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332" r:id="rId2"/>
    <p:sldId id="435" r:id="rId3"/>
    <p:sldId id="285" r:id="rId4"/>
    <p:sldId id="287" r:id="rId5"/>
    <p:sldId id="436" r:id="rId6"/>
    <p:sldId id="430" r:id="rId7"/>
    <p:sldId id="433" r:id="rId8"/>
    <p:sldId id="289" r:id="rId9"/>
    <p:sldId id="434" r:id="rId10"/>
    <p:sldId id="428"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477662-FAB9-FC4F-2427-89FEF3B615B3}" name="Stephan Klein" initials="SK" userId="a708c7026e843aaa"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rik Fullmann" initials="EF" lastIdx="4" clrIdx="0">
    <p:extLst>
      <p:ext uri="{19B8F6BF-5375-455C-9EA6-DF929625EA0E}">
        <p15:presenceInfo xmlns:p15="http://schemas.microsoft.com/office/powerpoint/2012/main" userId="Erik Fullmann" providerId="None"/>
      </p:ext>
    </p:extLst>
  </p:cmAuthor>
  <p:cmAuthor id="2" name="Denise Hoffmeister" initials="DH" lastIdx="3" clrIdx="1">
    <p:extLst>
      <p:ext uri="{19B8F6BF-5375-455C-9EA6-DF929625EA0E}">
        <p15:presenceInfo xmlns:p15="http://schemas.microsoft.com/office/powerpoint/2012/main" userId="Denise Hoffmeis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0000"/>
    <a:srgbClr val="559ED4"/>
    <a:srgbClr val="00BED7"/>
    <a:srgbClr val="003CA9"/>
    <a:srgbClr val="5A1978"/>
    <a:srgbClr val="911C80"/>
    <a:srgbClr val="AF1944"/>
    <a:srgbClr val="E7E6E6"/>
    <a:srgbClr val="C711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86683" autoAdjust="0"/>
  </p:normalViewPr>
  <p:slideViewPr>
    <p:cSldViewPr snapToGrid="0" snapToObjects="1">
      <p:cViewPr varScale="1">
        <p:scale>
          <a:sx n="113" d="100"/>
          <a:sy n="113" d="100"/>
        </p:scale>
        <p:origin x="498" y="96"/>
      </p:cViewPr>
      <p:guideLst/>
    </p:cSldViewPr>
  </p:slideViewPr>
  <p:notesTextViewPr>
    <p:cViewPr>
      <p:scale>
        <a:sx n="1" d="1"/>
        <a:sy n="1" d="1"/>
      </p:scale>
      <p:origin x="0" y="0"/>
    </p:cViewPr>
  </p:notesTextViewPr>
  <p:sorterViewPr>
    <p:cViewPr>
      <p:scale>
        <a:sx n="66" d="100"/>
        <a:sy n="66" d="100"/>
      </p:scale>
      <p:origin x="0" y="-2208"/>
    </p:cViewPr>
  </p:sorterViewPr>
  <p:notesViewPr>
    <p:cSldViewPr snapToGrid="0" snapToObjects="1" showGuides="1">
      <p:cViewPr varScale="1">
        <p:scale>
          <a:sx n="81" d="100"/>
          <a:sy n="81" d="100"/>
        </p:scale>
        <p:origin x="3894" y="10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3E1B1ED3-8CF7-8346-961C-7D1D6640893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9D1CA46B-01AB-114D-8910-72A17B4B2F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178956-6F58-8A41-8A03-2F7D9DFAD894}" type="datetimeFigureOut">
              <a:rPr lang="de-DE" smtClean="0"/>
              <a:t>12.02.2024</a:t>
            </a:fld>
            <a:endParaRPr lang="de-DE"/>
          </a:p>
        </p:txBody>
      </p:sp>
      <p:sp>
        <p:nvSpPr>
          <p:cNvPr id="4" name="Fußzeilenplatzhalter 3">
            <a:extLst>
              <a:ext uri="{FF2B5EF4-FFF2-40B4-BE49-F238E27FC236}">
                <a16:creationId xmlns:a16="http://schemas.microsoft.com/office/drawing/2014/main" id="{0CE1023B-DB89-7F49-BF29-7E530C0B3A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A68138D9-EEFC-524F-AE8D-253936AC2E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B0367E-03F1-8F46-88E6-B5150CF62EC5}" type="slidenum">
              <a:rPr lang="de-DE" smtClean="0"/>
              <a:t>‹#›</a:t>
            </a:fld>
            <a:endParaRPr lang="de-DE"/>
          </a:p>
        </p:txBody>
      </p:sp>
    </p:spTree>
    <p:extLst>
      <p:ext uri="{BB962C8B-B14F-4D97-AF65-F5344CB8AC3E}">
        <p14:creationId xmlns:p14="http://schemas.microsoft.com/office/powerpoint/2010/main" val="2355845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83EB78-50FA-9D4A-B4C7-8924A03C2FC0}" type="datetimeFigureOut">
              <a:rPr lang="de-DE" smtClean="0"/>
              <a:t>12.02.2024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04CE5-E13D-F546-B814-D62AACE00BF0}" type="slidenum">
              <a:rPr lang="de-DE" smtClean="0"/>
              <a:t>‹#›</a:t>
            </a:fld>
            <a:endParaRPr lang="de-DE"/>
          </a:p>
        </p:txBody>
      </p:sp>
    </p:spTree>
    <p:extLst>
      <p:ext uri="{BB962C8B-B14F-4D97-AF65-F5344CB8AC3E}">
        <p14:creationId xmlns:p14="http://schemas.microsoft.com/office/powerpoint/2010/main" val="1361598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6304CE5-E13D-F546-B814-D62AACE00BF0}" type="slidenum">
              <a:rPr lang="de-DE" smtClean="0"/>
              <a:t>5</a:t>
            </a:fld>
            <a:endParaRPr lang="de-DE"/>
          </a:p>
        </p:txBody>
      </p:sp>
    </p:spTree>
    <p:extLst>
      <p:ext uri="{BB962C8B-B14F-4D97-AF65-F5344CB8AC3E}">
        <p14:creationId xmlns:p14="http://schemas.microsoft.com/office/powerpoint/2010/main" val="709424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p>
        </p:txBody>
      </p:sp>
      <p:sp>
        <p:nvSpPr>
          <p:cNvPr id="4" name="Content Placeholder 3"/>
          <p:cNvSpPr>
            <a:spLocks noGrp="1"/>
          </p:cNvSpPr>
          <p:nvPr>
            <p:ph sz="quarter" idx="12" hasCustomPrompt="1"/>
          </p:nvPr>
        </p:nvSpPr>
        <p:spPr>
          <a:xfrm>
            <a:off x="586800" y="1810800"/>
            <a:ext cx="11017825" cy="4500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7" name="Date Placeholder 6"/>
          <p:cNvSpPr>
            <a:spLocks noGrp="1"/>
          </p:cNvSpPr>
          <p:nvPr>
            <p:ph type="dt" sz="half" idx="13"/>
          </p:nvPr>
        </p:nvSpPr>
        <p:spPr/>
        <p:txBody>
          <a:bodyPr/>
          <a:lstStyle/>
          <a:p>
            <a:r>
              <a:rPr lang="de-DE"/>
              <a:t>Luther | </a:t>
            </a:r>
            <a:fld id="{77BFF74E-5B1B-4767-B575-E35907464062}" type="datetime1">
              <a:rPr lang="de-DE" smtClean="0"/>
              <a:t>12.02.2024</a:t>
            </a:fld>
            <a:r>
              <a:rPr lang="de-DE"/>
              <a:t> |</a:t>
            </a:r>
            <a:endParaRPr lang="de-DE" dirty="0"/>
          </a:p>
        </p:txBody>
      </p:sp>
      <p:sp>
        <p:nvSpPr>
          <p:cNvPr id="8" name="Slide Number Placeholder 7"/>
          <p:cNvSpPr>
            <a:spLocks noGrp="1"/>
          </p:cNvSpPr>
          <p:nvPr>
            <p:ph type="sldNum" sz="quarter" idx="14"/>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733026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2 Bilder">
    <p:spTree>
      <p:nvGrpSpPr>
        <p:cNvPr id="1" name=""/>
        <p:cNvGrpSpPr/>
        <p:nvPr/>
      </p:nvGrpSpPr>
      <p:grpSpPr>
        <a:xfrm>
          <a:off x="0" y="0"/>
          <a:ext cx="0" cy="0"/>
          <a:chOff x="0" y="0"/>
          <a:chExt cx="0" cy="0"/>
        </a:xfrm>
      </p:grpSpPr>
      <p:sp>
        <p:nvSpPr>
          <p:cNvPr id="9" name="Bildplatzhalter 2">
            <a:extLst>
              <a:ext uri="{FF2B5EF4-FFF2-40B4-BE49-F238E27FC236}">
                <a16:creationId xmlns:a16="http://schemas.microsoft.com/office/drawing/2014/main" id="{201001B0-C989-4247-A4D7-8ABE0F7AC6B8}"/>
              </a:ext>
            </a:extLst>
          </p:cNvPr>
          <p:cNvSpPr>
            <a:spLocks noGrp="1"/>
          </p:cNvSpPr>
          <p:nvPr>
            <p:ph type="pic" sz="quarter" idx="13"/>
          </p:nvPr>
        </p:nvSpPr>
        <p:spPr>
          <a:xfrm>
            <a:off x="8004625" y="554400"/>
            <a:ext cx="3600000" cy="2808000"/>
          </a:xfrm>
          <a:prstGeom prst="rect">
            <a:avLst/>
          </a:prstGeom>
        </p:spPr>
        <p:txBody>
          <a:bodyPr/>
          <a:lstStyle/>
          <a:p>
            <a:r>
              <a:rPr lang="de-DE"/>
              <a:t>Bild durch Klicken auf Symbol hinzufügen</a:t>
            </a:r>
            <a:endParaRPr lang="de-DE" dirty="0"/>
          </a:p>
        </p:txBody>
      </p:sp>
      <p:sp>
        <p:nvSpPr>
          <p:cNvPr id="10" name="Bildplatzhalter 2">
            <a:extLst>
              <a:ext uri="{FF2B5EF4-FFF2-40B4-BE49-F238E27FC236}">
                <a16:creationId xmlns:a16="http://schemas.microsoft.com/office/drawing/2014/main" id="{25BA0E8D-A417-504F-A7F4-3DAC56A32E16}"/>
              </a:ext>
            </a:extLst>
          </p:cNvPr>
          <p:cNvSpPr>
            <a:spLocks noGrp="1"/>
          </p:cNvSpPr>
          <p:nvPr>
            <p:ph type="pic" sz="quarter" idx="14"/>
          </p:nvPr>
        </p:nvSpPr>
        <p:spPr>
          <a:xfrm>
            <a:off x="8004625" y="3500725"/>
            <a:ext cx="3600000" cy="2808000"/>
          </a:xfrm>
          <a:prstGeom prst="rect">
            <a:avLst/>
          </a:prstGeom>
        </p:spPr>
        <p:txBody>
          <a:bodyPr/>
          <a:lstStyle/>
          <a:p>
            <a:r>
              <a:rPr lang="de-DE"/>
              <a:t>Bild durch Klicken auf Symbol hinzufügen</a:t>
            </a:r>
            <a:endParaRPr lang="de-DE" dirty="0"/>
          </a:p>
        </p:txBody>
      </p:sp>
      <p:sp>
        <p:nvSpPr>
          <p:cNvPr id="3" name="Content Placeholder 2"/>
          <p:cNvSpPr>
            <a:spLocks noGrp="1"/>
          </p:cNvSpPr>
          <p:nvPr>
            <p:ph sz="quarter" idx="15" hasCustomPrompt="1"/>
          </p:nvPr>
        </p:nvSpPr>
        <p:spPr>
          <a:xfrm>
            <a:off x="587374" y="1810800"/>
            <a:ext cx="7271999"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e Placeholder 4"/>
          <p:cNvSpPr>
            <a:spLocks noGrp="1"/>
          </p:cNvSpPr>
          <p:nvPr>
            <p:ph type="dt" sz="half" idx="16"/>
          </p:nvPr>
        </p:nvSpPr>
        <p:spPr/>
        <p:txBody>
          <a:bodyPr/>
          <a:lstStyle/>
          <a:p>
            <a:r>
              <a:rPr lang="de-DE"/>
              <a:t>Luther | </a:t>
            </a:r>
            <a:fld id="{363FDC8D-CBED-4733-8266-1E945824E3C3}" type="datetime1">
              <a:rPr lang="de-DE" smtClean="0"/>
              <a:t>12.02.2024</a:t>
            </a:fld>
            <a:r>
              <a:rPr lang="de-DE"/>
              <a:t> |</a:t>
            </a:r>
            <a:endParaRPr lang="de-DE" dirty="0"/>
          </a:p>
        </p:txBody>
      </p:sp>
      <p:sp>
        <p:nvSpPr>
          <p:cNvPr id="7" name="Slide Number Placeholder 6"/>
          <p:cNvSpPr>
            <a:spLocks noGrp="1"/>
          </p:cNvSpPr>
          <p:nvPr>
            <p:ph type="sldNum" sz="quarter" idx="17"/>
          </p:nvPr>
        </p:nvSpPr>
        <p:spPr/>
        <p:txBody>
          <a:bodyPr/>
          <a:lstStyle/>
          <a:p>
            <a:fld id="{8ED280B2-FD19-491D-8746-6B7D39E89A7F}" type="slidenum">
              <a:rPr lang="de-DE" smtClean="0"/>
              <a:pPr/>
              <a:t>‹#›</a:t>
            </a:fld>
            <a:endParaRPr lang="de-DE" dirty="0"/>
          </a:p>
        </p:txBody>
      </p:sp>
      <p:sp>
        <p:nvSpPr>
          <p:cNvPr id="2" name="Title 1"/>
          <p:cNvSpPr>
            <a:spLocks noGrp="1"/>
          </p:cNvSpPr>
          <p:nvPr>
            <p:ph type="title" hasCustomPrompt="1"/>
          </p:nvPr>
        </p:nvSpPr>
        <p:spPr>
          <a:xfrm>
            <a:off x="587376" y="555367"/>
            <a:ext cx="7271998" cy="1044000"/>
          </a:xfrm>
        </p:spPr>
        <p:txBody>
          <a:bodyPr/>
          <a:lstStyle/>
          <a:p>
            <a:r>
              <a:rPr lang="de-DE" noProof="0" dirty="0"/>
              <a:t>Mastertitelformat bearbeiten</a:t>
            </a:r>
          </a:p>
        </p:txBody>
      </p:sp>
    </p:spTree>
    <p:extLst>
      <p:ext uri="{BB962C8B-B14F-4D97-AF65-F5344CB8AC3E}">
        <p14:creationId xmlns:p14="http://schemas.microsoft.com/office/powerpoint/2010/main" val="8292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großes Bild">
    <p:spTree>
      <p:nvGrpSpPr>
        <p:cNvPr id="1" name=""/>
        <p:cNvGrpSpPr/>
        <p:nvPr/>
      </p:nvGrpSpPr>
      <p:grpSpPr>
        <a:xfrm>
          <a:off x="0" y="0"/>
          <a:ext cx="0" cy="0"/>
          <a:chOff x="0" y="0"/>
          <a:chExt cx="0" cy="0"/>
        </a:xfrm>
      </p:grpSpPr>
      <p:sp>
        <p:nvSpPr>
          <p:cNvPr id="8" name="Bildplatzhalter 5">
            <a:extLst>
              <a:ext uri="{FF2B5EF4-FFF2-40B4-BE49-F238E27FC236}">
                <a16:creationId xmlns:a16="http://schemas.microsoft.com/office/drawing/2014/main" id="{CF0A0DF7-4937-7D40-87FD-E97E6C150D0F}"/>
              </a:ext>
            </a:extLst>
          </p:cNvPr>
          <p:cNvSpPr>
            <a:spLocks noGrp="1"/>
          </p:cNvSpPr>
          <p:nvPr>
            <p:ph type="pic" sz="quarter" idx="13"/>
          </p:nvPr>
        </p:nvSpPr>
        <p:spPr>
          <a:xfrm>
            <a:off x="6202972" y="554398"/>
            <a:ext cx="5400000" cy="5760000"/>
          </a:xfrm>
          <a:prstGeom prst="rect">
            <a:avLst/>
          </a:prstGeom>
        </p:spPr>
        <p:txBody>
          <a:bodyPr/>
          <a:lstStyle/>
          <a:p>
            <a:r>
              <a:rPr lang="de-DE"/>
              <a:t>Bild durch Klicken auf Symbol hinzufügen</a:t>
            </a:r>
            <a:endParaRPr lang="de-DE" dirty="0"/>
          </a:p>
        </p:txBody>
      </p:sp>
      <p:sp>
        <p:nvSpPr>
          <p:cNvPr id="3" name="Content Placeholder 2"/>
          <p:cNvSpPr>
            <a:spLocks noGrp="1"/>
          </p:cNvSpPr>
          <p:nvPr>
            <p:ph sz="quarter" idx="14" hasCustomPrompt="1"/>
          </p:nvPr>
        </p:nvSpPr>
        <p:spPr>
          <a:xfrm>
            <a:off x="587375" y="1810800"/>
            <a:ext cx="5400000"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itle 3"/>
          <p:cNvSpPr>
            <a:spLocks noGrp="1"/>
          </p:cNvSpPr>
          <p:nvPr>
            <p:ph type="title" hasCustomPrompt="1"/>
          </p:nvPr>
        </p:nvSpPr>
        <p:spPr>
          <a:xfrm>
            <a:off x="587376" y="555367"/>
            <a:ext cx="5400000" cy="1044000"/>
          </a:xfrm>
        </p:spPr>
        <p:txBody>
          <a:bodyPr/>
          <a:lstStyle/>
          <a:p>
            <a:r>
              <a:rPr lang="de-DE" dirty="0"/>
              <a:t>Mastertitelformat bearbeiten</a:t>
            </a:r>
          </a:p>
        </p:txBody>
      </p:sp>
      <p:sp>
        <p:nvSpPr>
          <p:cNvPr id="6" name="Date Placeholder 5"/>
          <p:cNvSpPr>
            <a:spLocks noGrp="1"/>
          </p:cNvSpPr>
          <p:nvPr>
            <p:ph type="dt" sz="half" idx="15"/>
          </p:nvPr>
        </p:nvSpPr>
        <p:spPr/>
        <p:txBody>
          <a:bodyPr/>
          <a:lstStyle/>
          <a:p>
            <a:r>
              <a:rPr lang="de-DE"/>
              <a:t>Luther | </a:t>
            </a:r>
            <a:fld id="{AD86F809-5953-4599-9B32-51AD4E486668}" type="datetime1">
              <a:rPr lang="de-DE" smtClean="0"/>
              <a:t>12.02.2024</a:t>
            </a:fld>
            <a:r>
              <a:rPr lang="de-DE"/>
              <a:t> |</a:t>
            </a:r>
            <a:endParaRPr lang="de-DE" dirty="0"/>
          </a:p>
        </p:txBody>
      </p:sp>
      <p:sp>
        <p:nvSpPr>
          <p:cNvPr id="7" name="Slide Number Placeholder 6"/>
          <p:cNvSpPr>
            <a:spLocks noGrp="1"/>
          </p:cNvSpPr>
          <p:nvPr>
            <p:ph type="sldNum" sz="quarter" idx="16"/>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42622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o mit Überschri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10"/>
          </p:nvPr>
        </p:nvSpPr>
        <p:spPr/>
        <p:txBody>
          <a:bodyPr/>
          <a:lstStyle/>
          <a:p>
            <a:r>
              <a:rPr lang="de-DE"/>
              <a:t>Luther | </a:t>
            </a:r>
            <a:fld id="{ED32FDBF-EB66-45CF-B78C-0159ED82FFD4}" type="datetime1">
              <a:rPr lang="de-DE" smtClean="0"/>
              <a:t>12.02.2024</a:t>
            </a:fld>
            <a:r>
              <a:rPr lang="de-DE"/>
              <a:t> |</a:t>
            </a:r>
            <a:endParaRPr lang="de-DE" dirty="0"/>
          </a:p>
        </p:txBody>
      </p:sp>
      <p:sp>
        <p:nvSpPr>
          <p:cNvPr id="7" name="Slide Number Placeholder 6"/>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411848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o ohne Überschrif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t>Luther | </a:t>
            </a:r>
            <a:fld id="{4553F5B1-4780-4E90-A901-8AA9921491D3}" type="datetime1">
              <a:rPr lang="de-DE" smtClean="0"/>
              <a:t>12.02.2024</a:t>
            </a:fld>
            <a:r>
              <a:rPr lang="de-DE"/>
              <a:t> |</a:t>
            </a:r>
            <a:endParaRPr lang="de-DE" dirty="0"/>
          </a:p>
        </p:txBody>
      </p:sp>
      <p:sp>
        <p:nvSpPr>
          <p:cNvPr id="6" name="Slide Number Placeholder 5"/>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284120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V">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978279D6-1405-224F-B059-150533BABCCF}"/>
              </a:ext>
            </a:extLst>
          </p:cNvPr>
          <p:cNvSpPr>
            <a:spLocks noGrp="1"/>
          </p:cNvSpPr>
          <p:nvPr>
            <p:ph type="body" sz="quarter" idx="12" hasCustomPrompt="1"/>
          </p:nvPr>
        </p:nvSpPr>
        <p:spPr>
          <a:xfrm>
            <a:off x="2945423" y="1807200"/>
            <a:ext cx="8659202" cy="4500563"/>
          </a:xfrm>
          <a:prstGeom prst="rect">
            <a:avLst/>
          </a:prstGeom>
        </p:spPr>
        <p:txBody>
          <a:bodyPr lIns="0" tIns="0" rIns="0" bIns="0">
            <a:noAutofit/>
          </a:bodyPr>
          <a:lstStyle>
            <a:lvl1pPr marL="0" indent="0">
              <a:lnSpc>
                <a:spcPct val="100000"/>
              </a:lnSpc>
              <a:spcBef>
                <a:spcPts val="0"/>
              </a:spcBef>
              <a:buFontTx/>
              <a:buNone/>
              <a:defRPr sz="2600" b="1">
                <a:solidFill>
                  <a:schemeClr val="accent1"/>
                </a:solidFill>
              </a:defRPr>
            </a:lvl1pPr>
            <a:lvl2pPr marL="7938" indent="0">
              <a:spcAft>
                <a:spcPts val="600"/>
              </a:spcAft>
              <a:buFontTx/>
              <a:buNone/>
              <a:tabLst/>
              <a:defRPr sz="1400" b="0"/>
            </a:lvl2pPr>
            <a:lvl3pPr marL="914400" indent="-906463">
              <a:spcAft>
                <a:spcPts val="600"/>
              </a:spcAft>
              <a:buNone/>
              <a:tabLst/>
              <a:defRPr b="1">
                <a:solidFill>
                  <a:schemeClr val="accent1"/>
                </a:solidFill>
              </a:defRPr>
            </a:lvl3pPr>
            <a:lvl4pPr marL="7938" indent="-7938">
              <a:spcAft>
                <a:spcPts val="600"/>
              </a:spcAft>
              <a:buNone/>
              <a:tabLst/>
              <a:defRPr sz="1400"/>
            </a:lvl4pPr>
            <a:lvl5pPr marL="1828800" indent="0">
              <a:buNone/>
              <a:defRPr/>
            </a:lvl5pPr>
          </a:lstStyle>
          <a:p>
            <a:pPr lvl="0"/>
            <a:r>
              <a:rPr lang="de-DE" dirty="0"/>
              <a:t>Vorname Name (Erste Ebene)</a:t>
            </a:r>
          </a:p>
          <a:p>
            <a:pPr lvl="1"/>
            <a:r>
              <a:rPr lang="de-DE" dirty="0"/>
              <a:t>VITA (Zweite Ebene)</a:t>
            </a:r>
          </a:p>
          <a:p>
            <a:pPr lvl="2"/>
            <a:r>
              <a:rPr lang="de-DE" dirty="0"/>
              <a:t>Inhaltliche Schwerpunkte der Beratung (Dritte Ebene)</a:t>
            </a:r>
          </a:p>
          <a:p>
            <a:pPr lvl="3"/>
            <a:r>
              <a:rPr lang="de-DE" dirty="0"/>
              <a:t>Beratungsschwerpunkte (Vierte Ebene)</a:t>
            </a:r>
          </a:p>
        </p:txBody>
      </p:sp>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587375" y="1875600"/>
            <a:ext cx="2230438" cy="2427288"/>
          </a:xfrm>
          <a:prstGeom prst="rect">
            <a:avLst/>
          </a:prstGeom>
          <a:solidFill>
            <a:schemeClr val="accent4"/>
          </a:solidFill>
        </p:spPr>
        <p:txBody>
          <a:bodyPr/>
          <a:lstStyle/>
          <a:p>
            <a:r>
              <a:rPr lang="de-DE"/>
              <a:t>Bild durch Klicken auf Symbol hinzufügen</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587375" y="4449600"/>
            <a:ext cx="2230437" cy="1772325"/>
          </a:xfrm>
          <a:prstGeom prst="rect">
            <a:avLst/>
          </a:prstGeom>
        </p:spPr>
        <p:txBody>
          <a:bodyPr lIns="0" tIns="0" rIns="0" bIns="0">
            <a:noAutofit/>
          </a:bodyPr>
          <a:lstStyle>
            <a:lvl1pPr marL="0" indent="0">
              <a:lnSpc>
                <a:spcPct val="90000"/>
              </a:lnSpc>
              <a:spcBef>
                <a:spcPts val="0"/>
              </a:spcBef>
              <a:buNone/>
              <a:tabLst/>
              <a:defRPr sz="1400" b="1"/>
            </a:lvl1pPr>
            <a:lvl2pPr marL="0" indent="0">
              <a:lnSpc>
                <a:spcPct val="90000"/>
              </a:lnSpc>
              <a:spcBef>
                <a:spcPts val="0"/>
              </a:spcBef>
              <a:buNone/>
              <a:tabLst/>
              <a:defRPr sz="1400"/>
            </a:lvl2pPr>
          </a:lstStyle>
          <a:p>
            <a:pPr lvl="0"/>
            <a:r>
              <a:rPr lang="de-DE" dirty="0" err="1"/>
              <a:t>Akadem</a:t>
            </a:r>
            <a:r>
              <a:rPr lang="de-DE" dirty="0"/>
              <a:t>. Titel, </a:t>
            </a:r>
            <a:br>
              <a:rPr lang="de-DE" dirty="0"/>
            </a:br>
            <a:r>
              <a:rPr lang="de-DE" dirty="0"/>
              <a:t>Beruf, Rolle b. Luther </a:t>
            </a:r>
            <a:br>
              <a:rPr lang="de-DE" dirty="0"/>
            </a:br>
            <a:r>
              <a:rPr lang="de-DE" dirty="0"/>
              <a:t>(1. Ebene)</a:t>
            </a:r>
          </a:p>
          <a:p>
            <a:pPr lvl="1"/>
            <a:r>
              <a:rPr lang="de-DE" dirty="0"/>
              <a:t>Ort</a:t>
            </a:r>
          </a:p>
          <a:p>
            <a:pPr lvl="1"/>
            <a:r>
              <a:rPr lang="de-DE" dirty="0"/>
              <a:t>Telefon</a:t>
            </a:r>
            <a:br>
              <a:rPr lang="de-DE" dirty="0"/>
            </a:br>
            <a:r>
              <a:rPr lang="de-DE" dirty="0"/>
              <a:t>Mail (2. Ebene)</a:t>
            </a:r>
          </a:p>
        </p:txBody>
      </p:sp>
      <p:sp>
        <p:nvSpPr>
          <p:cNvPr id="5" name="Title 4"/>
          <p:cNvSpPr>
            <a:spLocks noGrp="1"/>
          </p:cNvSpPr>
          <p:nvPr>
            <p:ph type="title" hasCustomPrompt="1"/>
          </p:nvPr>
        </p:nvSpPr>
        <p:spPr/>
        <p:txBody>
          <a:bodyPr/>
          <a:lstStyle/>
          <a:p>
            <a:r>
              <a:rPr lang="de-DE" dirty="0"/>
              <a:t>Mastertitelformat bearbeiten</a:t>
            </a:r>
          </a:p>
        </p:txBody>
      </p:sp>
      <p:sp>
        <p:nvSpPr>
          <p:cNvPr id="10" name="Date Placeholder 9"/>
          <p:cNvSpPr>
            <a:spLocks noGrp="1"/>
          </p:cNvSpPr>
          <p:nvPr>
            <p:ph type="dt" sz="half" idx="15"/>
          </p:nvPr>
        </p:nvSpPr>
        <p:spPr/>
        <p:txBody>
          <a:bodyPr/>
          <a:lstStyle/>
          <a:p>
            <a:r>
              <a:rPr lang="de-DE"/>
              <a:t>Luther | </a:t>
            </a:r>
            <a:fld id="{84E55C49-995F-4996-BB60-2042809F2AFD}" type="datetime1">
              <a:rPr lang="de-DE" smtClean="0"/>
              <a:t>12.02.2024</a:t>
            </a:fld>
            <a:r>
              <a:rPr lang="de-DE"/>
              <a:t> |</a:t>
            </a:r>
            <a:endParaRPr lang="de-DE" dirty="0"/>
          </a:p>
        </p:txBody>
      </p:sp>
      <p:sp>
        <p:nvSpPr>
          <p:cNvPr id="12" name="Slide Number Placeholder 11"/>
          <p:cNvSpPr>
            <a:spLocks noGrp="1"/>
          </p:cNvSpPr>
          <p:nvPr>
            <p:ph type="sldNum" sz="quarter" idx="16"/>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653130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nsprechpartner">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601534" y="1822090"/>
            <a:ext cx="2583684" cy="2811708"/>
          </a:xfrm>
          <a:prstGeom prst="rect">
            <a:avLst/>
          </a:prstGeom>
          <a:solidFill>
            <a:schemeClr val="accent4"/>
          </a:solidFill>
        </p:spPr>
        <p:txBody>
          <a:bodyPr/>
          <a:lstStyle/>
          <a:p>
            <a:r>
              <a:rPr lang="de-DE"/>
              <a:t>Bild durch Klicken auf Symbol hinzufügen</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601534"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15" name="Bildplatzhalter 8">
            <a:extLst>
              <a:ext uri="{FF2B5EF4-FFF2-40B4-BE49-F238E27FC236}">
                <a16:creationId xmlns:a16="http://schemas.microsoft.com/office/drawing/2014/main" id="{AA7CE102-7100-A348-B075-E7B376BEB1EC}"/>
              </a:ext>
            </a:extLst>
          </p:cNvPr>
          <p:cNvSpPr>
            <a:spLocks noGrp="1"/>
          </p:cNvSpPr>
          <p:nvPr>
            <p:ph type="pic" sz="quarter" idx="17"/>
          </p:nvPr>
        </p:nvSpPr>
        <p:spPr>
          <a:xfrm>
            <a:off x="8215723" y="1822090"/>
            <a:ext cx="2583684" cy="2811708"/>
          </a:xfrm>
          <a:prstGeom prst="rect">
            <a:avLst/>
          </a:prstGeom>
          <a:solidFill>
            <a:schemeClr val="accent4"/>
          </a:solidFill>
        </p:spPr>
        <p:txBody>
          <a:bodyPr/>
          <a:lstStyle/>
          <a:p>
            <a:r>
              <a:rPr lang="de-DE"/>
              <a:t>Bild durch Klicken auf Symbol hinzufügen</a:t>
            </a:r>
            <a:endParaRPr lang="de-DE" dirty="0"/>
          </a:p>
        </p:txBody>
      </p:sp>
      <p:sp>
        <p:nvSpPr>
          <p:cNvPr id="16" name="Textplatzhalter 10">
            <a:extLst>
              <a:ext uri="{FF2B5EF4-FFF2-40B4-BE49-F238E27FC236}">
                <a16:creationId xmlns:a16="http://schemas.microsoft.com/office/drawing/2014/main" id="{856E7230-07AE-804D-9590-EBC97FF050D4}"/>
              </a:ext>
            </a:extLst>
          </p:cNvPr>
          <p:cNvSpPr>
            <a:spLocks noGrp="1"/>
          </p:cNvSpPr>
          <p:nvPr>
            <p:ph type="body" sz="quarter" idx="18" hasCustomPrompt="1"/>
          </p:nvPr>
        </p:nvSpPr>
        <p:spPr>
          <a:xfrm>
            <a:off x="8215723"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17" name="Bildplatzhalter 8">
            <a:extLst>
              <a:ext uri="{FF2B5EF4-FFF2-40B4-BE49-F238E27FC236}">
                <a16:creationId xmlns:a16="http://schemas.microsoft.com/office/drawing/2014/main" id="{43D1A95E-A4AE-C547-813E-209BACB6A679}"/>
              </a:ext>
            </a:extLst>
          </p:cNvPr>
          <p:cNvSpPr>
            <a:spLocks noGrp="1"/>
          </p:cNvSpPr>
          <p:nvPr>
            <p:ph type="pic" sz="quarter" idx="19"/>
          </p:nvPr>
        </p:nvSpPr>
        <p:spPr>
          <a:xfrm>
            <a:off x="4408629" y="1822090"/>
            <a:ext cx="2583684" cy="2811708"/>
          </a:xfrm>
          <a:prstGeom prst="rect">
            <a:avLst/>
          </a:prstGeom>
          <a:solidFill>
            <a:schemeClr val="accent4"/>
          </a:solidFill>
        </p:spPr>
        <p:txBody>
          <a:bodyPr/>
          <a:lstStyle/>
          <a:p>
            <a:r>
              <a:rPr lang="de-DE"/>
              <a:t>Bild durch Klicken auf Symbol hinzufügen</a:t>
            </a:r>
          </a:p>
        </p:txBody>
      </p:sp>
      <p:sp>
        <p:nvSpPr>
          <p:cNvPr id="18" name="Textplatzhalter 10">
            <a:extLst>
              <a:ext uri="{FF2B5EF4-FFF2-40B4-BE49-F238E27FC236}">
                <a16:creationId xmlns:a16="http://schemas.microsoft.com/office/drawing/2014/main" id="{4EF9BBFA-D9E2-EE48-8632-C7718AE63336}"/>
              </a:ext>
            </a:extLst>
          </p:cNvPr>
          <p:cNvSpPr>
            <a:spLocks noGrp="1"/>
          </p:cNvSpPr>
          <p:nvPr>
            <p:ph type="body" sz="quarter" idx="20" hasCustomPrompt="1"/>
          </p:nvPr>
        </p:nvSpPr>
        <p:spPr>
          <a:xfrm>
            <a:off x="4408629" y="4852611"/>
            <a:ext cx="3388377" cy="1168553"/>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3" name="Title 2"/>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21"/>
          </p:nvPr>
        </p:nvSpPr>
        <p:spPr/>
        <p:txBody>
          <a:bodyPr/>
          <a:lstStyle/>
          <a:p>
            <a:r>
              <a:rPr lang="de-DE"/>
              <a:t>Luther | </a:t>
            </a:r>
            <a:fld id="{B9548646-E10D-4839-A3C6-85893EC50ECA}" type="datetime1">
              <a:rPr lang="de-DE" smtClean="0"/>
              <a:t>12.02.2024</a:t>
            </a:fld>
            <a:r>
              <a:rPr lang="de-DE"/>
              <a:t> |</a:t>
            </a:r>
            <a:endParaRPr lang="de-DE" dirty="0"/>
          </a:p>
        </p:txBody>
      </p:sp>
      <p:sp>
        <p:nvSpPr>
          <p:cNvPr id="7" name="Slide Number Placeholder 6"/>
          <p:cNvSpPr>
            <a:spLocks noGrp="1"/>
          </p:cNvSpPr>
          <p:nvPr>
            <p:ph type="sldNum" sz="quarter" idx="22"/>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869974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Ansprechpartn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10"/>
          </p:nvPr>
        </p:nvSpPr>
        <p:spPr/>
        <p:txBody>
          <a:bodyPr/>
          <a:lstStyle/>
          <a:p>
            <a:r>
              <a:rPr lang="de-DE"/>
              <a:t>Luther | </a:t>
            </a:r>
            <a:fld id="{ED32FDBF-EB66-45CF-B78C-0159ED82FFD4}" type="datetime1">
              <a:rPr lang="de-DE" smtClean="0"/>
              <a:t>12.02.2024</a:t>
            </a:fld>
            <a:r>
              <a:rPr lang="de-DE"/>
              <a:t> |</a:t>
            </a:r>
            <a:endParaRPr lang="de-DE" dirty="0"/>
          </a:p>
        </p:txBody>
      </p:sp>
      <p:sp>
        <p:nvSpPr>
          <p:cNvPr id="7" name="Slide Number Placeholder 6"/>
          <p:cNvSpPr>
            <a:spLocks noGrp="1"/>
          </p:cNvSpPr>
          <p:nvPr>
            <p:ph type="sldNum" sz="quarter" idx="11"/>
          </p:nvPr>
        </p:nvSpPr>
        <p:spPr/>
        <p:txBody>
          <a:bodyPr/>
          <a:lstStyle/>
          <a:p>
            <a:fld id="{8ED280B2-FD19-491D-8746-6B7D39E89A7F}" type="slidenum">
              <a:rPr lang="de-DE" smtClean="0"/>
              <a:pPr/>
              <a:t>‹#›</a:t>
            </a:fld>
            <a:endParaRPr lang="de-DE" dirty="0"/>
          </a:p>
        </p:txBody>
      </p:sp>
      <p:sp>
        <p:nvSpPr>
          <p:cNvPr id="8" name="Bildplatzhalter 4">
            <a:extLst>
              <a:ext uri="{FF2B5EF4-FFF2-40B4-BE49-F238E27FC236}">
                <a16:creationId xmlns:a16="http://schemas.microsoft.com/office/drawing/2014/main" id="{9C94B6D3-C95F-3F2B-90EA-2F470C26424B}"/>
              </a:ext>
            </a:extLst>
          </p:cNvPr>
          <p:cNvSpPr>
            <a:spLocks noGrp="1"/>
          </p:cNvSpPr>
          <p:nvPr>
            <p:ph type="pic" sz="quarter" idx="12"/>
          </p:nvPr>
        </p:nvSpPr>
        <p:spPr>
          <a:xfrm>
            <a:off x="587375" y="2168768"/>
            <a:ext cx="1157288" cy="1258888"/>
          </a:xfrm>
        </p:spPr>
        <p:txBody>
          <a:bodyPr/>
          <a:lstStyle/>
          <a:p>
            <a:endParaRPr lang="de-DE"/>
          </a:p>
        </p:txBody>
      </p:sp>
      <p:sp>
        <p:nvSpPr>
          <p:cNvPr id="11" name="Textplatzhalter 10">
            <a:extLst>
              <a:ext uri="{FF2B5EF4-FFF2-40B4-BE49-F238E27FC236}">
                <a16:creationId xmlns:a16="http://schemas.microsoft.com/office/drawing/2014/main" id="{75C70B07-9212-0EFB-7E94-8F99A3514F28}"/>
              </a:ext>
            </a:extLst>
          </p:cNvPr>
          <p:cNvSpPr>
            <a:spLocks noGrp="1"/>
          </p:cNvSpPr>
          <p:nvPr>
            <p:ph type="body" sz="quarter" idx="13"/>
          </p:nvPr>
        </p:nvSpPr>
        <p:spPr>
          <a:xfrm>
            <a:off x="1881186" y="2168767"/>
            <a:ext cx="2119313" cy="1364764"/>
          </a:xfrm>
        </p:spPr>
        <p:txBody>
          <a:bodyPr>
            <a:normAutofit/>
          </a:bodyPr>
          <a:lstStyle>
            <a:lvl1pPr marL="0" marR="0" indent="0" algn="l" defTabSz="360000" rtl="0" eaLnBrk="1" fontAlgn="auto" latinLnBrk="0" hangingPunct="1">
              <a:lnSpc>
                <a:spcPct val="100000"/>
              </a:lnSpc>
              <a:spcBef>
                <a:spcPts val="0"/>
              </a:spcBef>
              <a:spcAft>
                <a:spcPts val="1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18" name="Bildplatzhalter 4">
            <a:extLst>
              <a:ext uri="{FF2B5EF4-FFF2-40B4-BE49-F238E27FC236}">
                <a16:creationId xmlns:a16="http://schemas.microsoft.com/office/drawing/2014/main" id="{FBA269C2-88A8-5A17-55C1-C809CFB60C7B}"/>
              </a:ext>
            </a:extLst>
          </p:cNvPr>
          <p:cNvSpPr>
            <a:spLocks noGrp="1"/>
          </p:cNvSpPr>
          <p:nvPr>
            <p:ph type="pic" sz="quarter" idx="18"/>
          </p:nvPr>
        </p:nvSpPr>
        <p:spPr>
          <a:xfrm>
            <a:off x="587375" y="3602769"/>
            <a:ext cx="1157288" cy="1258888"/>
          </a:xfrm>
        </p:spPr>
        <p:txBody>
          <a:bodyPr/>
          <a:lstStyle/>
          <a:p>
            <a:endParaRPr lang="de-DE"/>
          </a:p>
        </p:txBody>
      </p:sp>
      <p:sp>
        <p:nvSpPr>
          <p:cNvPr id="19" name="Textplatzhalter 10">
            <a:extLst>
              <a:ext uri="{FF2B5EF4-FFF2-40B4-BE49-F238E27FC236}">
                <a16:creationId xmlns:a16="http://schemas.microsoft.com/office/drawing/2014/main" id="{4E636D3D-FEC2-84F4-E0CC-2FAB4BAAB48C}"/>
              </a:ext>
            </a:extLst>
          </p:cNvPr>
          <p:cNvSpPr>
            <a:spLocks noGrp="1"/>
          </p:cNvSpPr>
          <p:nvPr>
            <p:ph type="body" sz="quarter" idx="19"/>
          </p:nvPr>
        </p:nvSpPr>
        <p:spPr>
          <a:xfrm>
            <a:off x="1881186" y="3602768"/>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24" name="Bildplatzhalter 4">
            <a:extLst>
              <a:ext uri="{FF2B5EF4-FFF2-40B4-BE49-F238E27FC236}">
                <a16:creationId xmlns:a16="http://schemas.microsoft.com/office/drawing/2014/main" id="{D8CBACA5-C0EA-EAFD-331E-F757D11E1DE6}"/>
              </a:ext>
            </a:extLst>
          </p:cNvPr>
          <p:cNvSpPr>
            <a:spLocks noGrp="1"/>
          </p:cNvSpPr>
          <p:nvPr>
            <p:ph type="pic" sz="quarter" idx="24"/>
          </p:nvPr>
        </p:nvSpPr>
        <p:spPr>
          <a:xfrm>
            <a:off x="587375" y="5045562"/>
            <a:ext cx="1157288" cy="1258888"/>
          </a:xfrm>
        </p:spPr>
        <p:txBody>
          <a:bodyPr/>
          <a:lstStyle/>
          <a:p>
            <a:endParaRPr lang="de-DE"/>
          </a:p>
        </p:txBody>
      </p:sp>
      <p:sp>
        <p:nvSpPr>
          <p:cNvPr id="25" name="Textplatzhalter 10">
            <a:extLst>
              <a:ext uri="{FF2B5EF4-FFF2-40B4-BE49-F238E27FC236}">
                <a16:creationId xmlns:a16="http://schemas.microsoft.com/office/drawing/2014/main" id="{B58115E2-E618-62EA-B0BF-D8BB09AD80B3}"/>
              </a:ext>
            </a:extLst>
          </p:cNvPr>
          <p:cNvSpPr>
            <a:spLocks noGrp="1"/>
          </p:cNvSpPr>
          <p:nvPr>
            <p:ph type="body" sz="quarter" idx="25"/>
          </p:nvPr>
        </p:nvSpPr>
        <p:spPr>
          <a:xfrm>
            <a:off x="1881186" y="5045561"/>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30" name="Bildplatzhalter 4">
            <a:extLst>
              <a:ext uri="{FF2B5EF4-FFF2-40B4-BE49-F238E27FC236}">
                <a16:creationId xmlns:a16="http://schemas.microsoft.com/office/drawing/2014/main" id="{6BEF80DD-C5A3-DC05-6D9B-AC010A2AE158}"/>
              </a:ext>
            </a:extLst>
          </p:cNvPr>
          <p:cNvSpPr>
            <a:spLocks noGrp="1"/>
          </p:cNvSpPr>
          <p:nvPr>
            <p:ph type="pic" sz="quarter" idx="26"/>
          </p:nvPr>
        </p:nvSpPr>
        <p:spPr>
          <a:xfrm>
            <a:off x="8191503" y="2168768"/>
            <a:ext cx="1157288" cy="1258888"/>
          </a:xfrm>
        </p:spPr>
        <p:txBody>
          <a:bodyPr/>
          <a:lstStyle/>
          <a:p>
            <a:endParaRPr lang="de-DE"/>
          </a:p>
        </p:txBody>
      </p:sp>
      <p:sp>
        <p:nvSpPr>
          <p:cNvPr id="31" name="Textplatzhalter 10">
            <a:extLst>
              <a:ext uri="{FF2B5EF4-FFF2-40B4-BE49-F238E27FC236}">
                <a16:creationId xmlns:a16="http://schemas.microsoft.com/office/drawing/2014/main" id="{1959FB5F-31F2-089F-FDDA-A485D614A54B}"/>
              </a:ext>
            </a:extLst>
          </p:cNvPr>
          <p:cNvSpPr>
            <a:spLocks noGrp="1"/>
          </p:cNvSpPr>
          <p:nvPr>
            <p:ph type="body" sz="quarter" idx="27"/>
          </p:nvPr>
        </p:nvSpPr>
        <p:spPr>
          <a:xfrm>
            <a:off x="9485314" y="2168767"/>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32" name="Bildplatzhalter 4">
            <a:extLst>
              <a:ext uri="{FF2B5EF4-FFF2-40B4-BE49-F238E27FC236}">
                <a16:creationId xmlns:a16="http://schemas.microsoft.com/office/drawing/2014/main" id="{E73F6952-954A-CFFF-3BFD-5F30957370A8}"/>
              </a:ext>
            </a:extLst>
          </p:cNvPr>
          <p:cNvSpPr>
            <a:spLocks noGrp="1"/>
          </p:cNvSpPr>
          <p:nvPr>
            <p:ph type="pic" sz="quarter" idx="28"/>
          </p:nvPr>
        </p:nvSpPr>
        <p:spPr>
          <a:xfrm>
            <a:off x="8191503" y="3602769"/>
            <a:ext cx="1157288" cy="1258888"/>
          </a:xfrm>
        </p:spPr>
        <p:txBody>
          <a:bodyPr/>
          <a:lstStyle/>
          <a:p>
            <a:endParaRPr lang="de-DE"/>
          </a:p>
        </p:txBody>
      </p:sp>
      <p:sp>
        <p:nvSpPr>
          <p:cNvPr id="33" name="Textplatzhalter 10">
            <a:extLst>
              <a:ext uri="{FF2B5EF4-FFF2-40B4-BE49-F238E27FC236}">
                <a16:creationId xmlns:a16="http://schemas.microsoft.com/office/drawing/2014/main" id="{58852AD7-D50A-7AE2-4BCA-F57C5FA444B4}"/>
              </a:ext>
            </a:extLst>
          </p:cNvPr>
          <p:cNvSpPr>
            <a:spLocks noGrp="1"/>
          </p:cNvSpPr>
          <p:nvPr>
            <p:ph type="body" sz="quarter" idx="29"/>
          </p:nvPr>
        </p:nvSpPr>
        <p:spPr>
          <a:xfrm>
            <a:off x="9485314" y="3602768"/>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34" name="Bildplatzhalter 4">
            <a:extLst>
              <a:ext uri="{FF2B5EF4-FFF2-40B4-BE49-F238E27FC236}">
                <a16:creationId xmlns:a16="http://schemas.microsoft.com/office/drawing/2014/main" id="{EF2CA376-910E-ACD7-C9E3-FF6BDF308F89}"/>
              </a:ext>
            </a:extLst>
          </p:cNvPr>
          <p:cNvSpPr>
            <a:spLocks noGrp="1"/>
          </p:cNvSpPr>
          <p:nvPr>
            <p:ph type="pic" sz="quarter" idx="30"/>
          </p:nvPr>
        </p:nvSpPr>
        <p:spPr>
          <a:xfrm>
            <a:off x="8191503" y="5045562"/>
            <a:ext cx="1157288" cy="1258888"/>
          </a:xfrm>
        </p:spPr>
        <p:txBody>
          <a:bodyPr/>
          <a:lstStyle/>
          <a:p>
            <a:endParaRPr lang="de-DE"/>
          </a:p>
        </p:txBody>
      </p:sp>
      <p:sp>
        <p:nvSpPr>
          <p:cNvPr id="35" name="Textplatzhalter 10">
            <a:extLst>
              <a:ext uri="{FF2B5EF4-FFF2-40B4-BE49-F238E27FC236}">
                <a16:creationId xmlns:a16="http://schemas.microsoft.com/office/drawing/2014/main" id="{90A55231-3C01-AB1F-3069-69AA9BADB455}"/>
              </a:ext>
            </a:extLst>
          </p:cNvPr>
          <p:cNvSpPr>
            <a:spLocks noGrp="1"/>
          </p:cNvSpPr>
          <p:nvPr>
            <p:ph type="body" sz="quarter" idx="31"/>
          </p:nvPr>
        </p:nvSpPr>
        <p:spPr>
          <a:xfrm>
            <a:off x="9485314" y="5045561"/>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36" name="Bildplatzhalter 4">
            <a:extLst>
              <a:ext uri="{FF2B5EF4-FFF2-40B4-BE49-F238E27FC236}">
                <a16:creationId xmlns:a16="http://schemas.microsoft.com/office/drawing/2014/main" id="{44A89DA9-ADE4-5A3D-FA3D-E5F87A0ABF66}"/>
              </a:ext>
            </a:extLst>
          </p:cNvPr>
          <p:cNvSpPr>
            <a:spLocks noGrp="1"/>
          </p:cNvSpPr>
          <p:nvPr>
            <p:ph type="pic" sz="quarter" idx="32"/>
          </p:nvPr>
        </p:nvSpPr>
        <p:spPr>
          <a:xfrm>
            <a:off x="4389439" y="2168768"/>
            <a:ext cx="1157288" cy="1258888"/>
          </a:xfrm>
        </p:spPr>
        <p:txBody>
          <a:bodyPr/>
          <a:lstStyle/>
          <a:p>
            <a:endParaRPr lang="de-DE"/>
          </a:p>
        </p:txBody>
      </p:sp>
      <p:sp>
        <p:nvSpPr>
          <p:cNvPr id="37" name="Textplatzhalter 10">
            <a:extLst>
              <a:ext uri="{FF2B5EF4-FFF2-40B4-BE49-F238E27FC236}">
                <a16:creationId xmlns:a16="http://schemas.microsoft.com/office/drawing/2014/main" id="{9A0503C1-6E61-64CC-5F9D-BC0CD08DA40F}"/>
              </a:ext>
            </a:extLst>
          </p:cNvPr>
          <p:cNvSpPr>
            <a:spLocks noGrp="1"/>
          </p:cNvSpPr>
          <p:nvPr>
            <p:ph type="body" sz="quarter" idx="33"/>
          </p:nvPr>
        </p:nvSpPr>
        <p:spPr>
          <a:xfrm>
            <a:off x="5683250" y="2168767"/>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38" name="Bildplatzhalter 4">
            <a:extLst>
              <a:ext uri="{FF2B5EF4-FFF2-40B4-BE49-F238E27FC236}">
                <a16:creationId xmlns:a16="http://schemas.microsoft.com/office/drawing/2014/main" id="{058D2EA1-BA85-1AC0-6277-D70D0089782F}"/>
              </a:ext>
            </a:extLst>
          </p:cNvPr>
          <p:cNvSpPr>
            <a:spLocks noGrp="1"/>
          </p:cNvSpPr>
          <p:nvPr>
            <p:ph type="pic" sz="quarter" idx="34"/>
          </p:nvPr>
        </p:nvSpPr>
        <p:spPr>
          <a:xfrm>
            <a:off x="4389439" y="3602769"/>
            <a:ext cx="1157288" cy="1258888"/>
          </a:xfrm>
        </p:spPr>
        <p:txBody>
          <a:bodyPr/>
          <a:lstStyle/>
          <a:p>
            <a:endParaRPr lang="de-DE"/>
          </a:p>
        </p:txBody>
      </p:sp>
      <p:sp>
        <p:nvSpPr>
          <p:cNvPr id="39" name="Textplatzhalter 10">
            <a:extLst>
              <a:ext uri="{FF2B5EF4-FFF2-40B4-BE49-F238E27FC236}">
                <a16:creationId xmlns:a16="http://schemas.microsoft.com/office/drawing/2014/main" id="{294596D5-7D13-E313-EBA5-8D6980CAEC2E}"/>
              </a:ext>
            </a:extLst>
          </p:cNvPr>
          <p:cNvSpPr>
            <a:spLocks noGrp="1"/>
          </p:cNvSpPr>
          <p:nvPr>
            <p:ph type="body" sz="quarter" idx="35"/>
          </p:nvPr>
        </p:nvSpPr>
        <p:spPr>
          <a:xfrm>
            <a:off x="5683250" y="3602768"/>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40" name="Bildplatzhalter 4">
            <a:extLst>
              <a:ext uri="{FF2B5EF4-FFF2-40B4-BE49-F238E27FC236}">
                <a16:creationId xmlns:a16="http://schemas.microsoft.com/office/drawing/2014/main" id="{2BA48958-74A0-6293-9D54-4F70747D160C}"/>
              </a:ext>
            </a:extLst>
          </p:cNvPr>
          <p:cNvSpPr>
            <a:spLocks noGrp="1"/>
          </p:cNvSpPr>
          <p:nvPr>
            <p:ph type="pic" sz="quarter" idx="36"/>
          </p:nvPr>
        </p:nvSpPr>
        <p:spPr>
          <a:xfrm>
            <a:off x="4389439" y="5045562"/>
            <a:ext cx="1157288" cy="1258888"/>
          </a:xfrm>
        </p:spPr>
        <p:txBody>
          <a:bodyPr/>
          <a:lstStyle/>
          <a:p>
            <a:endParaRPr lang="de-DE"/>
          </a:p>
        </p:txBody>
      </p:sp>
      <p:sp>
        <p:nvSpPr>
          <p:cNvPr id="41" name="Textplatzhalter 10">
            <a:extLst>
              <a:ext uri="{FF2B5EF4-FFF2-40B4-BE49-F238E27FC236}">
                <a16:creationId xmlns:a16="http://schemas.microsoft.com/office/drawing/2014/main" id="{916C11B8-4BAD-151B-2529-C91C2BB424E1}"/>
              </a:ext>
            </a:extLst>
          </p:cNvPr>
          <p:cNvSpPr>
            <a:spLocks noGrp="1"/>
          </p:cNvSpPr>
          <p:nvPr>
            <p:ph type="body" sz="quarter" idx="37"/>
          </p:nvPr>
        </p:nvSpPr>
        <p:spPr>
          <a:xfrm>
            <a:off x="5683250" y="5045561"/>
            <a:ext cx="2119313" cy="1364764"/>
          </a:xfrm>
        </p:spPr>
        <p:txBody>
          <a:bodyPr>
            <a:normAutofit/>
          </a:bodyPr>
          <a:lstStyle>
            <a:lvl1pPr marL="0" marR="0" indent="0" algn="l" defTabSz="360000" rtl="0" eaLnBrk="1" fontAlgn="auto" latinLnBrk="0" hangingPunct="1">
              <a:lnSpc>
                <a:spcPct val="100000"/>
              </a:lnSpc>
              <a:spcBef>
                <a:spcPts val="0"/>
              </a:spcBef>
              <a:spcAft>
                <a:spcPts val="600"/>
              </a:spcAft>
              <a:buClr>
                <a:schemeClr val="accent1"/>
              </a:buClr>
              <a:buSzTx/>
              <a:buFontTx/>
              <a:buNone/>
              <a:tabLst/>
              <a:defRPr sz="1000"/>
            </a:lvl1pPr>
          </a:lstStyle>
          <a:p>
            <a:pPr marL="0" marR="0" lvl="0" indent="0" algn="l" defTabSz="360000" rtl="0" eaLnBrk="1" fontAlgn="auto" latinLnBrk="0" hangingPunct="1">
              <a:lnSpc>
                <a:spcPct val="100000"/>
              </a:lnSpc>
              <a:spcBef>
                <a:spcPts val="0"/>
              </a:spcBef>
              <a:spcAft>
                <a:spcPts val="600"/>
              </a:spcAft>
              <a:buClr>
                <a:schemeClr val="accent1"/>
              </a:buClr>
              <a:buSzTx/>
              <a:buFontTx/>
              <a:buNone/>
              <a:tabLst/>
              <a:defRPr/>
            </a:pPr>
            <a:endParaRPr lang="de-DE" dirty="0"/>
          </a:p>
        </p:txBody>
      </p:sp>
      <p:sp>
        <p:nvSpPr>
          <p:cNvPr id="3" name="Textfeld 2">
            <a:extLst>
              <a:ext uri="{FF2B5EF4-FFF2-40B4-BE49-F238E27FC236}">
                <a16:creationId xmlns:a16="http://schemas.microsoft.com/office/drawing/2014/main" id="{250A5631-69D7-EE4C-A8FB-C1910FD8D000}"/>
              </a:ext>
            </a:extLst>
          </p:cNvPr>
          <p:cNvSpPr txBox="1"/>
          <p:nvPr userDrawn="1"/>
        </p:nvSpPr>
        <p:spPr>
          <a:xfrm>
            <a:off x="587375" y="1781567"/>
            <a:ext cx="9614555" cy="215444"/>
          </a:xfrm>
          <a:prstGeom prst="rect">
            <a:avLst/>
          </a:prstGeom>
          <a:noFill/>
        </p:spPr>
        <p:txBody>
          <a:bodyPr wrap="none" lIns="0" tIns="0" rIns="0" bIns="0" rtlCol="0">
            <a:spAutoFit/>
          </a:bodyPr>
          <a:lstStyle/>
          <a:p>
            <a:r>
              <a:rPr lang="de-DE" sz="1400" b="1" dirty="0">
                <a:solidFill>
                  <a:schemeClr val="accent1"/>
                </a:solidFill>
              </a:rPr>
              <a:t>Bei Fragen wenden Sie sich bitte an Ihren Ansprechpartner bei Luther oder einen der hier aufgeführten Experten:</a:t>
            </a:r>
          </a:p>
        </p:txBody>
      </p:sp>
    </p:spTree>
    <p:extLst>
      <p:ext uri="{BB962C8B-B14F-4D97-AF65-F5344CB8AC3E}">
        <p14:creationId xmlns:p14="http://schemas.microsoft.com/office/powerpoint/2010/main" val="39284868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3067"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Zitat (z.B. Gesetzes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err="1"/>
              <a:t>Zitat</a:t>
            </a:r>
            <a:r>
              <a:rPr lang="en-US" dirty="0"/>
              <a:t> (</a:t>
            </a:r>
            <a:r>
              <a:rPr lang="en-US" dirty="0" err="1"/>
              <a:t>z.B</a:t>
            </a:r>
            <a:r>
              <a:rPr lang="en-US" dirty="0"/>
              <a:t>. </a:t>
            </a:r>
            <a:r>
              <a:rPr lang="en-US" dirty="0" err="1"/>
              <a:t>für</a:t>
            </a:r>
            <a:r>
              <a:rPr lang="en-US" dirty="0"/>
              <a:t> </a:t>
            </a:r>
            <a:r>
              <a:rPr lang="en-US" dirty="0" err="1"/>
              <a:t>Gesetzestexte</a:t>
            </a:r>
            <a:r>
              <a:rPr lang="en-US" dirty="0"/>
              <a:t>)</a:t>
            </a:r>
            <a:endParaRPr lang="de-DE" dirty="0"/>
          </a:p>
        </p:txBody>
      </p:sp>
      <p:sp>
        <p:nvSpPr>
          <p:cNvPr id="5" name="Text Placeholder 4"/>
          <p:cNvSpPr>
            <a:spLocks noGrp="1"/>
          </p:cNvSpPr>
          <p:nvPr>
            <p:ph type="body" sz="quarter" idx="11" hasCustomPrompt="1"/>
          </p:nvPr>
        </p:nvSpPr>
        <p:spPr>
          <a:xfrm>
            <a:off x="587375" y="1810800"/>
            <a:ext cx="11017249" cy="4500561"/>
          </a:xfrm>
          <a:solidFill>
            <a:schemeClr val="bg1">
              <a:lumMod val="85000"/>
            </a:schemeClr>
          </a:solidFill>
        </p:spPr>
        <p:txBody>
          <a:bodyPr lIns="144000" tIns="144000" rIns="144000" bIns="144000" anchor="ctr"/>
          <a:lstStyle>
            <a:lvl1pPr>
              <a:defRPr b="1" i="1" baseline="0"/>
            </a:lvl1pPr>
            <a:lvl2pPr marL="0" indent="0">
              <a:buFontTx/>
              <a:buNone/>
              <a:defRPr i="1"/>
            </a:lvl2pPr>
            <a:lvl3pPr marL="360000" indent="-360000">
              <a:buClr>
                <a:schemeClr val="tx1"/>
              </a:buClr>
              <a:buFont typeface="+mj-lt"/>
              <a:buAutoNum type="arabicParenBoth"/>
              <a:defRPr i="1"/>
            </a:lvl3pPr>
            <a:lvl4pPr marL="720000" indent="-360000">
              <a:buClr>
                <a:schemeClr val="tx1"/>
              </a:buClr>
              <a:buFont typeface="+mj-lt"/>
              <a:buAutoNum type="alphaLcParenR"/>
              <a:defRPr i="1" baseline="0"/>
            </a:lvl4pPr>
            <a:lvl5pPr marL="1080000">
              <a:buClr>
                <a:schemeClr val="tx1"/>
              </a:buClr>
              <a:defRPr/>
            </a:lvl5pPr>
            <a:lvl6pPr marL="1440000" indent="-360000">
              <a:buFont typeface="Wingdings" panose="05000000000000000000" pitchFamily="2" charset="2"/>
              <a:buChar char="§"/>
              <a:defRPr sz="1800" b="0" i="1"/>
            </a:lvl6pPr>
          </a:lstStyle>
          <a:p>
            <a:pPr lvl="0"/>
            <a:r>
              <a:rPr lang="de-DE" dirty="0"/>
              <a:t>Zitat Überschrift (Ebene 1)</a:t>
            </a:r>
          </a:p>
          <a:p>
            <a:pPr lvl="1"/>
            <a:r>
              <a:rPr lang="de-DE" dirty="0"/>
              <a:t>Zitat (Ebene 2)</a:t>
            </a:r>
          </a:p>
          <a:p>
            <a:pPr lvl="2"/>
            <a:r>
              <a:rPr lang="de-DE" dirty="0"/>
              <a:t>Nummerierung (Ebene 3)</a:t>
            </a:r>
          </a:p>
          <a:p>
            <a:pPr lvl="3"/>
            <a:r>
              <a:rPr lang="de-DE" dirty="0"/>
              <a:t>Nummerierung (Ebene 4)</a:t>
            </a:r>
          </a:p>
          <a:p>
            <a:pPr lvl="4"/>
            <a:r>
              <a:rPr lang="de-DE" dirty="0"/>
              <a:t>Bullet (Ebene 5)</a:t>
            </a:r>
          </a:p>
          <a:p>
            <a:pPr lvl="5"/>
            <a:r>
              <a:rPr lang="de-DE" dirty="0"/>
              <a:t>Bullet (Ebene 6)</a:t>
            </a:r>
          </a:p>
        </p:txBody>
      </p:sp>
      <p:sp>
        <p:nvSpPr>
          <p:cNvPr id="7" name="Date Placeholder 6"/>
          <p:cNvSpPr>
            <a:spLocks noGrp="1"/>
          </p:cNvSpPr>
          <p:nvPr>
            <p:ph type="dt" sz="half" idx="12"/>
          </p:nvPr>
        </p:nvSpPr>
        <p:spPr/>
        <p:txBody>
          <a:bodyPr/>
          <a:lstStyle/>
          <a:p>
            <a:r>
              <a:rPr lang="de-DE"/>
              <a:t>Luther | </a:t>
            </a:r>
            <a:fld id="{6289DAB7-1237-404F-9CA1-1E629995B554}" type="datetime1">
              <a:rPr lang="de-DE" smtClean="0"/>
              <a:t>12.02.2024</a:t>
            </a:fld>
            <a:r>
              <a:rPr lang="de-DE"/>
              <a:t> |</a:t>
            </a:r>
            <a:endParaRPr lang="de-DE" dirty="0"/>
          </a:p>
        </p:txBody>
      </p:sp>
      <p:sp>
        <p:nvSpPr>
          <p:cNvPr id="8" name="Slide Number Placeholder 7"/>
          <p:cNvSpPr>
            <a:spLocks noGrp="1"/>
          </p:cNvSpPr>
          <p:nvPr>
            <p:ph type="sldNum" sz="quarter" idx="13"/>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072169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folie mit Bild">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FE5ECC45-F3E7-A143-8747-5F96B0CC1F55}"/>
              </a:ext>
            </a:extLst>
          </p:cNvPr>
          <p:cNvSpPr>
            <a:spLocks noGrp="1"/>
          </p:cNvSpPr>
          <p:nvPr>
            <p:ph type="pic" sz="quarter" idx="13"/>
          </p:nvPr>
        </p:nvSpPr>
        <p:spPr>
          <a:xfrm>
            <a:off x="587375" y="549275"/>
            <a:ext cx="11017249" cy="5759450"/>
          </a:xfrm>
          <a:prstGeom prst="rect">
            <a:avLst/>
          </a:prstGeom>
        </p:spPr>
        <p:txBody>
          <a:bodyPr/>
          <a:lstStyle>
            <a:lvl1pPr marL="0" indent="0">
              <a:buNone/>
              <a:defRPr/>
            </a:lvl1pPr>
          </a:lstStyle>
          <a:p>
            <a:r>
              <a:rPr lang="de-DE"/>
              <a:t>Bild durch Klicken auf Symbol hinzufügen</a:t>
            </a:r>
            <a:endParaRPr lang="de-DE" dirty="0"/>
          </a:p>
        </p:txBody>
      </p:sp>
      <p:sp>
        <p:nvSpPr>
          <p:cNvPr id="7" name="Untertitel 2">
            <a:extLst>
              <a:ext uri="{FF2B5EF4-FFF2-40B4-BE49-F238E27FC236}">
                <a16:creationId xmlns:a16="http://schemas.microsoft.com/office/drawing/2014/main" id="{1B0E6EDB-FB83-0545-8E6F-36E19A55532E}"/>
              </a:ext>
            </a:extLst>
          </p:cNvPr>
          <p:cNvSpPr>
            <a:spLocks noGrp="1"/>
          </p:cNvSpPr>
          <p:nvPr>
            <p:ph type="subTitle" idx="1"/>
          </p:nvPr>
        </p:nvSpPr>
        <p:spPr>
          <a:xfrm>
            <a:off x="838200" y="3975062"/>
            <a:ext cx="10515600" cy="722376"/>
          </a:xfrm>
          <a:prstGeom prst="rect">
            <a:avLst/>
          </a:prstGeo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e Placeholder 3"/>
          <p:cNvSpPr>
            <a:spLocks noGrp="1"/>
          </p:cNvSpPr>
          <p:nvPr>
            <p:ph type="dt" sz="half" idx="14"/>
          </p:nvPr>
        </p:nvSpPr>
        <p:spPr/>
        <p:txBody>
          <a:bodyPr/>
          <a:lstStyle/>
          <a:p>
            <a:r>
              <a:rPr lang="de-DE"/>
              <a:t>Luther | </a:t>
            </a:r>
            <a:fld id="{0D13603E-89DC-4D27-A176-4CABC83C4B61}" type="datetime1">
              <a:rPr lang="de-DE" smtClean="0"/>
              <a:t>12.02.2024</a:t>
            </a:fld>
            <a:r>
              <a:rPr lang="de-DE"/>
              <a:t> |</a:t>
            </a:r>
            <a:endParaRPr lang="de-DE" dirty="0"/>
          </a:p>
        </p:txBody>
      </p:sp>
      <p:sp>
        <p:nvSpPr>
          <p:cNvPr id="5" name="Slide Number Placeholder 4"/>
          <p:cNvSpPr>
            <a:spLocks noGrp="1"/>
          </p:cNvSpPr>
          <p:nvPr>
            <p:ph type="sldNum" sz="quarter" idx="15"/>
          </p:nvPr>
        </p:nvSpPr>
        <p:spPr/>
        <p:txBody>
          <a:bodyPr/>
          <a:lstStyle/>
          <a:p>
            <a:fld id="{8ED280B2-FD19-491D-8746-6B7D39E89A7F}" type="slidenum">
              <a:rPr lang="de-DE" smtClean="0"/>
              <a:pPr/>
              <a:t>‹#›</a:t>
            </a:fld>
            <a:endParaRPr lang="de-DE" dirty="0"/>
          </a:p>
        </p:txBody>
      </p:sp>
      <p:sp>
        <p:nvSpPr>
          <p:cNvPr id="9" name="Titel 9">
            <a:extLst>
              <a:ext uri="{FF2B5EF4-FFF2-40B4-BE49-F238E27FC236}">
                <a16:creationId xmlns:a16="http://schemas.microsoft.com/office/drawing/2014/main" id="{F4487D7F-B8A1-3340-8F7C-CBC2318EC43E}"/>
              </a:ext>
            </a:extLst>
          </p:cNvPr>
          <p:cNvSpPr>
            <a:spLocks noGrp="1"/>
          </p:cNvSpPr>
          <p:nvPr>
            <p:ph type="title"/>
          </p:nvPr>
        </p:nvSpPr>
        <p:spPr>
          <a:xfrm>
            <a:off x="838800" y="2503022"/>
            <a:ext cx="10515600" cy="1325563"/>
          </a:xfrm>
          <a:prstGeom prst="rect">
            <a:avLst/>
          </a:prstGeom>
        </p:spPr>
        <p:txBody>
          <a:bodyPr anchor="b" anchorCtr="0">
            <a:normAutofit/>
          </a:bodyPr>
          <a:lstStyle>
            <a:lvl1pPr algn="ctr">
              <a:defRPr sz="5200" b="1">
                <a:solidFill>
                  <a:schemeClr val="bg1"/>
                </a:solidFill>
              </a:defRPr>
            </a:lvl1pPr>
          </a:lstStyle>
          <a:p>
            <a:r>
              <a:rPr lang="de-DE"/>
              <a:t>Mastertitelformat bearbeiten</a:t>
            </a:r>
            <a:endParaRPr lang="de-DE" dirty="0"/>
          </a:p>
        </p:txBody>
      </p:sp>
      <p:pic>
        <p:nvPicPr>
          <p:cNvPr id="8"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27325" y="981671"/>
            <a:ext cx="1803400" cy="469107"/>
          </a:xfrm>
          <a:prstGeom prst="rect">
            <a:avLst/>
          </a:prstGeom>
          <a:noFill/>
        </p:spPr>
      </p:pic>
      <p:sp>
        <p:nvSpPr>
          <p:cNvPr id="10" name="Textfeld 4"/>
          <p:cNvSpPr txBox="1"/>
          <p:nvPr userDrawn="1"/>
        </p:nvSpPr>
        <p:spPr>
          <a:xfrm>
            <a:off x="973999" y="5756719"/>
            <a:ext cx="2250616" cy="102592"/>
          </a:xfrm>
          <a:prstGeom prst="rect">
            <a:avLst/>
          </a:prstGeom>
          <a:noFill/>
        </p:spPr>
        <p:txBody>
          <a:bodyPr wrap="none" lIns="0" tIns="0" rIns="0" bIns="0" rtlCol="0">
            <a:spAutoFit/>
          </a:bodyPr>
          <a:lstStyle/>
          <a:p>
            <a:r>
              <a:rPr lang="en-US" sz="1000" b="1" baseline="30000" dirty="0">
                <a:solidFill>
                  <a:schemeClr val="bg1"/>
                </a:solidFill>
              </a:rPr>
              <a:t> </a:t>
            </a:r>
            <a:r>
              <a:rPr lang="en-US" sz="1000" b="1" baseline="30000" dirty="0" err="1">
                <a:solidFill>
                  <a:schemeClr val="bg1"/>
                </a:solidFill>
              </a:rPr>
              <a:t>Rechts</a:t>
            </a:r>
            <a:r>
              <a:rPr lang="en-US" sz="1000" b="1" baseline="30000" dirty="0">
                <a:solidFill>
                  <a:schemeClr val="bg1"/>
                </a:solidFill>
              </a:rPr>
              <a:t>- und </a:t>
            </a:r>
            <a:r>
              <a:rPr lang="en-US" sz="1000" b="1" baseline="30000" dirty="0" err="1">
                <a:solidFill>
                  <a:schemeClr val="bg1"/>
                </a:solidFill>
              </a:rPr>
              <a:t>Steuerberatung</a:t>
            </a:r>
            <a:r>
              <a:rPr lang="de-DE" sz="1000" b="1" baseline="30000" dirty="0">
                <a:solidFill>
                  <a:schemeClr val="bg1"/>
                </a:solidFill>
              </a:rPr>
              <a:t> | www.luther-lawfirm.com</a:t>
            </a:r>
          </a:p>
        </p:txBody>
      </p:sp>
      <p:pic>
        <p:nvPicPr>
          <p:cNvPr id="15" name="Grafik 9"/>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943581" y="5313334"/>
            <a:ext cx="1434176" cy="694153"/>
          </a:xfrm>
          <a:prstGeom prst="rect">
            <a:avLst/>
          </a:prstGeom>
        </p:spPr>
      </p:pic>
    </p:spTree>
    <p:extLst>
      <p:ext uri="{BB962C8B-B14F-4D97-AF65-F5344CB8AC3E}">
        <p14:creationId xmlns:p14="http://schemas.microsoft.com/office/powerpoint/2010/main" val="3450090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a:extLst>
              <a:ext uri="{FF2B5EF4-FFF2-40B4-BE49-F238E27FC236}">
                <a16:creationId xmlns:a16="http://schemas.microsoft.com/office/drawing/2014/main" id="{1B0E6EDB-FB83-0545-8E6F-36E19A55532E}"/>
              </a:ext>
            </a:extLst>
          </p:cNvPr>
          <p:cNvSpPr>
            <a:spLocks noGrp="1"/>
          </p:cNvSpPr>
          <p:nvPr>
            <p:ph type="subTitle" idx="1" hasCustomPrompt="1"/>
          </p:nvPr>
        </p:nvSpPr>
        <p:spPr>
          <a:xfrm>
            <a:off x="837600" y="3975062"/>
            <a:ext cx="10515600" cy="722376"/>
          </a:xfrm>
          <a:prstGeom prst="rect">
            <a:avLst/>
          </a:prstGeom>
        </p:spPr>
        <p:txBody>
          <a:bodyPr>
            <a:noAutofit/>
          </a:bodyPr>
          <a:lstStyle>
            <a:lvl1pPr marL="0" indent="0" algn="ctr">
              <a:buNone/>
              <a:defRPr sz="22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Untertitel (z.B. Datum, Name, Ort)</a:t>
            </a:r>
          </a:p>
        </p:txBody>
      </p:sp>
      <p:sp>
        <p:nvSpPr>
          <p:cNvPr id="10" name="Titel 9">
            <a:extLst>
              <a:ext uri="{FF2B5EF4-FFF2-40B4-BE49-F238E27FC236}">
                <a16:creationId xmlns:a16="http://schemas.microsoft.com/office/drawing/2014/main" id="{F4487D7F-B8A1-3340-8F7C-CBC2318EC43E}"/>
              </a:ext>
            </a:extLst>
          </p:cNvPr>
          <p:cNvSpPr>
            <a:spLocks noGrp="1"/>
          </p:cNvSpPr>
          <p:nvPr>
            <p:ph type="title" hasCustomPrompt="1"/>
          </p:nvPr>
        </p:nvSpPr>
        <p:spPr>
          <a:xfrm>
            <a:off x="838800" y="2503022"/>
            <a:ext cx="10515600" cy="1325563"/>
          </a:xfrm>
          <a:prstGeom prst="rect">
            <a:avLst/>
          </a:prstGeom>
        </p:spPr>
        <p:txBody>
          <a:bodyPr anchor="b" anchorCtr="0">
            <a:normAutofit/>
          </a:bodyPr>
          <a:lstStyle>
            <a:lvl1pPr algn="ctr">
              <a:defRPr sz="4400" b="1">
                <a:solidFill>
                  <a:schemeClr val="bg1"/>
                </a:solidFill>
              </a:defRPr>
            </a:lvl1pPr>
          </a:lstStyle>
          <a:p>
            <a:r>
              <a:rPr lang="de-DE" noProof="0" dirty="0"/>
              <a:t>Titel</a:t>
            </a:r>
            <a:endParaRPr lang="de-DE" dirty="0"/>
          </a:p>
        </p:txBody>
      </p:sp>
      <p:pic>
        <p:nvPicPr>
          <p:cNvPr id="16"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27325" y="981671"/>
            <a:ext cx="1803400" cy="469107"/>
          </a:xfrm>
          <a:prstGeom prst="rect">
            <a:avLst/>
          </a:prstGeom>
          <a:noFill/>
        </p:spPr>
      </p:pic>
      <p:sp>
        <p:nvSpPr>
          <p:cNvPr id="6" name="Textfeld 4"/>
          <p:cNvSpPr txBox="1"/>
          <p:nvPr userDrawn="1"/>
        </p:nvSpPr>
        <p:spPr>
          <a:xfrm>
            <a:off x="973999" y="5756719"/>
            <a:ext cx="2250616" cy="102592"/>
          </a:xfrm>
          <a:prstGeom prst="rect">
            <a:avLst/>
          </a:prstGeom>
          <a:noFill/>
        </p:spPr>
        <p:txBody>
          <a:bodyPr wrap="none" lIns="0" tIns="0" rIns="0" bIns="0" rtlCol="0">
            <a:spAutoFit/>
          </a:bodyPr>
          <a:lstStyle/>
          <a:p>
            <a:r>
              <a:rPr lang="en-US" sz="1000" b="1" baseline="30000" dirty="0">
                <a:solidFill>
                  <a:schemeClr val="bg1"/>
                </a:solidFill>
              </a:rPr>
              <a:t> </a:t>
            </a:r>
            <a:r>
              <a:rPr lang="en-US" sz="1000" b="1" baseline="30000" dirty="0" err="1">
                <a:solidFill>
                  <a:schemeClr val="bg1"/>
                </a:solidFill>
              </a:rPr>
              <a:t>Rechts</a:t>
            </a:r>
            <a:r>
              <a:rPr lang="en-US" sz="1000" b="1" baseline="30000" dirty="0">
                <a:solidFill>
                  <a:schemeClr val="bg1"/>
                </a:solidFill>
              </a:rPr>
              <a:t>- und </a:t>
            </a:r>
            <a:r>
              <a:rPr lang="en-US" sz="1000" b="1" baseline="30000" dirty="0" err="1">
                <a:solidFill>
                  <a:schemeClr val="bg1"/>
                </a:solidFill>
              </a:rPr>
              <a:t>Steuerberatung</a:t>
            </a:r>
            <a:r>
              <a:rPr lang="de-DE" sz="1000" b="1" baseline="30000" dirty="0">
                <a:solidFill>
                  <a:schemeClr val="bg1"/>
                </a:solidFill>
              </a:rPr>
              <a:t> | www.luther-lawfirm.com</a:t>
            </a:r>
          </a:p>
        </p:txBody>
      </p:sp>
      <p:pic>
        <p:nvPicPr>
          <p:cNvPr id="7" name="Grafik 9"/>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943581" y="5313334"/>
            <a:ext cx="1434176" cy="694153"/>
          </a:xfrm>
          <a:prstGeom prst="rect">
            <a:avLst/>
          </a:prstGeom>
        </p:spPr>
      </p:pic>
    </p:spTree>
    <p:extLst>
      <p:ext uri="{BB962C8B-B14F-4D97-AF65-F5344CB8AC3E}">
        <p14:creationId xmlns:p14="http://schemas.microsoft.com/office/powerpoint/2010/main" val="237981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mit Bild">
    <p:spTree>
      <p:nvGrpSpPr>
        <p:cNvPr id="1" name=""/>
        <p:cNvGrpSpPr/>
        <p:nvPr/>
      </p:nvGrpSpPr>
      <p:grpSpPr>
        <a:xfrm>
          <a:off x="0" y="0"/>
          <a:ext cx="0" cy="0"/>
          <a:chOff x="0" y="0"/>
          <a:chExt cx="0" cy="0"/>
        </a:xfrm>
      </p:grpSpPr>
      <p:sp>
        <p:nvSpPr>
          <p:cNvPr id="6" name="Bildplatzhalter 5">
            <a:extLst>
              <a:ext uri="{FF2B5EF4-FFF2-40B4-BE49-F238E27FC236}">
                <a16:creationId xmlns:a16="http://schemas.microsoft.com/office/drawing/2014/main" id="{B37CDFD3-9681-BF32-2660-C66C71CA57B3}"/>
              </a:ext>
            </a:extLst>
          </p:cNvPr>
          <p:cNvSpPr>
            <a:spLocks noGrp="1"/>
          </p:cNvSpPr>
          <p:nvPr>
            <p:ph type="pic" sz="quarter" idx="15"/>
          </p:nvPr>
        </p:nvSpPr>
        <p:spPr>
          <a:xfrm>
            <a:off x="8164513" y="1810800"/>
            <a:ext cx="3440112" cy="4491575"/>
          </a:xfrm>
        </p:spPr>
        <p:txBody>
          <a:bodyPr/>
          <a:lstStyle/>
          <a:p>
            <a:endParaRPr lang="de-DE"/>
          </a:p>
        </p:txBody>
      </p:sp>
      <p:sp>
        <p:nvSpPr>
          <p:cNvPr id="2" name="Title 1"/>
          <p:cNvSpPr>
            <a:spLocks noGrp="1"/>
          </p:cNvSpPr>
          <p:nvPr>
            <p:ph type="title" hasCustomPrompt="1"/>
          </p:nvPr>
        </p:nvSpPr>
        <p:spPr/>
        <p:txBody>
          <a:bodyPr/>
          <a:lstStyle/>
          <a:p>
            <a:r>
              <a:rPr lang="de-DE" dirty="0"/>
              <a:t>Mastertitelformat bearbeiten</a:t>
            </a:r>
          </a:p>
        </p:txBody>
      </p:sp>
      <p:sp>
        <p:nvSpPr>
          <p:cNvPr id="4" name="Content Placeholder 3"/>
          <p:cNvSpPr>
            <a:spLocks noGrp="1"/>
          </p:cNvSpPr>
          <p:nvPr>
            <p:ph sz="quarter" idx="12" hasCustomPrompt="1"/>
          </p:nvPr>
        </p:nvSpPr>
        <p:spPr>
          <a:xfrm>
            <a:off x="586800" y="1810800"/>
            <a:ext cx="7440577" cy="4500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7" name="Date Placeholder 6"/>
          <p:cNvSpPr>
            <a:spLocks noGrp="1"/>
          </p:cNvSpPr>
          <p:nvPr>
            <p:ph type="dt" sz="half" idx="13"/>
          </p:nvPr>
        </p:nvSpPr>
        <p:spPr/>
        <p:txBody>
          <a:bodyPr/>
          <a:lstStyle/>
          <a:p>
            <a:r>
              <a:rPr lang="de-DE"/>
              <a:t>Luther | </a:t>
            </a:r>
            <a:fld id="{77BFF74E-5B1B-4767-B575-E35907464062}" type="datetime1">
              <a:rPr lang="de-DE" smtClean="0"/>
              <a:t>12.02.2024</a:t>
            </a:fld>
            <a:r>
              <a:rPr lang="de-DE"/>
              <a:t> |</a:t>
            </a:r>
            <a:endParaRPr lang="de-DE" dirty="0"/>
          </a:p>
        </p:txBody>
      </p:sp>
      <p:sp>
        <p:nvSpPr>
          <p:cNvPr id="8" name="Slide Number Placeholder 7"/>
          <p:cNvSpPr>
            <a:spLocks noGrp="1"/>
          </p:cNvSpPr>
          <p:nvPr>
            <p:ph type="sldNum" sz="quarter" idx="14"/>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1345804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le 1"/>
          <p:cNvSpPr>
            <a:spLocks noGrp="1"/>
          </p:cNvSpPr>
          <p:nvPr>
            <p:ph type="title" hasCustomPrompt="1"/>
          </p:nvPr>
        </p:nvSpPr>
        <p:spPr>
          <a:xfrm>
            <a:off x="1045146" y="2746625"/>
            <a:ext cx="10102909" cy="1364750"/>
          </a:xfrm>
          <a:prstGeom prst="rect">
            <a:avLst/>
          </a:prstGeom>
        </p:spPr>
        <p:txBody>
          <a:bodyPr anchor="ctr"/>
          <a:lstStyle>
            <a:lvl1pPr algn="ctr">
              <a:defRPr sz="4400">
                <a:solidFill>
                  <a:schemeClr val="bg1"/>
                </a:solidFill>
              </a:defRPr>
            </a:lvl1pPr>
          </a:lstStyle>
          <a:p>
            <a:r>
              <a:rPr lang="de-DE" noProof="0" dirty="0" err="1"/>
              <a:t>Kapiteltrenner</a:t>
            </a:r>
            <a:endParaRPr lang="de-DE" noProof="0" dirty="0"/>
          </a:p>
        </p:txBody>
      </p:sp>
      <p:sp>
        <p:nvSpPr>
          <p:cNvPr id="4" name="Date Placeholder 3"/>
          <p:cNvSpPr>
            <a:spLocks noGrp="1"/>
          </p:cNvSpPr>
          <p:nvPr>
            <p:ph type="dt" sz="half" idx="10"/>
          </p:nvPr>
        </p:nvSpPr>
        <p:spPr/>
        <p:txBody>
          <a:bodyPr/>
          <a:lstStyle/>
          <a:p>
            <a:r>
              <a:rPr lang="de-DE"/>
              <a:t>Luther | </a:t>
            </a:r>
            <a:fld id="{534A4AE2-99FA-44BC-96E8-A499C63C858F}" type="datetime1">
              <a:rPr lang="de-DE" smtClean="0"/>
              <a:t>12.02.2024</a:t>
            </a:fld>
            <a:r>
              <a:rPr lang="de-DE"/>
              <a:t> |</a:t>
            </a:r>
            <a:endParaRPr lang="de-DE" dirty="0"/>
          </a:p>
        </p:txBody>
      </p:sp>
      <p:sp>
        <p:nvSpPr>
          <p:cNvPr id="6" name="Slide Number Placeholder 5"/>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01528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o mit Bild">
    <p:spTree>
      <p:nvGrpSpPr>
        <p:cNvPr id="1" name=""/>
        <p:cNvGrpSpPr/>
        <p:nvPr/>
      </p:nvGrpSpPr>
      <p:grpSpPr>
        <a:xfrm>
          <a:off x="0" y="0"/>
          <a:ext cx="0" cy="0"/>
          <a:chOff x="0" y="0"/>
          <a:chExt cx="0" cy="0"/>
        </a:xfrm>
      </p:grpSpPr>
      <p:sp>
        <p:nvSpPr>
          <p:cNvPr id="6" name="Bildplatzhalter 5">
            <a:extLst>
              <a:ext uri="{FF2B5EF4-FFF2-40B4-BE49-F238E27FC236}">
                <a16:creationId xmlns:a16="http://schemas.microsoft.com/office/drawing/2014/main" id="{B37CDFD3-9681-BF32-2660-C66C71CA57B3}"/>
              </a:ext>
            </a:extLst>
          </p:cNvPr>
          <p:cNvSpPr>
            <a:spLocks noGrp="1"/>
          </p:cNvSpPr>
          <p:nvPr>
            <p:ph type="pic" sz="quarter" idx="15"/>
          </p:nvPr>
        </p:nvSpPr>
        <p:spPr>
          <a:xfrm>
            <a:off x="8164513" y="1810800"/>
            <a:ext cx="3440112" cy="4497925"/>
          </a:xfrm>
        </p:spPr>
        <p:txBody>
          <a:bodyPr/>
          <a:lstStyle/>
          <a:p>
            <a:endParaRPr lang="de-DE"/>
          </a:p>
        </p:txBody>
      </p:sp>
      <p:sp>
        <p:nvSpPr>
          <p:cNvPr id="2" name="Title 1"/>
          <p:cNvSpPr>
            <a:spLocks noGrp="1"/>
          </p:cNvSpPr>
          <p:nvPr>
            <p:ph type="title" hasCustomPrompt="1"/>
          </p:nvPr>
        </p:nvSpPr>
        <p:spPr/>
        <p:txBody>
          <a:bodyPr/>
          <a:lstStyle/>
          <a:p>
            <a:r>
              <a:rPr lang="de-DE" dirty="0"/>
              <a:t>Mastertitelformat bearbeiten</a:t>
            </a:r>
          </a:p>
        </p:txBody>
      </p:sp>
      <p:sp>
        <p:nvSpPr>
          <p:cNvPr id="7" name="Date Placeholder 6"/>
          <p:cNvSpPr>
            <a:spLocks noGrp="1"/>
          </p:cNvSpPr>
          <p:nvPr>
            <p:ph type="dt" sz="half" idx="13"/>
          </p:nvPr>
        </p:nvSpPr>
        <p:spPr/>
        <p:txBody>
          <a:bodyPr/>
          <a:lstStyle/>
          <a:p>
            <a:r>
              <a:rPr lang="de-DE"/>
              <a:t>Luther | </a:t>
            </a:r>
            <a:fld id="{77BFF74E-5B1B-4767-B575-E35907464062}" type="datetime1">
              <a:rPr lang="de-DE" smtClean="0"/>
              <a:t>12.02.2024</a:t>
            </a:fld>
            <a:r>
              <a:rPr lang="de-DE"/>
              <a:t> |</a:t>
            </a:r>
            <a:endParaRPr lang="de-DE" dirty="0"/>
          </a:p>
        </p:txBody>
      </p:sp>
      <p:sp>
        <p:nvSpPr>
          <p:cNvPr id="8" name="Slide Number Placeholder 7"/>
          <p:cNvSpPr>
            <a:spLocks noGrp="1"/>
          </p:cNvSpPr>
          <p:nvPr>
            <p:ph type="sldNum" sz="quarter" idx="14"/>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45345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o mit Bild">
    <p:spTree>
      <p:nvGrpSpPr>
        <p:cNvPr id="1" name=""/>
        <p:cNvGrpSpPr/>
        <p:nvPr/>
      </p:nvGrpSpPr>
      <p:grpSpPr>
        <a:xfrm>
          <a:off x="0" y="0"/>
          <a:ext cx="0" cy="0"/>
          <a:chOff x="0" y="0"/>
          <a:chExt cx="0" cy="0"/>
        </a:xfrm>
      </p:grpSpPr>
      <p:sp>
        <p:nvSpPr>
          <p:cNvPr id="6" name="Bildplatzhalter 5">
            <a:extLst>
              <a:ext uri="{FF2B5EF4-FFF2-40B4-BE49-F238E27FC236}">
                <a16:creationId xmlns:a16="http://schemas.microsoft.com/office/drawing/2014/main" id="{B37CDFD3-9681-BF32-2660-C66C71CA57B3}"/>
              </a:ext>
            </a:extLst>
          </p:cNvPr>
          <p:cNvSpPr>
            <a:spLocks noGrp="1"/>
          </p:cNvSpPr>
          <p:nvPr>
            <p:ph type="pic" sz="quarter" idx="15"/>
          </p:nvPr>
        </p:nvSpPr>
        <p:spPr>
          <a:xfrm>
            <a:off x="8164513" y="549275"/>
            <a:ext cx="3440112" cy="5759449"/>
          </a:xfrm>
        </p:spPr>
        <p:txBody>
          <a:bodyPr/>
          <a:lstStyle/>
          <a:p>
            <a:endParaRPr lang="de-DE"/>
          </a:p>
        </p:txBody>
      </p:sp>
      <p:sp>
        <p:nvSpPr>
          <p:cNvPr id="2" name="Title 1"/>
          <p:cNvSpPr>
            <a:spLocks noGrp="1"/>
          </p:cNvSpPr>
          <p:nvPr>
            <p:ph type="title" hasCustomPrompt="1"/>
          </p:nvPr>
        </p:nvSpPr>
        <p:spPr>
          <a:xfrm>
            <a:off x="587375" y="555367"/>
            <a:ext cx="7440002" cy="1044000"/>
          </a:xfrm>
        </p:spPr>
        <p:txBody>
          <a:bodyPr/>
          <a:lstStyle/>
          <a:p>
            <a:r>
              <a:rPr lang="de-DE" dirty="0"/>
              <a:t>Mastertitelformat bearbeiten</a:t>
            </a:r>
          </a:p>
        </p:txBody>
      </p:sp>
      <p:sp>
        <p:nvSpPr>
          <p:cNvPr id="7" name="Date Placeholder 6"/>
          <p:cNvSpPr>
            <a:spLocks noGrp="1"/>
          </p:cNvSpPr>
          <p:nvPr>
            <p:ph type="dt" sz="half" idx="13"/>
          </p:nvPr>
        </p:nvSpPr>
        <p:spPr/>
        <p:txBody>
          <a:bodyPr/>
          <a:lstStyle/>
          <a:p>
            <a:r>
              <a:rPr lang="de-DE"/>
              <a:t>Luther | </a:t>
            </a:r>
            <a:fld id="{77BFF74E-5B1B-4767-B575-E35907464062}" type="datetime1">
              <a:rPr lang="de-DE" smtClean="0"/>
              <a:t>12.02.2024</a:t>
            </a:fld>
            <a:r>
              <a:rPr lang="de-DE"/>
              <a:t> |</a:t>
            </a:r>
            <a:endParaRPr lang="de-DE" dirty="0"/>
          </a:p>
        </p:txBody>
      </p:sp>
      <p:sp>
        <p:nvSpPr>
          <p:cNvPr id="8" name="Slide Number Placeholder 7"/>
          <p:cNvSpPr>
            <a:spLocks noGrp="1"/>
          </p:cNvSpPr>
          <p:nvPr>
            <p:ph type="sldNum" sz="quarter" idx="14"/>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66775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o mit Bild">
    <p:spTree>
      <p:nvGrpSpPr>
        <p:cNvPr id="1" name=""/>
        <p:cNvGrpSpPr/>
        <p:nvPr/>
      </p:nvGrpSpPr>
      <p:grpSpPr>
        <a:xfrm>
          <a:off x="0" y="0"/>
          <a:ext cx="0" cy="0"/>
          <a:chOff x="0" y="0"/>
          <a:chExt cx="0" cy="0"/>
        </a:xfrm>
      </p:grpSpPr>
      <p:sp>
        <p:nvSpPr>
          <p:cNvPr id="6" name="Bildplatzhalter 5">
            <a:extLst>
              <a:ext uri="{FF2B5EF4-FFF2-40B4-BE49-F238E27FC236}">
                <a16:creationId xmlns:a16="http://schemas.microsoft.com/office/drawing/2014/main" id="{B37CDFD3-9681-BF32-2660-C66C71CA57B3}"/>
              </a:ext>
            </a:extLst>
          </p:cNvPr>
          <p:cNvSpPr>
            <a:spLocks noGrp="1"/>
          </p:cNvSpPr>
          <p:nvPr>
            <p:ph type="pic" sz="quarter" idx="15"/>
          </p:nvPr>
        </p:nvSpPr>
        <p:spPr>
          <a:xfrm>
            <a:off x="587375" y="1810800"/>
            <a:ext cx="3440112" cy="4497925"/>
          </a:xfrm>
        </p:spPr>
        <p:txBody>
          <a:bodyPr/>
          <a:lstStyle/>
          <a:p>
            <a:endParaRPr lang="de-DE"/>
          </a:p>
        </p:txBody>
      </p:sp>
      <p:sp>
        <p:nvSpPr>
          <p:cNvPr id="2" name="Title 1"/>
          <p:cNvSpPr>
            <a:spLocks noGrp="1"/>
          </p:cNvSpPr>
          <p:nvPr>
            <p:ph type="title" hasCustomPrompt="1"/>
          </p:nvPr>
        </p:nvSpPr>
        <p:spPr/>
        <p:txBody>
          <a:bodyPr/>
          <a:lstStyle/>
          <a:p>
            <a:r>
              <a:rPr lang="de-DE" dirty="0"/>
              <a:t>Mastertitelformat bearbeiten</a:t>
            </a:r>
          </a:p>
        </p:txBody>
      </p:sp>
      <p:sp>
        <p:nvSpPr>
          <p:cNvPr id="7" name="Date Placeholder 6"/>
          <p:cNvSpPr>
            <a:spLocks noGrp="1"/>
          </p:cNvSpPr>
          <p:nvPr>
            <p:ph type="dt" sz="half" idx="13"/>
          </p:nvPr>
        </p:nvSpPr>
        <p:spPr/>
        <p:txBody>
          <a:bodyPr/>
          <a:lstStyle/>
          <a:p>
            <a:r>
              <a:rPr lang="de-DE"/>
              <a:t>Luther | </a:t>
            </a:r>
            <a:fld id="{77BFF74E-5B1B-4767-B575-E35907464062}" type="datetime1">
              <a:rPr lang="de-DE" smtClean="0"/>
              <a:t>12.02.2024</a:t>
            </a:fld>
            <a:r>
              <a:rPr lang="de-DE"/>
              <a:t> |</a:t>
            </a:r>
            <a:endParaRPr lang="de-DE" dirty="0"/>
          </a:p>
        </p:txBody>
      </p:sp>
      <p:sp>
        <p:nvSpPr>
          <p:cNvPr id="8" name="Slide Number Placeholder 7"/>
          <p:cNvSpPr>
            <a:spLocks noGrp="1"/>
          </p:cNvSpPr>
          <p:nvPr>
            <p:ph type="sldNum" sz="quarter" idx="14"/>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94720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wei Kästen, halb/halb">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6204624" y="1810799"/>
            <a:ext cx="5400000" cy="4497925"/>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3" name="Content Placeholder 2"/>
          <p:cNvSpPr>
            <a:spLocks noGrp="1"/>
          </p:cNvSpPr>
          <p:nvPr>
            <p:ph sz="quarter" idx="15" hasCustomPrompt="1"/>
          </p:nvPr>
        </p:nvSpPr>
        <p:spPr>
          <a:xfrm>
            <a:off x="587374" y="1810800"/>
            <a:ext cx="5400000"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5" name="Title 4"/>
          <p:cNvSpPr>
            <a:spLocks noGrp="1"/>
          </p:cNvSpPr>
          <p:nvPr>
            <p:ph type="title" hasCustomPrompt="1"/>
          </p:nvPr>
        </p:nvSpPr>
        <p:spPr>
          <a:xfrm>
            <a:off x="587375" y="555367"/>
            <a:ext cx="11017249" cy="1044000"/>
          </a:xfrm>
        </p:spPr>
        <p:txBody>
          <a:bodyPr/>
          <a:lstStyle/>
          <a:p>
            <a:r>
              <a:rPr lang="de-DE" dirty="0"/>
              <a:t>Mastertitelformat bearbeiten</a:t>
            </a:r>
          </a:p>
        </p:txBody>
      </p:sp>
      <p:sp>
        <p:nvSpPr>
          <p:cNvPr id="7" name="Date Placeholder 6"/>
          <p:cNvSpPr>
            <a:spLocks noGrp="1"/>
          </p:cNvSpPr>
          <p:nvPr>
            <p:ph type="dt" sz="half" idx="17"/>
          </p:nvPr>
        </p:nvSpPr>
        <p:spPr/>
        <p:txBody>
          <a:bodyPr/>
          <a:lstStyle/>
          <a:p>
            <a:r>
              <a:rPr lang="de-DE"/>
              <a:t>Luther | </a:t>
            </a:r>
            <a:fld id="{16824C48-A346-47AF-A028-A69AC37F700C}" type="datetime1">
              <a:rPr lang="de-DE" smtClean="0"/>
              <a:t>12.02.2024</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513328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Kästen, 2:1">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8004625" y="1810799"/>
            <a:ext cx="3600000" cy="4497925"/>
          </a:xfrm>
        </p:spPr>
        <p:txBody>
          <a:bodyPr/>
          <a:lstStyle>
            <a:lvl6pPr>
              <a:defRPr/>
            </a:lvl6pPr>
            <a:lvl7pPr>
              <a:defRPr/>
            </a:lvl7pPr>
            <a:lvl8pPr>
              <a:defRPr/>
            </a:lvl8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a:t>
            </a:r>
          </a:p>
          <a:p>
            <a:pPr lvl="6"/>
            <a:r>
              <a:rPr lang="de-DE" dirty="0"/>
              <a:t>Siebte Ebene </a:t>
            </a:r>
          </a:p>
          <a:p>
            <a:pPr lvl="7"/>
            <a:r>
              <a:rPr lang="de-DE" dirty="0"/>
              <a:t>Achte Ebene </a:t>
            </a:r>
          </a:p>
          <a:p>
            <a:pPr lvl="8"/>
            <a:r>
              <a:rPr lang="de-DE" dirty="0"/>
              <a:t>Neunte Ebene</a:t>
            </a:r>
          </a:p>
        </p:txBody>
      </p:sp>
      <p:sp>
        <p:nvSpPr>
          <p:cNvPr id="3" name="Content Placeholder 2"/>
          <p:cNvSpPr>
            <a:spLocks noGrp="1"/>
          </p:cNvSpPr>
          <p:nvPr>
            <p:ph sz="quarter" idx="15" hasCustomPrompt="1"/>
          </p:nvPr>
        </p:nvSpPr>
        <p:spPr>
          <a:xfrm>
            <a:off x="587374" y="1810800"/>
            <a:ext cx="7271999"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7" name="Date Placeholder 6"/>
          <p:cNvSpPr>
            <a:spLocks noGrp="1"/>
          </p:cNvSpPr>
          <p:nvPr>
            <p:ph type="dt" sz="half" idx="17"/>
          </p:nvPr>
        </p:nvSpPr>
        <p:spPr/>
        <p:txBody>
          <a:bodyPr/>
          <a:lstStyle/>
          <a:p>
            <a:r>
              <a:rPr lang="de-DE"/>
              <a:t>Luther | </a:t>
            </a:r>
            <a:fld id="{A0E6C572-1BD1-4665-BC46-DF780A98B365}" type="datetime1">
              <a:rPr lang="de-DE" smtClean="0"/>
              <a:t>12.02.2024</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
        <p:nvSpPr>
          <p:cNvPr id="2" name="Title 1"/>
          <p:cNvSpPr>
            <a:spLocks noGrp="1"/>
          </p:cNvSpPr>
          <p:nvPr>
            <p:ph type="title" hasCustomPrompt="1"/>
          </p:nvPr>
        </p:nvSpPr>
        <p:spPr/>
        <p:txBody>
          <a:bodyPr/>
          <a:lstStyle/>
          <a:p>
            <a:r>
              <a:rPr lang="de-DE" noProof="0" dirty="0"/>
              <a:t>Mastertitelformat bearbeiten</a:t>
            </a:r>
          </a:p>
        </p:txBody>
      </p:sp>
    </p:spTree>
    <p:extLst>
      <p:ext uri="{BB962C8B-B14F-4D97-AF65-F5344CB8AC3E}">
        <p14:creationId xmlns:p14="http://schemas.microsoft.com/office/powerpoint/2010/main" val="30151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Kästen, 1:2">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4332624" y="1810799"/>
            <a:ext cx="7272000" cy="4497925"/>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3" name="Content Placeholder 2"/>
          <p:cNvSpPr>
            <a:spLocks noGrp="1"/>
          </p:cNvSpPr>
          <p:nvPr>
            <p:ph sz="quarter" idx="15" hasCustomPrompt="1"/>
          </p:nvPr>
        </p:nvSpPr>
        <p:spPr>
          <a:xfrm>
            <a:off x="587374" y="1810800"/>
            <a:ext cx="3600000" cy="4500562"/>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7" name="Date Placeholder 6"/>
          <p:cNvSpPr>
            <a:spLocks noGrp="1"/>
          </p:cNvSpPr>
          <p:nvPr>
            <p:ph type="dt" sz="half" idx="17"/>
          </p:nvPr>
        </p:nvSpPr>
        <p:spPr/>
        <p:txBody>
          <a:bodyPr/>
          <a:lstStyle/>
          <a:p>
            <a:r>
              <a:rPr lang="de-DE"/>
              <a:t>Luther | </a:t>
            </a:r>
            <a:fld id="{A2DBB099-567E-49DE-9789-7392ECE9A11A}" type="datetime1">
              <a:rPr lang="de-DE" smtClean="0"/>
              <a:t>12.02.2024</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
        <p:nvSpPr>
          <p:cNvPr id="2" name="Title 1"/>
          <p:cNvSpPr>
            <a:spLocks noGrp="1"/>
          </p:cNvSpPr>
          <p:nvPr>
            <p:ph type="title" hasCustomPrompt="1"/>
          </p:nvPr>
        </p:nvSpPr>
        <p:spPr/>
        <p:txBody>
          <a:bodyPr/>
          <a:lstStyle/>
          <a:p>
            <a:r>
              <a:rPr lang="de-DE" noProof="0" dirty="0"/>
              <a:t>Mastertitelformat bearbeiten</a:t>
            </a:r>
          </a:p>
        </p:txBody>
      </p:sp>
    </p:spTree>
    <p:extLst>
      <p:ext uri="{BB962C8B-B14F-4D97-AF65-F5344CB8AC3E}">
        <p14:creationId xmlns:p14="http://schemas.microsoft.com/office/powerpoint/2010/main" val="2681147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rei Käste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7375" y="555367"/>
            <a:ext cx="11017249" cy="1044000"/>
          </a:xfrm>
        </p:spPr>
        <p:txBody>
          <a:bodyPr/>
          <a:lstStyle/>
          <a:p>
            <a:r>
              <a:rPr lang="de-DE" dirty="0"/>
              <a:t>Mastertitelformat bearbeiten</a:t>
            </a:r>
          </a:p>
        </p:txBody>
      </p:sp>
      <p:sp>
        <p:nvSpPr>
          <p:cNvPr id="3" name="Date Placeholder 2"/>
          <p:cNvSpPr>
            <a:spLocks noGrp="1"/>
          </p:cNvSpPr>
          <p:nvPr>
            <p:ph type="dt" sz="half" idx="10"/>
          </p:nvPr>
        </p:nvSpPr>
        <p:spPr/>
        <p:txBody>
          <a:bodyPr/>
          <a:lstStyle/>
          <a:p>
            <a:r>
              <a:rPr lang="de-DE"/>
              <a:t>Luther | </a:t>
            </a:r>
            <a:fld id="{307B699C-F965-4E3C-9BAB-AC3D9606DDF1}" type="datetime1">
              <a:rPr lang="de-DE" smtClean="0"/>
              <a:t>12.02.2024</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a:t>
            </a:fld>
            <a:endParaRPr lang="de-DE" dirty="0"/>
          </a:p>
        </p:txBody>
      </p:sp>
      <p:sp>
        <p:nvSpPr>
          <p:cNvPr id="6" name="Content Placeholder 5"/>
          <p:cNvSpPr>
            <a:spLocks noGrp="1"/>
          </p:cNvSpPr>
          <p:nvPr>
            <p:ph sz="quarter" idx="12" hasCustomPrompt="1"/>
          </p:nvPr>
        </p:nvSpPr>
        <p:spPr>
          <a:xfrm>
            <a:off x="587375"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7" name="Content Placeholder 5"/>
          <p:cNvSpPr>
            <a:spLocks noGrp="1"/>
          </p:cNvSpPr>
          <p:nvPr>
            <p:ph sz="quarter" idx="13" hasCustomPrompt="1"/>
          </p:nvPr>
        </p:nvSpPr>
        <p:spPr>
          <a:xfrm>
            <a:off x="8094624"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8" name="Content Placeholder 5"/>
          <p:cNvSpPr>
            <a:spLocks noGrp="1"/>
          </p:cNvSpPr>
          <p:nvPr>
            <p:ph sz="quarter" idx="14" hasCustomPrompt="1"/>
          </p:nvPr>
        </p:nvSpPr>
        <p:spPr>
          <a:xfrm>
            <a:off x="4341000"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1349274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elplatzhalter 1">
            <a:extLst>
              <a:ext uri="{FF2B5EF4-FFF2-40B4-BE49-F238E27FC236}">
                <a16:creationId xmlns:a16="http://schemas.microsoft.com/office/drawing/2014/main" id="{15D8A7B6-D9C5-0B46-8856-6776DAAA17AA}"/>
              </a:ext>
            </a:extLst>
          </p:cNvPr>
          <p:cNvSpPr>
            <a:spLocks noGrp="1"/>
          </p:cNvSpPr>
          <p:nvPr>
            <p:ph type="title"/>
          </p:nvPr>
        </p:nvSpPr>
        <p:spPr>
          <a:xfrm>
            <a:off x="587375" y="555367"/>
            <a:ext cx="11017249" cy="1044000"/>
          </a:xfrm>
          <a:prstGeom prst="rect">
            <a:avLst/>
          </a:prstGeom>
        </p:spPr>
        <p:txBody>
          <a:bodyPr vert="horz" lIns="0" tIns="0" rIns="0" bIns="0" rtlCol="0" anchor="t" anchorCtr="0">
            <a:noAutofit/>
          </a:bodyPr>
          <a:lstStyle/>
          <a:p>
            <a:r>
              <a:rPr lang="de-DE" dirty="0"/>
              <a:t>Mastertitelformat bearbeiten</a:t>
            </a:r>
          </a:p>
        </p:txBody>
      </p:sp>
      <p:sp>
        <p:nvSpPr>
          <p:cNvPr id="8" name="Textplatzhalter 2">
            <a:extLst>
              <a:ext uri="{FF2B5EF4-FFF2-40B4-BE49-F238E27FC236}">
                <a16:creationId xmlns:a16="http://schemas.microsoft.com/office/drawing/2014/main" id="{6F9FF5A6-E6E9-2C4A-81C9-4AC47A545A86}"/>
              </a:ext>
            </a:extLst>
          </p:cNvPr>
          <p:cNvSpPr>
            <a:spLocks noGrp="1"/>
          </p:cNvSpPr>
          <p:nvPr>
            <p:ph type="body" idx="1"/>
          </p:nvPr>
        </p:nvSpPr>
        <p:spPr>
          <a:xfrm>
            <a:off x="587375" y="1810257"/>
            <a:ext cx="11017249" cy="4498468"/>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2" name="Date Placeholder 1"/>
          <p:cNvSpPr>
            <a:spLocks noGrp="1"/>
          </p:cNvSpPr>
          <p:nvPr>
            <p:ph type="dt" sz="half" idx="2"/>
          </p:nvPr>
        </p:nvSpPr>
        <p:spPr>
          <a:xfrm>
            <a:off x="5093334" y="6498000"/>
            <a:ext cx="1679425" cy="360000"/>
          </a:xfrm>
          <a:prstGeom prst="rect">
            <a:avLst/>
          </a:prstGeom>
        </p:spPr>
        <p:txBody>
          <a:bodyPr vert="horz" lIns="91440" tIns="45720" rIns="91440" bIns="45720" rtlCol="0" anchor="t"/>
          <a:lstStyle>
            <a:lvl1pPr algn="ctr">
              <a:defRPr sz="700">
                <a:solidFill>
                  <a:schemeClr val="tx1">
                    <a:tint val="75000"/>
                  </a:schemeClr>
                </a:solidFill>
              </a:defRPr>
            </a:lvl1pPr>
          </a:lstStyle>
          <a:p>
            <a:r>
              <a:rPr lang="de-DE"/>
              <a:t>Luther | </a:t>
            </a:r>
            <a:fld id="{307B699C-F965-4E3C-9BAB-AC3D9606DDF1}" type="datetime1">
              <a:rPr lang="de-DE" smtClean="0"/>
              <a:t>12.02.2024</a:t>
            </a:fld>
            <a:r>
              <a:rPr lang="de-DE"/>
              <a:t> |</a:t>
            </a:r>
            <a:endParaRPr lang="de-DE" dirty="0"/>
          </a:p>
        </p:txBody>
      </p:sp>
      <p:sp>
        <p:nvSpPr>
          <p:cNvPr id="3" name="Slide Number Placeholder 2"/>
          <p:cNvSpPr>
            <a:spLocks noGrp="1"/>
          </p:cNvSpPr>
          <p:nvPr>
            <p:ph type="sldNum" sz="quarter" idx="4"/>
          </p:nvPr>
        </p:nvSpPr>
        <p:spPr>
          <a:xfrm>
            <a:off x="6401570" y="6498000"/>
            <a:ext cx="360000" cy="360000"/>
          </a:xfrm>
          <a:prstGeom prst="rect">
            <a:avLst/>
          </a:prstGeom>
        </p:spPr>
        <p:txBody>
          <a:bodyPr vert="horz" lIns="0" tIns="46800" rIns="0" bIns="46800" rtlCol="0" anchor="t"/>
          <a:lstStyle>
            <a:lvl1pPr algn="l">
              <a:defRPr sz="700">
                <a:solidFill>
                  <a:schemeClr val="tx1">
                    <a:tint val="75000"/>
                  </a:schemeClr>
                </a:solidFill>
              </a:defRPr>
            </a:lvl1p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293668078"/>
      </p:ext>
    </p:extLst>
  </p:cSld>
  <p:clrMap bg1="lt1" tx1="dk1" bg2="lt2" tx2="dk2" accent1="accent1" accent2="accent2" accent3="accent3" accent4="accent4" accent5="accent5" accent6="accent6" hlink="hlink" folHlink="folHlink"/>
  <p:sldLayoutIdLst>
    <p:sldLayoutId id="2147483661" r:id="rId1"/>
    <p:sldLayoutId id="2147483798" r:id="rId2"/>
    <p:sldLayoutId id="2147483799" r:id="rId3"/>
    <p:sldLayoutId id="2147483800" r:id="rId4"/>
    <p:sldLayoutId id="2147483801" r:id="rId5"/>
    <p:sldLayoutId id="2147483791" r:id="rId6"/>
    <p:sldLayoutId id="2147483792" r:id="rId7"/>
    <p:sldLayoutId id="2147483796" r:id="rId8"/>
    <p:sldLayoutId id="2147483797" r:id="rId9"/>
    <p:sldLayoutId id="2147483696" r:id="rId10"/>
    <p:sldLayoutId id="2147483700" r:id="rId11"/>
    <p:sldLayoutId id="2147483793" r:id="rId12"/>
    <p:sldLayoutId id="2147483794" r:id="rId13"/>
    <p:sldLayoutId id="2147483693" r:id="rId14"/>
    <p:sldLayoutId id="2147483694" r:id="rId15"/>
    <p:sldLayoutId id="2147483802" r:id="rId16"/>
    <p:sldLayoutId id="2147483788" r:id="rId17"/>
    <p:sldLayoutId id="2147483649" r:id="rId18"/>
    <p:sldLayoutId id="2147483660" r:id="rId19"/>
    <p:sldLayoutId id="2147483752" r:id="rId20"/>
  </p:sldLayoutIdLst>
  <p:hf hdr="0" ftr="0"/>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0" indent="0" algn="l" defTabSz="360000" rtl="0" eaLnBrk="1" latinLnBrk="0" hangingPunct="1">
        <a:lnSpc>
          <a:spcPct val="100000"/>
        </a:lnSpc>
        <a:spcBef>
          <a:spcPts val="0"/>
        </a:spcBef>
        <a:spcAft>
          <a:spcPts val="600"/>
        </a:spcAft>
        <a:buClr>
          <a:schemeClr val="accent1"/>
        </a:buClr>
        <a:buFontTx/>
        <a:buNone/>
        <a:defRPr sz="1300" kern="1200">
          <a:solidFill>
            <a:schemeClr val="tx1"/>
          </a:solidFill>
          <a:latin typeface="+mn-lt"/>
          <a:ea typeface="+mn-ea"/>
          <a:cs typeface="+mn-cs"/>
        </a:defRPr>
      </a:lvl1pPr>
      <a:lvl2pPr marL="180000" indent="-180000" algn="l" defTabSz="360000" rtl="0" eaLnBrk="1" latinLnBrk="0" hangingPunct="1">
        <a:lnSpc>
          <a:spcPct val="100000"/>
        </a:lnSpc>
        <a:spcBef>
          <a:spcPts val="0"/>
        </a:spcBef>
        <a:spcAft>
          <a:spcPts val="600"/>
        </a:spcAft>
        <a:buClr>
          <a:schemeClr val="accent1"/>
        </a:buClr>
        <a:buFont typeface="Wingdings" pitchFamily="2" charset="2"/>
        <a:buChar char="§"/>
        <a:defRPr sz="1300" kern="1200">
          <a:solidFill>
            <a:schemeClr val="tx1"/>
          </a:solidFill>
          <a:latin typeface="+mn-lt"/>
          <a:ea typeface="+mn-ea"/>
          <a:cs typeface="+mn-cs"/>
        </a:defRPr>
      </a:lvl2pPr>
      <a:lvl3pPr marL="360000" indent="-180000" algn="l" defTabSz="360000" rtl="0" eaLnBrk="1" latinLnBrk="0" hangingPunct="1">
        <a:lnSpc>
          <a:spcPct val="100000"/>
        </a:lnSpc>
        <a:spcBef>
          <a:spcPts val="0"/>
        </a:spcBef>
        <a:spcAft>
          <a:spcPts val="600"/>
        </a:spcAft>
        <a:buClr>
          <a:schemeClr val="accent1"/>
        </a:buClr>
        <a:buFont typeface="Wingdings" pitchFamily="2" charset="2"/>
        <a:buChar char="§"/>
        <a:defRPr sz="1100" kern="1200">
          <a:solidFill>
            <a:schemeClr val="tx1"/>
          </a:solidFill>
          <a:latin typeface="+mn-lt"/>
          <a:ea typeface="+mn-ea"/>
          <a:cs typeface="+mn-cs"/>
        </a:defRPr>
      </a:lvl3pPr>
      <a:lvl4pPr marL="540000" indent="-180000" algn="l" defTabSz="360000" rtl="0" eaLnBrk="1" latinLnBrk="0" hangingPunct="1">
        <a:lnSpc>
          <a:spcPct val="100000"/>
        </a:lnSpc>
        <a:spcBef>
          <a:spcPts val="0"/>
        </a:spcBef>
        <a:spcAft>
          <a:spcPts val="600"/>
        </a:spcAft>
        <a:buClr>
          <a:schemeClr val="accent1"/>
        </a:buClr>
        <a:buFont typeface="Wingdings" pitchFamily="2" charset="2"/>
        <a:buChar char="§"/>
        <a:defRPr sz="1100" kern="1200">
          <a:solidFill>
            <a:schemeClr val="tx1"/>
          </a:solidFill>
          <a:latin typeface="+mn-lt"/>
          <a:ea typeface="+mn-ea"/>
          <a:cs typeface="+mn-cs"/>
        </a:defRPr>
      </a:lvl4pPr>
      <a:lvl5pPr marL="720000" indent="-180000" algn="l" defTabSz="360000" rtl="0" eaLnBrk="1" latinLnBrk="0" hangingPunct="1">
        <a:lnSpc>
          <a:spcPct val="100000"/>
        </a:lnSpc>
        <a:spcBef>
          <a:spcPts val="0"/>
        </a:spcBef>
        <a:spcAft>
          <a:spcPts val="600"/>
        </a:spcAft>
        <a:buClr>
          <a:schemeClr val="accent1"/>
        </a:buClr>
        <a:buFont typeface="Wingdings" pitchFamily="2" charset="2"/>
        <a:buChar char="§"/>
        <a:defRPr sz="1100" kern="1200">
          <a:solidFill>
            <a:schemeClr val="tx1"/>
          </a:solidFill>
          <a:latin typeface="+mn-lt"/>
          <a:ea typeface="+mn-ea"/>
          <a:cs typeface="+mn-cs"/>
        </a:defRPr>
      </a:lvl5pPr>
      <a:lvl6pPr marL="0" indent="0" algn="l" defTabSz="360000" rtl="0" eaLnBrk="1" latinLnBrk="0" hangingPunct="1">
        <a:lnSpc>
          <a:spcPct val="100000"/>
        </a:lnSpc>
        <a:spcBef>
          <a:spcPts val="0"/>
        </a:spcBef>
        <a:spcAft>
          <a:spcPts val="600"/>
        </a:spcAft>
        <a:buFontTx/>
        <a:buNone/>
        <a:defRPr sz="1400" b="1" kern="1200">
          <a:solidFill>
            <a:schemeClr val="tx1"/>
          </a:solidFill>
          <a:latin typeface="+mn-lt"/>
          <a:ea typeface="+mn-ea"/>
          <a:cs typeface="+mn-cs"/>
        </a:defRPr>
      </a:lvl6pPr>
      <a:lvl7pPr marL="360000" indent="-360000" algn="l" defTabSz="360000" rtl="0" eaLnBrk="1" latinLnBrk="0" hangingPunct="1">
        <a:lnSpc>
          <a:spcPct val="100000"/>
        </a:lnSpc>
        <a:spcBef>
          <a:spcPts val="0"/>
        </a:spcBef>
        <a:spcAft>
          <a:spcPts val="600"/>
        </a:spcAft>
        <a:buClr>
          <a:schemeClr val="accent1"/>
        </a:buClr>
        <a:buFont typeface="+mj-lt"/>
        <a:buAutoNum type="arabicPeriod"/>
        <a:defRPr sz="1400" kern="1200">
          <a:solidFill>
            <a:schemeClr val="tx1"/>
          </a:solidFill>
          <a:latin typeface="+mn-lt"/>
          <a:ea typeface="+mn-ea"/>
          <a:cs typeface="+mn-cs"/>
        </a:defRPr>
      </a:lvl7pPr>
      <a:lvl8pPr marL="720000" indent="-360000" algn="l" defTabSz="360000" rtl="0" eaLnBrk="1" latinLnBrk="0" hangingPunct="1">
        <a:lnSpc>
          <a:spcPct val="100000"/>
        </a:lnSpc>
        <a:spcBef>
          <a:spcPts val="0"/>
        </a:spcBef>
        <a:spcAft>
          <a:spcPts val="600"/>
        </a:spcAft>
        <a:buClr>
          <a:schemeClr val="accent1"/>
        </a:buClr>
        <a:buFont typeface="+mj-lt"/>
        <a:buAutoNum type="alphaLcParenR"/>
        <a:defRPr sz="1200" kern="1200" baseline="0">
          <a:solidFill>
            <a:schemeClr val="tx1"/>
          </a:solidFill>
          <a:latin typeface="+mn-lt"/>
          <a:ea typeface="+mn-ea"/>
          <a:cs typeface="+mn-cs"/>
        </a:defRPr>
      </a:lvl8pPr>
      <a:lvl9pPr marL="720000" indent="-360000" algn="l" defTabSz="360000" rtl="0" eaLnBrk="1" latinLnBrk="0" hangingPunct="1">
        <a:lnSpc>
          <a:spcPct val="100000"/>
        </a:lnSpc>
        <a:spcBef>
          <a:spcPts val="0"/>
        </a:spcBef>
        <a:spcAft>
          <a:spcPts val="600"/>
        </a:spcAft>
        <a:buClr>
          <a:schemeClr val="accent1"/>
        </a:buClr>
        <a:buFont typeface="Wingdings" panose="05000000000000000000" pitchFamily="2" charset="2"/>
        <a:buChar char="è"/>
        <a:defRPr sz="12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6" userDrawn="1">
          <p15:clr>
            <a:srgbClr val="F26B43"/>
          </p15:clr>
        </p15:guide>
        <p15:guide id="2" pos="370" userDrawn="1">
          <p15:clr>
            <a:srgbClr val="F26B43"/>
          </p15:clr>
        </p15:guide>
        <p15:guide id="4" pos="7310" userDrawn="1">
          <p15:clr>
            <a:srgbClr val="F26B43"/>
          </p15:clr>
        </p15:guide>
        <p15:guide id="5" orient="horz" pos="1003" userDrawn="1">
          <p15:clr>
            <a:srgbClr val="F26B43"/>
          </p15:clr>
        </p15:guide>
        <p15:guide id="6" orient="horz" pos="1139" userDrawn="1">
          <p15:clr>
            <a:srgbClr val="F26B43"/>
          </p15:clr>
        </p15:guide>
        <p15:guide id="7" orient="horz" pos="39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16.xml"/><Relationship Id="rId6" Type="http://schemas.openxmlformats.org/officeDocument/2006/relationships/image" Target="../media/image12.jpe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22.jpeg"/><Relationship Id="rId2" Type="http://schemas.openxmlformats.org/officeDocument/2006/relationships/image" Target="../media/image17.jpeg"/><Relationship Id="rId1" Type="http://schemas.openxmlformats.org/officeDocument/2006/relationships/slideLayout" Target="../slideLayouts/slideLayout16.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5">
            <a:extLst>
              <a:ext uri="{FF2B5EF4-FFF2-40B4-BE49-F238E27FC236}">
                <a16:creationId xmlns:a16="http://schemas.microsoft.com/office/drawing/2014/main" id="{9873691E-8CFA-E197-6B42-4070B780369A}"/>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p:blipFill>
        <p:spPr>
          <a:xfrm>
            <a:off x="587375" y="549275"/>
            <a:ext cx="11017249" cy="5759450"/>
          </a:xfrm>
          <a:prstGeom prst="rect">
            <a:avLst/>
          </a:prstGeom>
        </p:spPr>
      </p:pic>
      <p:sp>
        <p:nvSpPr>
          <p:cNvPr id="8" name="Untertitel 7">
            <a:extLst>
              <a:ext uri="{FF2B5EF4-FFF2-40B4-BE49-F238E27FC236}">
                <a16:creationId xmlns:a16="http://schemas.microsoft.com/office/drawing/2014/main" id="{1F2EAF9E-03DB-CD4D-5999-5AF48A62C8B6}"/>
              </a:ext>
            </a:extLst>
          </p:cNvPr>
          <p:cNvSpPr>
            <a:spLocks noGrp="1"/>
          </p:cNvSpPr>
          <p:nvPr>
            <p:ph type="subTitle" idx="1"/>
          </p:nvPr>
        </p:nvSpPr>
        <p:spPr>
          <a:effectLst>
            <a:outerShdw blurRad="50800" dist="38100" dir="2700000" algn="tl" rotWithShape="0">
              <a:prstClr val="black">
                <a:alpha val="40000"/>
              </a:prstClr>
            </a:outerShdw>
          </a:effectLst>
        </p:spPr>
        <p:txBody>
          <a:bodyPr/>
          <a:lstStyle/>
          <a:p>
            <a:r>
              <a:rPr lang="de-DE" dirty="0"/>
              <a:t>Unsere Expertise. Auf den Punkt.</a:t>
            </a:r>
          </a:p>
        </p:txBody>
      </p:sp>
      <p:sp>
        <p:nvSpPr>
          <p:cNvPr id="7" name="Titel 6">
            <a:extLst>
              <a:ext uri="{FF2B5EF4-FFF2-40B4-BE49-F238E27FC236}">
                <a16:creationId xmlns:a16="http://schemas.microsoft.com/office/drawing/2014/main" id="{006555DE-2348-3E52-1B35-4A61ABC97536}"/>
              </a:ext>
            </a:extLst>
          </p:cNvPr>
          <p:cNvSpPr>
            <a:spLocks noGrp="1"/>
          </p:cNvSpPr>
          <p:nvPr>
            <p:ph type="title"/>
          </p:nvPr>
        </p:nvSpPr>
        <p:spPr>
          <a:effectLst>
            <a:outerShdw blurRad="50800" dist="38100" dir="2700000" algn="tl" rotWithShape="0">
              <a:prstClr val="black">
                <a:alpha val="40000"/>
              </a:prstClr>
            </a:outerShdw>
          </a:effectLst>
        </p:spPr>
        <p:txBody>
          <a:bodyPr>
            <a:normAutofit/>
          </a:bodyPr>
          <a:lstStyle/>
          <a:p>
            <a:r>
              <a:rPr lang="de-DE" sz="4700" dirty="0"/>
              <a:t>Geothermie – </a:t>
            </a:r>
            <a:br>
              <a:rPr lang="de-DE" sz="4700" dirty="0"/>
            </a:br>
            <a:r>
              <a:rPr lang="de-DE" sz="4700" b="0" dirty="0"/>
              <a:t>Wärme und Strom aus der Erde</a:t>
            </a:r>
            <a:endParaRPr lang="de-DE" sz="4700" dirty="0"/>
          </a:p>
        </p:txBody>
      </p:sp>
      <p:sp>
        <p:nvSpPr>
          <p:cNvPr id="15" name="Textfeld 4">
            <a:extLst>
              <a:ext uri="{FF2B5EF4-FFF2-40B4-BE49-F238E27FC236}">
                <a16:creationId xmlns:a16="http://schemas.microsoft.com/office/drawing/2014/main" id="{8E500C01-6251-C4C7-9678-4B872745958E}"/>
              </a:ext>
            </a:extLst>
          </p:cNvPr>
          <p:cNvSpPr txBox="1"/>
          <p:nvPr/>
        </p:nvSpPr>
        <p:spPr>
          <a:xfrm>
            <a:off x="973999" y="5756719"/>
            <a:ext cx="2250616" cy="102592"/>
          </a:xfrm>
          <a:prstGeom prst="rect">
            <a:avLst/>
          </a:prstGeom>
          <a:noFill/>
        </p:spPr>
        <p:txBody>
          <a:bodyPr wrap="none" lIns="0" tIns="0" rIns="0" bIns="0" rtlCol="0">
            <a:spAutoFit/>
          </a:bodyPr>
          <a:lstStyle/>
          <a:p>
            <a:r>
              <a:rPr lang="en-US" sz="1000" b="1" baseline="30000" dirty="0">
                <a:solidFill>
                  <a:schemeClr val="bg1"/>
                </a:solidFill>
              </a:rPr>
              <a:t> </a:t>
            </a:r>
            <a:r>
              <a:rPr lang="en-US" sz="1000" b="1" baseline="30000" dirty="0" err="1">
                <a:solidFill>
                  <a:schemeClr val="bg1"/>
                </a:solidFill>
              </a:rPr>
              <a:t>Rechts</a:t>
            </a:r>
            <a:r>
              <a:rPr lang="en-US" sz="1000" b="1" baseline="30000" dirty="0">
                <a:solidFill>
                  <a:schemeClr val="bg1"/>
                </a:solidFill>
              </a:rPr>
              <a:t>- und </a:t>
            </a:r>
            <a:r>
              <a:rPr lang="en-US" sz="1000" b="1" baseline="30000" dirty="0" err="1">
                <a:solidFill>
                  <a:schemeClr val="bg1"/>
                </a:solidFill>
              </a:rPr>
              <a:t>Steuerberatung</a:t>
            </a:r>
            <a:r>
              <a:rPr lang="de-DE" sz="1000" b="1" baseline="30000" dirty="0">
                <a:solidFill>
                  <a:schemeClr val="bg1"/>
                </a:solidFill>
              </a:rPr>
              <a:t> | www.luther-lawfirm.com</a:t>
            </a:r>
          </a:p>
        </p:txBody>
      </p:sp>
      <p:pic>
        <p:nvPicPr>
          <p:cNvPr id="11" name="Grafik 9">
            <a:extLst>
              <a:ext uri="{FF2B5EF4-FFF2-40B4-BE49-F238E27FC236}">
                <a16:creationId xmlns:a16="http://schemas.microsoft.com/office/drawing/2014/main" id="{EDA5AAFA-6E0E-A735-9FCE-464598622A7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943581" y="5313334"/>
            <a:ext cx="1434176" cy="694153"/>
          </a:xfrm>
          <a:prstGeom prst="rect">
            <a:avLst/>
          </a:prstGeom>
        </p:spPr>
      </p:pic>
      <p:pic>
        <p:nvPicPr>
          <p:cNvPr id="12" name="Grafik 15">
            <a:extLst>
              <a:ext uri="{FF2B5EF4-FFF2-40B4-BE49-F238E27FC236}">
                <a16:creationId xmlns:a16="http://schemas.microsoft.com/office/drawing/2014/main" id="{7DB53405-C79E-F3B0-C249-51AF78BC233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27325" y="981671"/>
            <a:ext cx="1803400" cy="469107"/>
          </a:xfrm>
          <a:prstGeom prst="rect">
            <a:avLst/>
          </a:prstGeom>
          <a:noFill/>
        </p:spPr>
      </p:pic>
    </p:spTree>
    <p:extLst>
      <p:ext uri="{BB962C8B-B14F-4D97-AF65-F5344CB8AC3E}">
        <p14:creationId xmlns:p14="http://schemas.microsoft.com/office/powerpoint/2010/main" val="2642178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8">
            <a:extLst>
              <a:ext uri="{FF2B5EF4-FFF2-40B4-BE49-F238E27FC236}">
                <a16:creationId xmlns:a16="http://schemas.microsoft.com/office/drawing/2014/main" id="{36FEB01F-B943-DE48-BD2B-5A09A9EBC54C}"/>
              </a:ext>
            </a:extLst>
          </p:cNvPr>
          <p:cNvSpPr/>
          <p:nvPr/>
        </p:nvSpPr>
        <p:spPr>
          <a:xfrm>
            <a:off x="587376" y="549276"/>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10">
            <a:extLst>
              <a:ext uri="{FF2B5EF4-FFF2-40B4-BE49-F238E27FC236}">
                <a16:creationId xmlns:a16="http://schemas.microsoft.com/office/drawing/2014/main" id="{BD9793D0-7059-2341-8896-893972A07443}"/>
              </a:ext>
            </a:extLst>
          </p:cNvPr>
          <p:cNvSpPr txBox="1"/>
          <p:nvPr/>
        </p:nvSpPr>
        <p:spPr>
          <a:xfrm>
            <a:off x="1127324" y="1819763"/>
            <a:ext cx="9388275" cy="1791260"/>
          </a:xfrm>
          <a:prstGeom prst="rect">
            <a:avLst/>
          </a:prstGeom>
          <a:noFill/>
        </p:spPr>
        <p:txBody>
          <a:bodyPr wrap="square" lIns="0" tIns="0" rIns="0" bIns="0" rtlCol="0">
            <a:spAutoFit/>
          </a:bodyPr>
          <a:lstStyle/>
          <a:p>
            <a:pPr>
              <a:lnSpc>
                <a:spcPct val="120000"/>
              </a:lnSpc>
              <a:spcAft>
                <a:spcPts val="600"/>
              </a:spcAft>
            </a:pPr>
            <a:r>
              <a:rPr lang="de-DE" sz="1400" b="1" i="0" u="none" strike="noStrike" kern="1200" baseline="0" dirty="0">
                <a:solidFill>
                  <a:schemeClr val="bg1"/>
                </a:solidFill>
                <a:latin typeface="+mn-lt"/>
                <a:ea typeface="+mn-ea"/>
                <a:cs typeface="+mn-cs"/>
              </a:rPr>
              <a:t>Bangkok, Berlin, Brüssel, Delhi-</a:t>
            </a:r>
            <a:r>
              <a:rPr lang="de-DE" sz="1400" b="1" i="0" u="none" strike="noStrike" kern="1200" baseline="0" dirty="0" err="1">
                <a:solidFill>
                  <a:schemeClr val="bg1"/>
                </a:solidFill>
                <a:latin typeface="+mn-lt"/>
                <a:ea typeface="+mn-ea"/>
                <a:cs typeface="+mn-cs"/>
              </a:rPr>
              <a:t>Gurugram</a:t>
            </a:r>
            <a:r>
              <a:rPr lang="de-DE" sz="1400" b="1" i="0" u="none" strike="noStrike" kern="1200" baseline="0" dirty="0">
                <a:solidFill>
                  <a:schemeClr val="bg1"/>
                </a:solidFill>
                <a:latin typeface="+mn-lt"/>
                <a:ea typeface="+mn-ea"/>
                <a:cs typeface="+mn-cs"/>
              </a:rPr>
              <a:t>, Düsseldorf, Essen, Frankfurt a. M., Hamburg, </a:t>
            </a:r>
            <a:br>
              <a:rPr lang="de-DE" sz="1400" b="1" i="0" u="none" strike="noStrike" kern="1200" baseline="0" dirty="0">
                <a:solidFill>
                  <a:schemeClr val="bg1"/>
                </a:solidFill>
                <a:latin typeface="+mn-lt"/>
                <a:ea typeface="+mn-ea"/>
                <a:cs typeface="+mn-cs"/>
              </a:rPr>
            </a:br>
            <a:r>
              <a:rPr lang="de-DE" sz="1400" b="1" i="0" u="none" strike="noStrike" kern="1200" baseline="0" dirty="0">
                <a:solidFill>
                  <a:schemeClr val="bg1"/>
                </a:solidFill>
                <a:latin typeface="+mn-lt"/>
                <a:ea typeface="+mn-ea"/>
                <a:cs typeface="+mn-cs"/>
              </a:rPr>
              <a:t>Hannover, Ho-Chi-Minh-Stadt, Jakarta, Köln, Kuala Lumpur, Leipzig, London, Luxemburg, </a:t>
            </a:r>
            <a:br>
              <a:rPr lang="de-DE" sz="1400" b="1" i="0" u="none" strike="noStrike" kern="1200" baseline="0" dirty="0">
                <a:solidFill>
                  <a:schemeClr val="bg1"/>
                </a:solidFill>
                <a:latin typeface="+mn-lt"/>
                <a:ea typeface="+mn-ea"/>
                <a:cs typeface="+mn-cs"/>
              </a:rPr>
            </a:br>
            <a:r>
              <a:rPr lang="de-DE" sz="1400" b="1" i="0" u="none" strike="noStrike" kern="1200" baseline="0" dirty="0">
                <a:solidFill>
                  <a:schemeClr val="bg1"/>
                </a:solidFill>
                <a:latin typeface="+mn-lt"/>
                <a:ea typeface="+mn-ea"/>
                <a:cs typeface="+mn-cs"/>
              </a:rPr>
              <a:t>München, Shanghai, Singapur, Stuttgart, </a:t>
            </a:r>
            <a:r>
              <a:rPr lang="de-DE" sz="1400" b="1" i="0" u="none" strike="noStrike" kern="1200" baseline="0" dirty="0" err="1">
                <a:solidFill>
                  <a:schemeClr val="bg1"/>
                </a:solidFill>
                <a:latin typeface="+mn-lt"/>
                <a:ea typeface="+mn-ea"/>
                <a:cs typeface="+mn-cs"/>
              </a:rPr>
              <a:t>Yangon</a:t>
            </a:r>
            <a:r>
              <a:rPr lang="de-DE" sz="1400" b="1" i="0" u="none" strike="noStrike" kern="1200" baseline="0" dirty="0">
                <a:solidFill>
                  <a:schemeClr val="bg1"/>
                </a:solidFill>
                <a:latin typeface="+mn-lt"/>
                <a:ea typeface="+mn-ea"/>
                <a:cs typeface="+mn-cs"/>
              </a:rPr>
              <a:t> </a:t>
            </a:r>
          </a:p>
          <a:p>
            <a:pPr>
              <a:spcAft>
                <a:spcPts val="600"/>
              </a:spcAft>
            </a:pPr>
            <a:endParaRPr lang="de-DE" sz="1400" b="1" i="0" u="none" strike="noStrike" kern="1200" baseline="0" dirty="0">
              <a:solidFill>
                <a:schemeClr val="bg1"/>
              </a:solidFill>
              <a:latin typeface="+mn-lt"/>
              <a:ea typeface="+mn-ea"/>
              <a:cs typeface="+mn-cs"/>
            </a:endParaRPr>
          </a:p>
          <a:p>
            <a:pPr>
              <a:spcAft>
                <a:spcPts val="600"/>
              </a:spcAft>
            </a:pPr>
            <a:r>
              <a:rPr lang="de-DE" sz="1400" b="0" i="0" u="none" strike="noStrike" kern="1200" baseline="0" dirty="0">
                <a:solidFill>
                  <a:schemeClr val="bg1"/>
                </a:solidFill>
                <a:latin typeface="+mn-lt"/>
                <a:ea typeface="+mn-ea"/>
                <a:cs typeface="+mn-cs"/>
              </a:rPr>
              <a:t>Weitere Informationen finden Sie unter </a:t>
            </a:r>
            <a:br>
              <a:rPr lang="de-DE" sz="1400" b="0" i="0" u="none" strike="noStrike" kern="1200" baseline="0" dirty="0">
                <a:solidFill>
                  <a:schemeClr val="bg1"/>
                </a:solidFill>
                <a:latin typeface="+mn-lt"/>
                <a:ea typeface="+mn-ea"/>
                <a:cs typeface="+mn-cs"/>
              </a:rPr>
            </a:br>
            <a:r>
              <a:rPr lang="de-DE" sz="1400" b="0" i="0" u="none" strike="noStrike" kern="1200" baseline="0" dirty="0">
                <a:solidFill>
                  <a:schemeClr val="bg1"/>
                </a:solidFill>
                <a:latin typeface="+mn-lt"/>
                <a:ea typeface="+mn-ea"/>
                <a:cs typeface="+mn-cs"/>
              </a:rPr>
              <a:t>www.luther-lawfirm.com</a:t>
            </a:r>
            <a:br>
              <a:rPr lang="de-DE" sz="1400" b="0" i="0" u="none" strike="noStrike" kern="1200" baseline="0" dirty="0">
                <a:solidFill>
                  <a:schemeClr val="bg1"/>
                </a:solidFill>
                <a:latin typeface="+mn-lt"/>
                <a:ea typeface="+mn-ea"/>
                <a:cs typeface="+mn-cs"/>
              </a:rPr>
            </a:br>
            <a:r>
              <a:rPr lang="de-DE" sz="1400" b="0" i="0" u="none" strike="noStrike" kern="1200" baseline="0" dirty="0">
                <a:solidFill>
                  <a:schemeClr val="bg1"/>
                </a:solidFill>
                <a:latin typeface="+mn-lt"/>
                <a:ea typeface="+mn-ea"/>
                <a:cs typeface="+mn-cs"/>
              </a:rPr>
              <a:t>www.luther-services.com</a:t>
            </a:r>
          </a:p>
        </p:txBody>
      </p:sp>
      <p:sp>
        <p:nvSpPr>
          <p:cNvPr id="5" name="Date Placeholder 4"/>
          <p:cNvSpPr>
            <a:spLocks noGrp="1"/>
          </p:cNvSpPr>
          <p:nvPr>
            <p:ph type="dt" sz="half" idx="10"/>
          </p:nvPr>
        </p:nvSpPr>
        <p:spPr/>
        <p:txBody>
          <a:bodyPr/>
          <a:lstStyle/>
          <a:p>
            <a:r>
              <a:rPr lang="de-DE"/>
              <a:t>Luther | </a:t>
            </a:r>
            <a:fld id="{EFCBF3F0-57C4-4816-BC4B-5C0F136890A1}" type="datetime1">
              <a:rPr lang="de-DE" smtClean="0"/>
              <a:t>12.02.2024</a:t>
            </a:fld>
            <a:r>
              <a:rPr lang="de-DE"/>
              <a:t> |</a:t>
            </a:r>
            <a:endParaRPr lang="de-DE" dirty="0"/>
          </a:p>
        </p:txBody>
      </p:sp>
      <p:sp>
        <p:nvSpPr>
          <p:cNvPr id="7" name="Slide Number Placeholder 6"/>
          <p:cNvSpPr>
            <a:spLocks noGrp="1"/>
          </p:cNvSpPr>
          <p:nvPr>
            <p:ph type="sldNum" sz="quarter" idx="11"/>
          </p:nvPr>
        </p:nvSpPr>
        <p:spPr/>
        <p:txBody>
          <a:bodyPr/>
          <a:lstStyle/>
          <a:p>
            <a:fld id="{8ED280B2-FD19-491D-8746-6B7D39E89A7F}" type="slidenum">
              <a:rPr lang="de-DE" smtClean="0"/>
              <a:pPr/>
              <a:t>10</a:t>
            </a:fld>
            <a:endParaRPr lang="de-DE" dirty="0"/>
          </a:p>
        </p:txBody>
      </p:sp>
      <p:pic>
        <p:nvPicPr>
          <p:cNvPr id="8" name="Grafik 15">
            <a:extLst>
              <a:ext uri="{FF2B5EF4-FFF2-40B4-BE49-F238E27FC236}">
                <a16:creationId xmlns:a16="http://schemas.microsoft.com/office/drawing/2014/main" id="{857BD4EF-4502-C74F-B305-39C66BEB63B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27325" y="981671"/>
            <a:ext cx="1803400" cy="469107"/>
          </a:xfrm>
          <a:prstGeom prst="rect">
            <a:avLst/>
          </a:prstGeom>
          <a:noFill/>
        </p:spPr>
      </p:pic>
      <p:pic>
        <p:nvPicPr>
          <p:cNvPr id="10" name="Grafik 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943581" y="5313334"/>
            <a:ext cx="1434176" cy="694153"/>
          </a:xfrm>
          <a:prstGeom prst="rect">
            <a:avLst/>
          </a:prstGeom>
        </p:spPr>
      </p:pic>
      <p:sp>
        <p:nvSpPr>
          <p:cNvPr id="11" name="Textfeld 4"/>
          <p:cNvSpPr txBox="1"/>
          <p:nvPr/>
        </p:nvSpPr>
        <p:spPr>
          <a:xfrm>
            <a:off x="1098291" y="5756719"/>
            <a:ext cx="2250616" cy="102592"/>
          </a:xfrm>
          <a:prstGeom prst="rect">
            <a:avLst/>
          </a:prstGeom>
          <a:noFill/>
        </p:spPr>
        <p:txBody>
          <a:bodyPr wrap="none" lIns="0" tIns="0" rIns="0" bIns="0" rtlCol="0">
            <a:spAutoFit/>
          </a:bodyPr>
          <a:lstStyle/>
          <a:p>
            <a:r>
              <a:rPr lang="en-US" sz="1000" b="1" baseline="30000" dirty="0">
                <a:solidFill>
                  <a:schemeClr val="bg1"/>
                </a:solidFill>
              </a:rPr>
              <a:t> </a:t>
            </a:r>
            <a:r>
              <a:rPr lang="en-US" sz="1000" b="1" baseline="30000" dirty="0" err="1">
                <a:solidFill>
                  <a:schemeClr val="bg1"/>
                </a:solidFill>
              </a:rPr>
              <a:t>Rechts</a:t>
            </a:r>
            <a:r>
              <a:rPr lang="en-US" sz="1000" b="1" baseline="30000" dirty="0">
                <a:solidFill>
                  <a:schemeClr val="bg1"/>
                </a:solidFill>
              </a:rPr>
              <a:t>- und </a:t>
            </a:r>
            <a:r>
              <a:rPr lang="en-US" sz="1000" b="1" baseline="30000" dirty="0" err="1">
                <a:solidFill>
                  <a:schemeClr val="bg1"/>
                </a:solidFill>
              </a:rPr>
              <a:t>Steuerberatung</a:t>
            </a:r>
            <a:r>
              <a:rPr lang="de-DE" sz="1000" b="1" baseline="30000" dirty="0">
                <a:solidFill>
                  <a:schemeClr val="bg1"/>
                </a:solidFill>
              </a:rPr>
              <a:t> | www.luther-lawfirm.com</a:t>
            </a:r>
          </a:p>
        </p:txBody>
      </p:sp>
      <p:sp>
        <p:nvSpPr>
          <p:cNvPr id="2" name="Textfeld 5">
            <a:extLst>
              <a:ext uri="{FF2B5EF4-FFF2-40B4-BE49-F238E27FC236}">
                <a16:creationId xmlns:a16="http://schemas.microsoft.com/office/drawing/2014/main" id="{15D831C4-96F3-D0F5-B5A9-842CAF4AAC4F}"/>
              </a:ext>
            </a:extLst>
          </p:cNvPr>
          <p:cNvSpPr txBox="1"/>
          <p:nvPr/>
        </p:nvSpPr>
        <p:spPr>
          <a:xfrm>
            <a:off x="1127324" y="4288422"/>
            <a:ext cx="9332291" cy="710835"/>
          </a:xfrm>
          <a:prstGeom prst="rect">
            <a:avLst/>
          </a:prstGeom>
          <a:noFill/>
        </p:spPr>
        <p:txBody>
          <a:bodyPr wrap="square" lIns="0" tIns="0" rIns="0" bIns="0" rtlCol="0">
            <a:noAutofit/>
          </a:bodyPr>
          <a:lstStyle/>
          <a:p>
            <a:pPr algn="l" latinLnBrk="0" hangingPunct="0"/>
            <a:r>
              <a:rPr lang="de-DE" sz="1000" dirty="0">
                <a:solidFill>
                  <a:schemeClr val="bg1"/>
                </a:solidFill>
              </a:rPr>
              <a:t>Die Präsentation stellt keine Rechts- oder Steuerberatung dar und wir haften daher nicht für den Inhalt. </a:t>
            </a:r>
          </a:p>
          <a:p>
            <a:pPr algn="l" latinLnBrk="0" hangingPunct="0"/>
            <a:r>
              <a:rPr lang="de-DE" sz="1000" dirty="0">
                <a:solidFill>
                  <a:schemeClr val="bg1"/>
                </a:solidFill>
              </a:rPr>
              <a:t>Diese erfolgt individuell unter Berücksichtigung der Umstände des Einzelfalls auf der Grundlage unserer Mandatsvereinbarung. </a:t>
            </a:r>
          </a:p>
          <a:p>
            <a:pPr algn="l" latinLnBrk="0" hangingPunct="0">
              <a:spcAft>
                <a:spcPts val="1200"/>
              </a:spcAft>
            </a:pPr>
            <a:r>
              <a:rPr lang="de-DE" sz="1000" dirty="0">
                <a:solidFill>
                  <a:schemeClr val="bg1"/>
                </a:solidFill>
              </a:rPr>
              <a:t>Die Verteilung, Zitierung und Vervielfältigung – auch auszugsweise – des Inhalts zum Zwecke der Weitergabe an Dritte ist nur nach vorheriger Absprache gestattet.</a:t>
            </a:r>
            <a:endParaRPr lang="de-DE" sz="1000" b="0" kern="1200" dirty="0">
              <a:solidFill>
                <a:schemeClr val="bg1"/>
              </a:solidFill>
              <a:effectLst/>
            </a:endParaRPr>
          </a:p>
        </p:txBody>
      </p:sp>
      <p:sp>
        <p:nvSpPr>
          <p:cNvPr id="6" name="Textfeld 5">
            <a:extLst>
              <a:ext uri="{FF2B5EF4-FFF2-40B4-BE49-F238E27FC236}">
                <a16:creationId xmlns:a16="http://schemas.microsoft.com/office/drawing/2014/main" id="{AC2E38B7-9022-4F16-95A2-DA611AF352DD}"/>
              </a:ext>
            </a:extLst>
          </p:cNvPr>
          <p:cNvSpPr txBox="1"/>
          <p:nvPr/>
        </p:nvSpPr>
        <p:spPr>
          <a:xfrm>
            <a:off x="1127324" y="4744455"/>
            <a:ext cx="1803400" cy="285660"/>
          </a:xfrm>
          <a:prstGeom prst="rect">
            <a:avLst/>
          </a:prstGeom>
          <a:noFill/>
        </p:spPr>
        <p:txBody>
          <a:bodyPr wrap="square" lIns="0" tIns="0" rIns="0" bIns="0" rtlCol="0" anchor="b">
            <a:noAutofit/>
          </a:bodyPr>
          <a:lstStyle/>
          <a:p>
            <a:pPr hangingPunct="0">
              <a:spcAft>
                <a:spcPts val="1200"/>
              </a:spcAft>
            </a:pPr>
            <a:r>
              <a:rPr lang="de-DE" sz="1000" dirty="0">
                <a:solidFill>
                  <a:schemeClr val="bg1"/>
                </a:solidFill>
              </a:rPr>
              <a:t>Stand: </a:t>
            </a:r>
            <a:fld id="{DB631012-6B1D-4E9E-8506-05D3D7C7024D}" type="datetime4">
              <a:rPr lang="de-DE" sz="1000" smtClean="0">
                <a:solidFill>
                  <a:schemeClr val="bg1"/>
                </a:solidFill>
              </a:rPr>
              <a:t>12. Februar 2024</a:t>
            </a:fld>
            <a:endParaRPr lang="de-DE" sz="1000" b="0" kern="1200" dirty="0">
              <a:solidFill>
                <a:schemeClr val="bg1"/>
              </a:solidFill>
              <a:effectLst/>
            </a:endParaRPr>
          </a:p>
        </p:txBody>
      </p:sp>
    </p:spTree>
    <p:extLst>
      <p:ext uri="{BB962C8B-B14F-4D97-AF65-F5344CB8AC3E}">
        <p14:creationId xmlns:p14="http://schemas.microsoft.com/office/powerpoint/2010/main" val="343611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55EFA176-D3F8-FC0B-34E2-D18B7379AB77}"/>
              </a:ext>
            </a:extLst>
          </p:cNvPr>
          <p:cNvSpPr>
            <a:spLocks noGrp="1"/>
          </p:cNvSpPr>
          <p:nvPr>
            <p:ph type="title"/>
          </p:nvPr>
        </p:nvSpPr>
        <p:spPr/>
        <p:txBody>
          <a:bodyPr/>
          <a:lstStyle/>
          <a:p>
            <a:r>
              <a:rPr lang="de-DE" dirty="0"/>
              <a:t>Geothermie ‒ Wärme und Strom aus der Erde</a:t>
            </a:r>
          </a:p>
        </p:txBody>
      </p:sp>
      <p:sp>
        <p:nvSpPr>
          <p:cNvPr id="4" name="Inhaltsplatzhalter 3">
            <a:extLst>
              <a:ext uri="{FF2B5EF4-FFF2-40B4-BE49-F238E27FC236}">
                <a16:creationId xmlns:a16="http://schemas.microsoft.com/office/drawing/2014/main" id="{F6800CD0-6269-3FDC-B7DF-557DC1A56477}"/>
              </a:ext>
            </a:extLst>
          </p:cNvPr>
          <p:cNvSpPr>
            <a:spLocks noGrp="1"/>
          </p:cNvSpPr>
          <p:nvPr>
            <p:ph sz="quarter" idx="12"/>
          </p:nvPr>
        </p:nvSpPr>
        <p:spPr/>
        <p:txBody>
          <a:bodyPr>
            <a:normAutofit fontScale="85000" lnSpcReduction="10000"/>
          </a:bodyPr>
          <a:lstStyle/>
          <a:p>
            <a:pPr algn="just">
              <a:lnSpc>
                <a:spcPct val="120000"/>
              </a:lnSpc>
            </a:pPr>
            <a:r>
              <a:rPr lang="de-DE" dirty="0"/>
              <a:t>Die Folgen der Klimaerwärmung werden weltweit zunehmend sichtbar. Zur Reduktion der Treibhausgasemissionen standen die Stromerzeugung und die energieintensiv produzierende Industrie lange im Blickpunkt. Etwa die Hälfte des gesamten inländischen Endenergieverbrauchs entfällt jedoch auf den Wärmesektor. Der Einsatz von CO2-neutraler Geothermie ist ein </a:t>
            </a:r>
            <a:r>
              <a:rPr lang="de-DE" b="1" dirty="0"/>
              <a:t>Schlüssel für die Wärmewende</a:t>
            </a:r>
            <a:r>
              <a:rPr lang="de-DE" dirty="0"/>
              <a:t>.</a:t>
            </a:r>
          </a:p>
          <a:p>
            <a:pPr algn="just">
              <a:lnSpc>
                <a:spcPct val="120000"/>
              </a:lnSpc>
            </a:pPr>
            <a:r>
              <a:rPr lang="de-DE" dirty="0"/>
              <a:t>Die </a:t>
            </a:r>
            <a:r>
              <a:rPr lang="de-DE" b="1" dirty="0"/>
              <a:t>oberflächennahe Geothermie</a:t>
            </a:r>
            <a:r>
              <a:rPr lang="de-DE" dirty="0"/>
              <a:t> ermöglicht die Wärme- und Kälteversorgung von Gebäuden und ganzen Quartieren. Mittels </a:t>
            </a:r>
            <a:r>
              <a:rPr lang="de-DE" b="1" dirty="0"/>
              <a:t>Tiefengeothermie</a:t>
            </a:r>
            <a:r>
              <a:rPr lang="de-DE" dirty="0"/>
              <a:t> kann CO2-neutrale Prozesswärme für Industrie und Gewerbe bereitgestellt werden. Aus der Gewinnung von Erdwärme kann auch erneuerbarer Strom erzeugt werden. Dadurch ist es möglich, gesetzliche Förderungen in Anspruch zu nehmen, was die Wirtschaftlichkeit von Geothermie-Projekten verbessert. Neben der Industriewärme bietet die Geothermie viele weitere Anwendungsfelder, wie zum Beispiel zur Agrarnutzung, für die Thermalbadheizung oder für die Lithiumproduktion. Sowohl für oberflächennahe als auch für tiefe Geothermie ist eine positive Marktentwicklung zu verzeichnen.</a:t>
            </a:r>
          </a:p>
          <a:p>
            <a:pPr algn="just">
              <a:lnSpc>
                <a:spcPct val="120000"/>
              </a:lnSpc>
            </a:pPr>
            <a:r>
              <a:rPr lang="de-DE" dirty="0"/>
              <a:t>Die wichtigsten Faktoren für die </a:t>
            </a:r>
            <a:r>
              <a:rPr lang="de-DE" b="1" dirty="0"/>
              <a:t>Wirtschaftlichkeit von Geothermie-Projekten</a:t>
            </a:r>
            <a:r>
              <a:rPr lang="de-DE" dirty="0"/>
              <a:t> sind abgesehen von der Auffindung von Thermalwasser mit entsprechenden Temperaturen und einer ausreichenden Förderrate</a:t>
            </a:r>
          </a:p>
          <a:p>
            <a:pPr lvl="1" algn="just">
              <a:lnSpc>
                <a:spcPct val="120000"/>
              </a:lnSpc>
            </a:pPr>
            <a:r>
              <a:rPr lang="de-DE" dirty="0"/>
              <a:t>das Vorhandensein einer guten Abnehmerstruktur mit ganzjähriger Wärmeabnahme</a:t>
            </a:r>
          </a:p>
          <a:p>
            <a:pPr lvl="1" algn="just">
              <a:lnSpc>
                <a:spcPct val="120000"/>
              </a:lnSpc>
            </a:pPr>
            <a:r>
              <a:rPr lang="de-DE" dirty="0"/>
              <a:t>die Finanzierung der Investition, z. B. durch private Investoren, Bundesförderung, ergänzende Förderprogramme der Länder sowie gesetzliche Förderungen nach dem EEG und/oder dem KWKG.</a:t>
            </a:r>
          </a:p>
          <a:p>
            <a:pPr algn="just">
              <a:lnSpc>
                <a:spcPct val="120000"/>
              </a:lnSpc>
            </a:pPr>
            <a:r>
              <a:rPr lang="de-DE" dirty="0"/>
              <a:t>Entscheidend ist ferner die sichere Einschätzung des Rechtsrahmens, besonders im Berg- und Wasserrecht, im Bauplanungs- sowie im Nachbarrecht. Dazu kommt die erfahrene Handhabung der Anlagenbau- und Einkaufsverträge sowie – bei Projekten der öffentlichen Hand - die rechtssichere Beschaffung aus vergabe- und vertragsrechtlicher Sicht.</a:t>
            </a:r>
          </a:p>
          <a:p>
            <a:pPr algn="just">
              <a:lnSpc>
                <a:spcPct val="120000"/>
              </a:lnSpc>
            </a:pPr>
            <a:r>
              <a:rPr lang="de-DE" dirty="0"/>
              <a:t>Mit ihrem Know-how und </a:t>
            </a:r>
            <a:r>
              <a:rPr lang="de-DE" b="1" dirty="0"/>
              <a:t>Branchenwissen</a:t>
            </a:r>
            <a:r>
              <a:rPr lang="de-DE" dirty="0"/>
              <a:t> und der </a:t>
            </a:r>
            <a:r>
              <a:rPr lang="de-DE" b="1" dirty="0"/>
              <a:t>langjährigen Erfahrung</a:t>
            </a:r>
            <a:r>
              <a:rPr lang="de-DE" dirty="0"/>
              <a:t> aus zahlreichen komplexen Energieprojekten machen die Experten von Luther den Unterschied bei Ihrem Geothermie-Projekt aus. Wir haben Geothermie nicht erst jetzt als Zukunftsthema identifiziert – unser erstes Projekt stammt aus dem Jahr 2008!</a:t>
            </a:r>
          </a:p>
        </p:txBody>
      </p:sp>
      <p:sp>
        <p:nvSpPr>
          <p:cNvPr id="5" name="Datumsplatzhalter 4">
            <a:extLst>
              <a:ext uri="{FF2B5EF4-FFF2-40B4-BE49-F238E27FC236}">
                <a16:creationId xmlns:a16="http://schemas.microsoft.com/office/drawing/2014/main" id="{93A5967A-3DE9-EAB2-13C5-DB1664BD85D3}"/>
              </a:ext>
            </a:extLst>
          </p:cNvPr>
          <p:cNvSpPr>
            <a:spLocks noGrp="1"/>
          </p:cNvSpPr>
          <p:nvPr>
            <p:ph type="dt" sz="half" idx="13"/>
          </p:nvPr>
        </p:nvSpPr>
        <p:spPr/>
        <p:txBody>
          <a:bodyPr/>
          <a:lstStyle/>
          <a:p>
            <a:r>
              <a:rPr lang="de-DE"/>
              <a:t>Luther | </a:t>
            </a:r>
            <a:fld id="{77BFF74E-5B1B-4767-B575-E35907464062}" type="datetime1">
              <a:rPr lang="de-DE" smtClean="0"/>
              <a:t>12.02.2024</a:t>
            </a:fld>
            <a:r>
              <a:rPr lang="de-DE"/>
              <a:t> |</a:t>
            </a:r>
            <a:endParaRPr lang="de-DE" dirty="0"/>
          </a:p>
        </p:txBody>
      </p:sp>
      <p:sp>
        <p:nvSpPr>
          <p:cNvPr id="6" name="Foliennummernplatzhalter 5">
            <a:extLst>
              <a:ext uri="{FF2B5EF4-FFF2-40B4-BE49-F238E27FC236}">
                <a16:creationId xmlns:a16="http://schemas.microsoft.com/office/drawing/2014/main" id="{CEA3DC1B-FAA2-07D9-C56B-2D4F7DFDBDBB}"/>
              </a:ext>
            </a:extLst>
          </p:cNvPr>
          <p:cNvSpPr>
            <a:spLocks noGrp="1"/>
          </p:cNvSpPr>
          <p:nvPr>
            <p:ph type="sldNum" sz="quarter" idx="14"/>
          </p:nvPr>
        </p:nvSpPr>
        <p:spPr/>
        <p:txBody>
          <a:bodyPr/>
          <a:lstStyle/>
          <a:p>
            <a:fld id="{8ED280B2-FD19-491D-8746-6B7D39E89A7F}" type="slidenum">
              <a:rPr lang="de-DE" smtClean="0"/>
              <a:pPr/>
              <a:t>2</a:t>
            </a:fld>
            <a:endParaRPr lang="de-DE" dirty="0"/>
          </a:p>
        </p:txBody>
      </p:sp>
      <p:pic>
        <p:nvPicPr>
          <p:cNvPr id="7" name="Picture 8" descr="A picture containing sky, outdoor">
            <a:extLst>
              <a:ext uri="{FF2B5EF4-FFF2-40B4-BE49-F238E27FC236}">
                <a16:creationId xmlns:a16="http://schemas.microsoft.com/office/drawing/2014/main" id="{324DA39D-D08E-7532-7B31-67D8BC44C8FB}"/>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8164514" y="1810799"/>
            <a:ext cx="3440112" cy="4497925"/>
          </a:xfrm>
          <a:prstGeom prst="rect">
            <a:avLst/>
          </a:prstGeom>
          <a:noFill/>
        </p:spPr>
      </p:pic>
    </p:spTree>
    <p:extLst>
      <p:ext uri="{BB962C8B-B14F-4D97-AF65-F5344CB8AC3E}">
        <p14:creationId xmlns:p14="http://schemas.microsoft.com/office/powerpoint/2010/main" val="2257814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C4C5D082-A434-C9D1-71E6-13122911CD65}"/>
              </a:ext>
            </a:extLst>
          </p:cNvPr>
          <p:cNvSpPr>
            <a:spLocks noGrp="1"/>
          </p:cNvSpPr>
          <p:nvPr>
            <p:ph type="title"/>
          </p:nvPr>
        </p:nvSpPr>
        <p:spPr/>
        <p:txBody>
          <a:bodyPr/>
          <a:lstStyle/>
          <a:p>
            <a:r>
              <a:rPr lang="de-DE" dirty="0"/>
              <a:t>Wenn es schwierig wird ...</a:t>
            </a:r>
          </a:p>
        </p:txBody>
      </p:sp>
      <p:sp>
        <p:nvSpPr>
          <p:cNvPr id="8" name="Inhaltsplatzhalter 7">
            <a:extLst>
              <a:ext uri="{FF2B5EF4-FFF2-40B4-BE49-F238E27FC236}">
                <a16:creationId xmlns:a16="http://schemas.microsoft.com/office/drawing/2014/main" id="{CB47A747-DAD9-606B-8A32-14F6BB761DF8}"/>
              </a:ext>
            </a:extLst>
          </p:cNvPr>
          <p:cNvSpPr>
            <a:spLocks noGrp="1"/>
          </p:cNvSpPr>
          <p:nvPr>
            <p:ph sz="quarter" idx="12"/>
          </p:nvPr>
        </p:nvSpPr>
        <p:spPr/>
        <p:txBody>
          <a:bodyPr>
            <a:normAutofit/>
          </a:bodyPr>
          <a:lstStyle/>
          <a:p>
            <a:pPr lvl="0" algn="just">
              <a:lnSpc>
                <a:spcPct val="100000"/>
              </a:lnSpc>
              <a:spcBef>
                <a:spcPts val="0"/>
              </a:spcBef>
              <a:spcAft>
                <a:spcPts val="600"/>
              </a:spcAft>
              <a:buClr>
                <a:srgbClr val="C7114A"/>
              </a:buClr>
            </a:pPr>
            <a:r>
              <a:rPr lang="de-DE" sz="1300" b="1" dirty="0">
                <a:solidFill>
                  <a:srgbClr val="000000"/>
                </a:solidFill>
              </a:rPr>
              <a:t>Branchengruppe Energie. </a:t>
            </a:r>
            <a:r>
              <a:rPr lang="de-DE" sz="1300" dirty="0">
                <a:solidFill>
                  <a:srgbClr val="000000"/>
                </a:solidFill>
              </a:rPr>
              <a:t>Das Luther Energy-Team besteht aus rund 45 erfahrenen Experten und bietet Energieversorgern, Projektentwicklern, Industrieunternehmen, Finanzinvestoren sowie Regierungen und der öffentlichen Hand einen umfassenden </a:t>
            </a:r>
            <a:r>
              <a:rPr lang="de-DE" sz="1300" dirty="0" err="1">
                <a:solidFill>
                  <a:srgbClr val="000000"/>
                </a:solidFill>
              </a:rPr>
              <a:t>Full</a:t>
            </a:r>
            <a:r>
              <a:rPr lang="de-DE" sz="1300" dirty="0">
                <a:solidFill>
                  <a:srgbClr val="000000"/>
                </a:solidFill>
              </a:rPr>
              <a:t>-Service in der Rechts- und Steuerberatung. Die Experten unserer Branchengruppe Energy beraten Sie über die gesamte Wertschöpfungskette hinweg auf höchstem Niveau, sei es bei Projekten im Bereich konventioneller oder erneuerbarer Energien, zu Infrastrukturen wie Energieversorgungsnetzen oder Speichern, bei Transaktionen oder anderen Innovationsprojekten, im Energiehandel ebenso wie im Energievertrieb oder bei </a:t>
            </a:r>
            <a:r>
              <a:rPr lang="de-DE" sz="1300" dirty="0" err="1">
                <a:solidFill>
                  <a:srgbClr val="000000"/>
                </a:solidFill>
              </a:rPr>
              <a:t>Contractingprojekten</a:t>
            </a:r>
            <a:r>
              <a:rPr lang="de-DE" sz="1300" dirty="0">
                <a:solidFill>
                  <a:srgbClr val="000000"/>
                </a:solidFill>
              </a:rPr>
              <a:t>. Aufgrund der langjährigen Erfahrung im Energiesektor verfügen unsere Berater über erstklassiges Branchenwissen und ein Know-how auch in technischen und ökonomischen Fragen. Bei komplexen Projekten kommen Spezialisten für die Projektsteuerung im Mandat zum Einsatz. Eine besondere Kompetenz wird dem Luther Energy-Team auch in Streitigkeiten bis zu den höchsten Gerichten und in Schiedsverfahren nachgesagt. International arbeiten wir eng mit führenden Sozietäten zusammen, die sich wie wir auf die umfassende Beratung im Energiesektor fokussiert haben. </a:t>
            </a:r>
          </a:p>
        </p:txBody>
      </p:sp>
      <p:sp>
        <p:nvSpPr>
          <p:cNvPr id="5" name="Datumsplatzhalter 4">
            <a:extLst>
              <a:ext uri="{FF2B5EF4-FFF2-40B4-BE49-F238E27FC236}">
                <a16:creationId xmlns:a16="http://schemas.microsoft.com/office/drawing/2014/main" id="{02C8A87A-5BCF-8BF6-5EC3-7B876367D3F1}"/>
              </a:ext>
            </a:extLst>
          </p:cNvPr>
          <p:cNvSpPr>
            <a:spLocks noGrp="1"/>
          </p:cNvSpPr>
          <p:nvPr>
            <p:ph type="dt" sz="half" idx="13"/>
          </p:nvPr>
        </p:nvSpPr>
        <p:spPr/>
        <p:txBody>
          <a:bodyPr/>
          <a:lstStyle/>
          <a:p>
            <a:r>
              <a:rPr lang="de-DE"/>
              <a:t>Luther | </a:t>
            </a:r>
            <a:fld id="{16824C48-A346-47AF-A028-A69AC37F700C}" type="datetime1">
              <a:rPr lang="de-DE" smtClean="0"/>
              <a:t>12.02.2024</a:t>
            </a:fld>
            <a:r>
              <a:rPr lang="de-DE"/>
              <a:t> |</a:t>
            </a:r>
            <a:endParaRPr lang="de-DE" dirty="0"/>
          </a:p>
        </p:txBody>
      </p:sp>
      <p:sp>
        <p:nvSpPr>
          <p:cNvPr id="6" name="Foliennummernplatzhalter 5">
            <a:extLst>
              <a:ext uri="{FF2B5EF4-FFF2-40B4-BE49-F238E27FC236}">
                <a16:creationId xmlns:a16="http://schemas.microsoft.com/office/drawing/2014/main" id="{6D662DEC-6145-B441-434C-55C2792F1773}"/>
              </a:ext>
            </a:extLst>
          </p:cNvPr>
          <p:cNvSpPr>
            <a:spLocks noGrp="1"/>
          </p:cNvSpPr>
          <p:nvPr>
            <p:ph type="sldNum" sz="quarter" idx="14"/>
          </p:nvPr>
        </p:nvSpPr>
        <p:spPr/>
        <p:txBody>
          <a:bodyPr/>
          <a:lstStyle/>
          <a:p>
            <a:fld id="{8ED280B2-FD19-491D-8746-6B7D39E89A7F}" type="slidenum">
              <a:rPr lang="de-DE" smtClean="0"/>
              <a:pPr/>
              <a:t>3</a:t>
            </a:fld>
            <a:endParaRPr lang="de-DE" dirty="0"/>
          </a:p>
        </p:txBody>
      </p:sp>
      <p:sp>
        <p:nvSpPr>
          <p:cNvPr id="2" name="Rectangle 5">
            <a:extLst>
              <a:ext uri="{FF2B5EF4-FFF2-40B4-BE49-F238E27FC236}">
                <a16:creationId xmlns:a16="http://schemas.microsoft.com/office/drawing/2014/main" id="{C35C6E7D-1C7E-E120-E451-A7274A143FF6}"/>
              </a:ext>
            </a:extLst>
          </p:cNvPr>
          <p:cNvSpPr/>
          <p:nvPr/>
        </p:nvSpPr>
        <p:spPr>
          <a:xfrm>
            <a:off x="2821189" y="3781432"/>
            <a:ext cx="2080264" cy="486622"/>
          </a:xfrm>
          <a:prstGeom prst="rect">
            <a:avLst/>
          </a:prstGeom>
          <a:solidFill>
            <a:srgbClr val="911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bg1"/>
                </a:solidFill>
              </a:rPr>
              <a:t>Interdisziplinär</a:t>
            </a:r>
            <a:endParaRPr lang="en-US" sz="1200" b="1" dirty="0">
              <a:solidFill>
                <a:schemeClr val="bg1"/>
              </a:solidFill>
            </a:endParaRPr>
          </a:p>
        </p:txBody>
      </p:sp>
      <p:sp>
        <p:nvSpPr>
          <p:cNvPr id="3" name="Rectangle 6">
            <a:extLst>
              <a:ext uri="{FF2B5EF4-FFF2-40B4-BE49-F238E27FC236}">
                <a16:creationId xmlns:a16="http://schemas.microsoft.com/office/drawing/2014/main" id="{0E18FAC8-CB06-8C9F-D6AD-EABFEDF450E7}"/>
              </a:ext>
            </a:extLst>
          </p:cNvPr>
          <p:cNvSpPr/>
          <p:nvPr/>
        </p:nvSpPr>
        <p:spPr>
          <a:xfrm>
            <a:off x="586799" y="3790982"/>
            <a:ext cx="2080264" cy="486622"/>
          </a:xfrm>
          <a:prstGeom prst="rect">
            <a:avLst/>
          </a:prstGeom>
          <a:solidFill>
            <a:srgbClr val="5A1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Expertise</a:t>
            </a:r>
          </a:p>
        </p:txBody>
      </p:sp>
      <p:sp>
        <p:nvSpPr>
          <p:cNvPr id="4" name="Rectangle 7">
            <a:extLst>
              <a:ext uri="{FF2B5EF4-FFF2-40B4-BE49-F238E27FC236}">
                <a16:creationId xmlns:a16="http://schemas.microsoft.com/office/drawing/2014/main" id="{87661F79-46C5-FE07-F14C-92CBED53B6CA}"/>
              </a:ext>
            </a:extLst>
          </p:cNvPr>
          <p:cNvSpPr/>
          <p:nvPr/>
        </p:nvSpPr>
        <p:spPr>
          <a:xfrm>
            <a:off x="7289969" y="3773730"/>
            <a:ext cx="2080264" cy="486622"/>
          </a:xfrm>
          <a:prstGeom prst="rect">
            <a:avLst/>
          </a:prstGeom>
          <a:solidFill>
            <a:srgbClr val="559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bg1"/>
                </a:solidFill>
              </a:rPr>
              <a:t>Zukunftsweisend</a:t>
            </a:r>
            <a:endParaRPr lang="en-US" sz="1200" b="1" dirty="0">
              <a:solidFill>
                <a:schemeClr val="bg1"/>
              </a:solidFill>
            </a:endParaRPr>
          </a:p>
        </p:txBody>
      </p:sp>
      <p:sp>
        <p:nvSpPr>
          <p:cNvPr id="9" name="Rectangle 8">
            <a:extLst>
              <a:ext uri="{FF2B5EF4-FFF2-40B4-BE49-F238E27FC236}">
                <a16:creationId xmlns:a16="http://schemas.microsoft.com/office/drawing/2014/main" id="{1AA492EF-7B25-5FA6-1F9C-6039AAE2063D}"/>
              </a:ext>
            </a:extLst>
          </p:cNvPr>
          <p:cNvSpPr/>
          <p:nvPr/>
        </p:nvSpPr>
        <p:spPr>
          <a:xfrm>
            <a:off x="5055579" y="3772806"/>
            <a:ext cx="2080264" cy="486622"/>
          </a:xfrm>
          <a:prstGeom prst="rect">
            <a:avLst/>
          </a:prstGeom>
          <a:solidFill>
            <a:srgbClr val="003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rPr>
              <a:t>Innovativ</a:t>
            </a:r>
          </a:p>
        </p:txBody>
      </p:sp>
      <p:sp>
        <p:nvSpPr>
          <p:cNvPr id="10" name="Rectangle 17">
            <a:extLst>
              <a:ext uri="{FF2B5EF4-FFF2-40B4-BE49-F238E27FC236}">
                <a16:creationId xmlns:a16="http://schemas.microsoft.com/office/drawing/2014/main" id="{372A0E00-02D8-0586-0F00-F81BE46B2048}"/>
              </a:ext>
            </a:extLst>
          </p:cNvPr>
          <p:cNvSpPr/>
          <p:nvPr/>
        </p:nvSpPr>
        <p:spPr>
          <a:xfrm>
            <a:off x="9524360" y="3772806"/>
            <a:ext cx="2080264" cy="486622"/>
          </a:xfrm>
          <a:prstGeom prst="rect">
            <a:avLst/>
          </a:prstGeom>
          <a:solidFill>
            <a:srgbClr val="00B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bg1"/>
                </a:solidFill>
              </a:rPr>
              <a:t>Ausgezeichnet</a:t>
            </a:r>
            <a:endParaRPr lang="en-US" sz="1200" b="1" dirty="0">
              <a:solidFill>
                <a:schemeClr val="bg1"/>
              </a:solidFill>
            </a:endParaRPr>
          </a:p>
        </p:txBody>
      </p:sp>
      <p:sp>
        <p:nvSpPr>
          <p:cNvPr id="11" name="Freeform 557">
            <a:extLst>
              <a:ext uri="{FF2B5EF4-FFF2-40B4-BE49-F238E27FC236}">
                <a16:creationId xmlns:a16="http://schemas.microsoft.com/office/drawing/2014/main" id="{10AB88F0-579B-0DF0-F57E-2AB7B602223C}"/>
              </a:ext>
            </a:extLst>
          </p:cNvPr>
          <p:cNvSpPr>
            <a:spLocks noChangeAspect="1" noEditPoints="1"/>
          </p:cNvSpPr>
          <p:nvPr/>
        </p:nvSpPr>
        <p:spPr bwMode="auto">
          <a:xfrm>
            <a:off x="5866505" y="4374013"/>
            <a:ext cx="458412" cy="486622"/>
          </a:xfrm>
          <a:custGeom>
            <a:avLst/>
            <a:gdLst>
              <a:gd name="T0" fmla="*/ 135 w 173"/>
              <a:gd name="T1" fmla="*/ 87 h 182"/>
              <a:gd name="T2" fmla="*/ 117 w 173"/>
              <a:gd name="T3" fmla="*/ 138 h 182"/>
              <a:gd name="T4" fmla="*/ 111 w 173"/>
              <a:gd name="T5" fmla="*/ 164 h 182"/>
              <a:gd name="T6" fmla="*/ 97 w 173"/>
              <a:gd name="T7" fmla="*/ 174 h 182"/>
              <a:gd name="T8" fmla="*/ 77 w 173"/>
              <a:gd name="T9" fmla="*/ 182 h 182"/>
              <a:gd name="T10" fmla="*/ 72 w 173"/>
              <a:gd name="T11" fmla="*/ 174 h 182"/>
              <a:gd name="T12" fmla="*/ 65 w 173"/>
              <a:gd name="T13" fmla="*/ 171 h 182"/>
              <a:gd name="T14" fmla="*/ 58 w 173"/>
              <a:gd name="T15" fmla="*/ 145 h 182"/>
              <a:gd name="T16" fmla="*/ 58 w 173"/>
              <a:gd name="T17" fmla="*/ 145 h 182"/>
              <a:gd name="T18" fmla="*/ 42 w 173"/>
              <a:gd name="T19" fmla="*/ 108 h 182"/>
              <a:gd name="T20" fmla="*/ 86 w 173"/>
              <a:gd name="T21" fmla="*/ 38 h 182"/>
              <a:gd name="T22" fmla="*/ 25 w 173"/>
              <a:gd name="T23" fmla="*/ 26 h 182"/>
              <a:gd name="T24" fmla="*/ 41 w 173"/>
              <a:gd name="T25" fmla="*/ 42 h 182"/>
              <a:gd name="T26" fmla="*/ 148 w 173"/>
              <a:gd name="T27" fmla="*/ 28 h 182"/>
              <a:gd name="T28" fmla="*/ 132 w 173"/>
              <a:gd name="T29" fmla="*/ 39 h 182"/>
              <a:gd name="T30" fmla="*/ 21 w 173"/>
              <a:gd name="T31" fmla="*/ 85 h 182"/>
              <a:gd name="T32" fmla="*/ 1 w 173"/>
              <a:gd name="T33" fmla="*/ 89 h 182"/>
              <a:gd name="T34" fmla="*/ 21 w 173"/>
              <a:gd name="T35" fmla="*/ 85 h 182"/>
              <a:gd name="T36" fmla="*/ 152 w 173"/>
              <a:gd name="T37" fmla="*/ 85 h 182"/>
              <a:gd name="T38" fmla="*/ 171 w 173"/>
              <a:gd name="T39" fmla="*/ 89 h 182"/>
              <a:gd name="T40" fmla="*/ 86 w 173"/>
              <a:gd name="T41" fmla="*/ 23 h 182"/>
              <a:gd name="T42" fmla="*/ 86 w 173"/>
              <a:gd name="T43" fmla="*/ 0 h 182"/>
              <a:gd name="T44" fmla="*/ 65 w 173"/>
              <a:gd name="T45" fmla="*/ 158 h 182"/>
              <a:gd name="T46" fmla="*/ 65 w 173"/>
              <a:gd name="T47" fmla="*/ 148 h 182"/>
              <a:gd name="T48" fmla="*/ 108 w 173"/>
              <a:gd name="T49" fmla="*/ 161 h 182"/>
              <a:gd name="T50" fmla="*/ 67 w 173"/>
              <a:gd name="T51" fmla="*/ 169 h 182"/>
              <a:gd name="T52" fmla="*/ 101 w 173"/>
              <a:gd name="T53" fmla="*/ 171 h 182"/>
              <a:gd name="T54" fmla="*/ 108 w 173"/>
              <a:gd name="T55" fmla="*/ 161 h 182"/>
              <a:gd name="T56" fmla="*/ 99 w 173"/>
              <a:gd name="T57" fmla="*/ 97 h 182"/>
              <a:gd name="T58" fmla="*/ 86 w 173"/>
              <a:gd name="T59" fmla="*/ 107 h 182"/>
              <a:gd name="T60" fmla="*/ 73 w 173"/>
              <a:gd name="T61" fmla="*/ 97 h 182"/>
              <a:gd name="T62" fmla="*/ 99 w 173"/>
              <a:gd name="T63" fmla="*/ 106 h 182"/>
              <a:gd name="T64" fmla="*/ 101 w 173"/>
              <a:gd name="T65" fmla="*/ 83 h 182"/>
              <a:gd name="T66" fmla="*/ 107 w 173"/>
              <a:gd name="T67" fmla="*/ 145 h 182"/>
              <a:gd name="T68" fmla="*/ 114 w 173"/>
              <a:gd name="T69" fmla="*/ 124 h 182"/>
              <a:gd name="T70" fmla="*/ 132 w 173"/>
              <a:gd name="T71" fmla="*/ 87 h 182"/>
              <a:gd name="T72" fmla="*/ 54 w 173"/>
              <a:gd name="T73" fmla="*/ 55 h 182"/>
              <a:gd name="T74" fmla="*/ 58 w 173"/>
              <a:gd name="T75" fmla="*/ 122 h 182"/>
              <a:gd name="T76" fmla="*/ 61 w 173"/>
              <a:gd name="T77" fmla="*/ 143 h 182"/>
              <a:gd name="T78" fmla="*/ 70 w 173"/>
              <a:gd name="T79" fmla="*/ 145 h 182"/>
              <a:gd name="T80" fmla="*/ 73 w 173"/>
              <a:gd name="T81" fmla="*/ 85 h 182"/>
              <a:gd name="T82" fmla="*/ 85 w 173"/>
              <a:gd name="T83" fmla="*/ 85 h 182"/>
              <a:gd name="T84" fmla="*/ 88 w 173"/>
              <a:gd name="T85" fmla="*/ 94 h 182"/>
              <a:gd name="T86" fmla="*/ 79 w 173"/>
              <a:gd name="T87" fmla="*/ 174 h 182"/>
              <a:gd name="T88" fmla="*/ 94 w 173"/>
              <a:gd name="T89" fmla="*/ 17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3" h="182">
                <a:moveTo>
                  <a:pt x="86" y="38"/>
                </a:moveTo>
                <a:cubicBezTo>
                  <a:pt x="100" y="38"/>
                  <a:pt x="112" y="44"/>
                  <a:pt x="121" y="53"/>
                </a:cubicBezTo>
                <a:cubicBezTo>
                  <a:pt x="130" y="61"/>
                  <a:pt x="135" y="74"/>
                  <a:pt x="135" y="87"/>
                </a:cubicBezTo>
                <a:cubicBezTo>
                  <a:pt x="135" y="95"/>
                  <a:pt x="133" y="102"/>
                  <a:pt x="130" y="108"/>
                </a:cubicBezTo>
                <a:cubicBezTo>
                  <a:pt x="127" y="115"/>
                  <a:pt x="123" y="120"/>
                  <a:pt x="117" y="125"/>
                </a:cubicBezTo>
                <a:lnTo>
                  <a:pt x="117" y="138"/>
                </a:lnTo>
                <a:cubicBezTo>
                  <a:pt x="117" y="141"/>
                  <a:pt x="116" y="143"/>
                  <a:pt x="114" y="145"/>
                </a:cubicBezTo>
                <a:cubicBezTo>
                  <a:pt x="113" y="146"/>
                  <a:pt x="112" y="147"/>
                  <a:pt x="111" y="147"/>
                </a:cubicBezTo>
                <a:lnTo>
                  <a:pt x="111" y="164"/>
                </a:lnTo>
                <a:cubicBezTo>
                  <a:pt x="111" y="167"/>
                  <a:pt x="110" y="169"/>
                  <a:pt x="108" y="171"/>
                </a:cubicBezTo>
                <a:cubicBezTo>
                  <a:pt x="106" y="173"/>
                  <a:pt x="104" y="174"/>
                  <a:pt x="101" y="174"/>
                </a:cubicBezTo>
                <a:lnTo>
                  <a:pt x="97" y="174"/>
                </a:lnTo>
                <a:lnTo>
                  <a:pt x="97" y="180"/>
                </a:lnTo>
                <a:cubicBezTo>
                  <a:pt x="97" y="181"/>
                  <a:pt x="96" y="182"/>
                  <a:pt x="95" y="182"/>
                </a:cubicBezTo>
                <a:lnTo>
                  <a:pt x="77" y="182"/>
                </a:lnTo>
                <a:cubicBezTo>
                  <a:pt x="76" y="182"/>
                  <a:pt x="76" y="181"/>
                  <a:pt x="76" y="180"/>
                </a:cubicBezTo>
                <a:lnTo>
                  <a:pt x="76" y="174"/>
                </a:lnTo>
                <a:lnTo>
                  <a:pt x="72" y="174"/>
                </a:lnTo>
                <a:cubicBezTo>
                  <a:pt x="69" y="174"/>
                  <a:pt x="66" y="173"/>
                  <a:pt x="65" y="171"/>
                </a:cubicBezTo>
                <a:lnTo>
                  <a:pt x="65" y="171"/>
                </a:lnTo>
                <a:lnTo>
                  <a:pt x="65" y="171"/>
                </a:lnTo>
                <a:cubicBezTo>
                  <a:pt x="63" y="169"/>
                  <a:pt x="62" y="167"/>
                  <a:pt x="62" y="164"/>
                </a:cubicBezTo>
                <a:lnTo>
                  <a:pt x="62" y="147"/>
                </a:lnTo>
                <a:cubicBezTo>
                  <a:pt x="60" y="147"/>
                  <a:pt x="59" y="146"/>
                  <a:pt x="58" y="145"/>
                </a:cubicBezTo>
                <a:lnTo>
                  <a:pt x="58" y="145"/>
                </a:lnTo>
                <a:lnTo>
                  <a:pt x="58" y="145"/>
                </a:lnTo>
                <a:lnTo>
                  <a:pt x="58" y="145"/>
                </a:lnTo>
                <a:cubicBezTo>
                  <a:pt x="56" y="143"/>
                  <a:pt x="55" y="141"/>
                  <a:pt x="55" y="138"/>
                </a:cubicBezTo>
                <a:lnTo>
                  <a:pt x="55" y="125"/>
                </a:lnTo>
                <a:cubicBezTo>
                  <a:pt x="50" y="120"/>
                  <a:pt x="45" y="115"/>
                  <a:pt x="42" y="108"/>
                </a:cubicBezTo>
                <a:cubicBezTo>
                  <a:pt x="39" y="102"/>
                  <a:pt x="38" y="95"/>
                  <a:pt x="38" y="87"/>
                </a:cubicBezTo>
                <a:cubicBezTo>
                  <a:pt x="38" y="74"/>
                  <a:pt x="43" y="61"/>
                  <a:pt x="52" y="53"/>
                </a:cubicBezTo>
                <a:cubicBezTo>
                  <a:pt x="61" y="44"/>
                  <a:pt x="73" y="38"/>
                  <a:pt x="86" y="38"/>
                </a:cubicBezTo>
                <a:close/>
                <a:moveTo>
                  <a:pt x="41" y="39"/>
                </a:moveTo>
                <a:lnTo>
                  <a:pt x="27" y="26"/>
                </a:lnTo>
                <a:cubicBezTo>
                  <a:pt x="27" y="25"/>
                  <a:pt x="26" y="25"/>
                  <a:pt x="25" y="26"/>
                </a:cubicBezTo>
                <a:cubicBezTo>
                  <a:pt x="24" y="26"/>
                  <a:pt x="24" y="27"/>
                  <a:pt x="25" y="28"/>
                </a:cubicBezTo>
                <a:lnTo>
                  <a:pt x="39" y="42"/>
                </a:lnTo>
                <a:cubicBezTo>
                  <a:pt x="39" y="43"/>
                  <a:pt x="41" y="43"/>
                  <a:pt x="41" y="42"/>
                </a:cubicBezTo>
                <a:cubicBezTo>
                  <a:pt x="42" y="41"/>
                  <a:pt x="42" y="40"/>
                  <a:pt x="41" y="39"/>
                </a:cubicBezTo>
                <a:close/>
                <a:moveTo>
                  <a:pt x="134" y="42"/>
                </a:moveTo>
                <a:lnTo>
                  <a:pt x="148" y="28"/>
                </a:lnTo>
                <a:cubicBezTo>
                  <a:pt x="148" y="27"/>
                  <a:pt x="148" y="26"/>
                  <a:pt x="148" y="26"/>
                </a:cubicBezTo>
                <a:cubicBezTo>
                  <a:pt x="147" y="25"/>
                  <a:pt x="146" y="25"/>
                  <a:pt x="145" y="26"/>
                </a:cubicBezTo>
                <a:lnTo>
                  <a:pt x="132" y="39"/>
                </a:lnTo>
                <a:cubicBezTo>
                  <a:pt x="131" y="40"/>
                  <a:pt x="131" y="41"/>
                  <a:pt x="132" y="42"/>
                </a:cubicBezTo>
                <a:cubicBezTo>
                  <a:pt x="132" y="43"/>
                  <a:pt x="133" y="43"/>
                  <a:pt x="134" y="42"/>
                </a:cubicBezTo>
                <a:close/>
                <a:moveTo>
                  <a:pt x="21" y="85"/>
                </a:moveTo>
                <a:cubicBezTo>
                  <a:pt x="22" y="85"/>
                  <a:pt x="22" y="86"/>
                  <a:pt x="22" y="87"/>
                </a:cubicBezTo>
                <a:cubicBezTo>
                  <a:pt x="22" y="88"/>
                  <a:pt x="22" y="89"/>
                  <a:pt x="21" y="89"/>
                </a:cubicBezTo>
                <a:lnTo>
                  <a:pt x="1" y="89"/>
                </a:lnTo>
                <a:cubicBezTo>
                  <a:pt x="0" y="89"/>
                  <a:pt x="0" y="88"/>
                  <a:pt x="0" y="87"/>
                </a:cubicBezTo>
                <a:cubicBezTo>
                  <a:pt x="0" y="86"/>
                  <a:pt x="0" y="85"/>
                  <a:pt x="1" y="85"/>
                </a:cubicBezTo>
                <a:lnTo>
                  <a:pt x="21" y="85"/>
                </a:lnTo>
                <a:close/>
                <a:moveTo>
                  <a:pt x="152" y="89"/>
                </a:moveTo>
                <a:cubicBezTo>
                  <a:pt x="151" y="89"/>
                  <a:pt x="150" y="88"/>
                  <a:pt x="150" y="87"/>
                </a:cubicBezTo>
                <a:cubicBezTo>
                  <a:pt x="150" y="86"/>
                  <a:pt x="151" y="85"/>
                  <a:pt x="152" y="85"/>
                </a:cubicBezTo>
                <a:lnTo>
                  <a:pt x="171" y="85"/>
                </a:lnTo>
                <a:cubicBezTo>
                  <a:pt x="172" y="85"/>
                  <a:pt x="173" y="86"/>
                  <a:pt x="173" y="87"/>
                </a:cubicBezTo>
                <a:cubicBezTo>
                  <a:pt x="173" y="88"/>
                  <a:pt x="172" y="89"/>
                  <a:pt x="171" y="89"/>
                </a:cubicBezTo>
                <a:lnTo>
                  <a:pt x="152" y="89"/>
                </a:lnTo>
                <a:close/>
                <a:moveTo>
                  <a:pt x="88" y="21"/>
                </a:moveTo>
                <a:cubicBezTo>
                  <a:pt x="88" y="22"/>
                  <a:pt x="87" y="23"/>
                  <a:pt x="86" y="23"/>
                </a:cubicBezTo>
                <a:cubicBezTo>
                  <a:pt x="85" y="23"/>
                  <a:pt x="85" y="22"/>
                  <a:pt x="85" y="21"/>
                </a:cubicBezTo>
                <a:lnTo>
                  <a:pt x="85" y="2"/>
                </a:lnTo>
                <a:cubicBezTo>
                  <a:pt x="85" y="1"/>
                  <a:pt x="85" y="0"/>
                  <a:pt x="86" y="0"/>
                </a:cubicBezTo>
                <a:cubicBezTo>
                  <a:pt x="87" y="0"/>
                  <a:pt x="88" y="1"/>
                  <a:pt x="88" y="2"/>
                </a:cubicBezTo>
                <a:lnTo>
                  <a:pt x="88" y="21"/>
                </a:lnTo>
                <a:close/>
                <a:moveTo>
                  <a:pt x="65" y="158"/>
                </a:moveTo>
                <a:lnTo>
                  <a:pt x="108" y="158"/>
                </a:lnTo>
                <a:lnTo>
                  <a:pt x="108" y="148"/>
                </a:lnTo>
                <a:lnTo>
                  <a:pt x="65" y="148"/>
                </a:lnTo>
                <a:lnTo>
                  <a:pt x="65" y="158"/>
                </a:lnTo>
                <a:lnTo>
                  <a:pt x="65" y="158"/>
                </a:lnTo>
                <a:close/>
                <a:moveTo>
                  <a:pt x="108" y="161"/>
                </a:moveTo>
                <a:lnTo>
                  <a:pt x="65" y="161"/>
                </a:lnTo>
                <a:lnTo>
                  <a:pt x="65" y="164"/>
                </a:lnTo>
                <a:cubicBezTo>
                  <a:pt x="65" y="166"/>
                  <a:pt x="66" y="167"/>
                  <a:pt x="67" y="169"/>
                </a:cubicBezTo>
                <a:lnTo>
                  <a:pt x="67" y="169"/>
                </a:lnTo>
                <a:cubicBezTo>
                  <a:pt x="68" y="170"/>
                  <a:pt x="70" y="171"/>
                  <a:pt x="72" y="171"/>
                </a:cubicBezTo>
                <a:lnTo>
                  <a:pt x="101" y="171"/>
                </a:lnTo>
                <a:cubicBezTo>
                  <a:pt x="103" y="171"/>
                  <a:pt x="104" y="170"/>
                  <a:pt x="106" y="169"/>
                </a:cubicBezTo>
                <a:cubicBezTo>
                  <a:pt x="107" y="167"/>
                  <a:pt x="108" y="166"/>
                  <a:pt x="108" y="164"/>
                </a:cubicBezTo>
                <a:lnTo>
                  <a:pt x="108" y="161"/>
                </a:lnTo>
                <a:lnTo>
                  <a:pt x="108" y="161"/>
                </a:lnTo>
                <a:close/>
                <a:moveTo>
                  <a:pt x="99" y="106"/>
                </a:moveTo>
                <a:lnTo>
                  <a:pt x="99" y="97"/>
                </a:lnTo>
                <a:lnTo>
                  <a:pt x="88" y="97"/>
                </a:lnTo>
                <a:lnTo>
                  <a:pt x="88" y="106"/>
                </a:lnTo>
                <a:cubicBezTo>
                  <a:pt x="88" y="107"/>
                  <a:pt x="87" y="107"/>
                  <a:pt x="86" y="107"/>
                </a:cubicBezTo>
                <a:cubicBezTo>
                  <a:pt x="85" y="107"/>
                  <a:pt x="85" y="107"/>
                  <a:pt x="85" y="106"/>
                </a:cubicBezTo>
                <a:lnTo>
                  <a:pt x="85" y="97"/>
                </a:lnTo>
                <a:lnTo>
                  <a:pt x="73" y="97"/>
                </a:lnTo>
                <a:lnTo>
                  <a:pt x="73" y="145"/>
                </a:lnTo>
                <a:lnTo>
                  <a:pt x="99" y="145"/>
                </a:lnTo>
                <a:lnTo>
                  <a:pt x="99" y="106"/>
                </a:lnTo>
                <a:close/>
                <a:moveTo>
                  <a:pt x="99" y="94"/>
                </a:moveTo>
                <a:lnTo>
                  <a:pt x="99" y="85"/>
                </a:lnTo>
                <a:cubicBezTo>
                  <a:pt x="99" y="84"/>
                  <a:pt x="100" y="83"/>
                  <a:pt x="101" y="83"/>
                </a:cubicBezTo>
                <a:cubicBezTo>
                  <a:pt x="102" y="83"/>
                  <a:pt x="103" y="84"/>
                  <a:pt x="103" y="85"/>
                </a:cubicBezTo>
                <a:lnTo>
                  <a:pt x="103" y="145"/>
                </a:lnTo>
                <a:lnTo>
                  <a:pt x="107" y="145"/>
                </a:lnTo>
                <a:cubicBezTo>
                  <a:pt x="109" y="145"/>
                  <a:pt x="111" y="144"/>
                  <a:pt x="112" y="143"/>
                </a:cubicBezTo>
                <a:cubicBezTo>
                  <a:pt x="113" y="141"/>
                  <a:pt x="114" y="140"/>
                  <a:pt x="114" y="138"/>
                </a:cubicBezTo>
                <a:lnTo>
                  <a:pt x="114" y="124"/>
                </a:lnTo>
                <a:cubicBezTo>
                  <a:pt x="114" y="123"/>
                  <a:pt x="114" y="123"/>
                  <a:pt x="115" y="122"/>
                </a:cubicBezTo>
                <a:cubicBezTo>
                  <a:pt x="120" y="118"/>
                  <a:pt x="124" y="113"/>
                  <a:pt x="127" y="107"/>
                </a:cubicBezTo>
                <a:cubicBezTo>
                  <a:pt x="130" y="101"/>
                  <a:pt x="132" y="94"/>
                  <a:pt x="132" y="87"/>
                </a:cubicBezTo>
                <a:cubicBezTo>
                  <a:pt x="132" y="75"/>
                  <a:pt x="127" y="63"/>
                  <a:pt x="118" y="55"/>
                </a:cubicBezTo>
                <a:cubicBezTo>
                  <a:pt x="110" y="47"/>
                  <a:pt x="99" y="42"/>
                  <a:pt x="86" y="42"/>
                </a:cubicBezTo>
                <a:cubicBezTo>
                  <a:pt x="74" y="42"/>
                  <a:pt x="63" y="47"/>
                  <a:pt x="54" y="55"/>
                </a:cubicBezTo>
                <a:cubicBezTo>
                  <a:pt x="46" y="63"/>
                  <a:pt x="41" y="75"/>
                  <a:pt x="41" y="87"/>
                </a:cubicBezTo>
                <a:cubicBezTo>
                  <a:pt x="41" y="94"/>
                  <a:pt x="43" y="101"/>
                  <a:pt x="45" y="107"/>
                </a:cubicBezTo>
                <a:cubicBezTo>
                  <a:pt x="48" y="113"/>
                  <a:pt x="53" y="118"/>
                  <a:pt x="58" y="122"/>
                </a:cubicBezTo>
                <a:cubicBezTo>
                  <a:pt x="58" y="123"/>
                  <a:pt x="59" y="123"/>
                  <a:pt x="59" y="124"/>
                </a:cubicBezTo>
                <a:lnTo>
                  <a:pt x="59" y="138"/>
                </a:lnTo>
                <a:cubicBezTo>
                  <a:pt x="59" y="140"/>
                  <a:pt x="59" y="141"/>
                  <a:pt x="61" y="143"/>
                </a:cubicBezTo>
                <a:lnTo>
                  <a:pt x="61" y="143"/>
                </a:lnTo>
                <a:cubicBezTo>
                  <a:pt x="62" y="144"/>
                  <a:pt x="64" y="145"/>
                  <a:pt x="65" y="145"/>
                </a:cubicBezTo>
                <a:lnTo>
                  <a:pt x="70" y="145"/>
                </a:lnTo>
                <a:lnTo>
                  <a:pt x="70" y="85"/>
                </a:lnTo>
                <a:cubicBezTo>
                  <a:pt x="70" y="84"/>
                  <a:pt x="71" y="83"/>
                  <a:pt x="72" y="83"/>
                </a:cubicBezTo>
                <a:cubicBezTo>
                  <a:pt x="73" y="83"/>
                  <a:pt x="73" y="84"/>
                  <a:pt x="73" y="85"/>
                </a:cubicBezTo>
                <a:lnTo>
                  <a:pt x="73" y="94"/>
                </a:lnTo>
                <a:lnTo>
                  <a:pt x="85" y="94"/>
                </a:lnTo>
                <a:lnTo>
                  <a:pt x="85" y="85"/>
                </a:lnTo>
                <a:cubicBezTo>
                  <a:pt x="85" y="84"/>
                  <a:pt x="85" y="83"/>
                  <a:pt x="86" y="83"/>
                </a:cubicBezTo>
                <a:cubicBezTo>
                  <a:pt x="87" y="83"/>
                  <a:pt x="88" y="84"/>
                  <a:pt x="88" y="85"/>
                </a:cubicBezTo>
                <a:lnTo>
                  <a:pt x="88" y="94"/>
                </a:lnTo>
                <a:lnTo>
                  <a:pt x="99" y="94"/>
                </a:lnTo>
                <a:close/>
                <a:moveTo>
                  <a:pt x="94" y="174"/>
                </a:moveTo>
                <a:lnTo>
                  <a:pt x="79" y="174"/>
                </a:lnTo>
                <a:lnTo>
                  <a:pt x="79" y="179"/>
                </a:lnTo>
                <a:lnTo>
                  <a:pt x="94" y="179"/>
                </a:lnTo>
                <a:lnTo>
                  <a:pt x="94" y="17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 name="Freeform 606">
            <a:extLst>
              <a:ext uri="{FF2B5EF4-FFF2-40B4-BE49-F238E27FC236}">
                <a16:creationId xmlns:a16="http://schemas.microsoft.com/office/drawing/2014/main" id="{6A3254D6-4C00-46D2-7975-323E88BE1343}"/>
              </a:ext>
            </a:extLst>
          </p:cNvPr>
          <p:cNvSpPr>
            <a:spLocks noChangeAspect="1" noEditPoints="1"/>
          </p:cNvSpPr>
          <p:nvPr/>
        </p:nvSpPr>
        <p:spPr bwMode="auto">
          <a:xfrm>
            <a:off x="10354423" y="4396750"/>
            <a:ext cx="420139" cy="441148"/>
          </a:xfrm>
          <a:custGeom>
            <a:avLst/>
            <a:gdLst>
              <a:gd name="T0" fmla="*/ 124 w 159"/>
              <a:gd name="T1" fmla="*/ 152 h 168"/>
              <a:gd name="T2" fmla="*/ 42 w 159"/>
              <a:gd name="T3" fmla="*/ 145 h 168"/>
              <a:gd name="T4" fmla="*/ 35 w 159"/>
              <a:gd name="T5" fmla="*/ 152 h 168"/>
              <a:gd name="T6" fmla="*/ 33 w 159"/>
              <a:gd name="T7" fmla="*/ 0 h 168"/>
              <a:gd name="T8" fmla="*/ 128 w 159"/>
              <a:gd name="T9" fmla="*/ 12 h 168"/>
              <a:gd name="T10" fmla="*/ 159 w 159"/>
              <a:gd name="T11" fmla="*/ 23 h 168"/>
              <a:gd name="T12" fmla="*/ 154 w 159"/>
              <a:gd name="T13" fmla="*/ 70 h 168"/>
              <a:gd name="T14" fmla="*/ 102 w 159"/>
              <a:gd name="T15" fmla="*/ 108 h 168"/>
              <a:gd name="T16" fmla="*/ 99 w 159"/>
              <a:gd name="T17" fmla="*/ 141 h 168"/>
              <a:gd name="T18" fmla="*/ 128 w 159"/>
              <a:gd name="T19" fmla="*/ 152 h 168"/>
              <a:gd name="T20" fmla="*/ 33 w 159"/>
              <a:gd name="T21" fmla="*/ 168 h 168"/>
              <a:gd name="T22" fmla="*/ 34 w 159"/>
              <a:gd name="T23" fmla="*/ 144 h 168"/>
              <a:gd name="T24" fmla="*/ 61 w 159"/>
              <a:gd name="T25" fmla="*/ 141 h 168"/>
              <a:gd name="T26" fmla="*/ 58 w 159"/>
              <a:gd name="T27" fmla="*/ 110 h 168"/>
              <a:gd name="T28" fmla="*/ 5 w 159"/>
              <a:gd name="T29" fmla="*/ 70 h 168"/>
              <a:gd name="T30" fmla="*/ 0 w 159"/>
              <a:gd name="T31" fmla="*/ 23 h 168"/>
              <a:gd name="T32" fmla="*/ 3 w 159"/>
              <a:gd name="T33" fmla="*/ 15 h 168"/>
              <a:gd name="T34" fmla="*/ 31 w 159"/>
              <a:gd name="T35" fmla="*/ 11 h 168"/>
              <a:gd name="T36" fmla="*/ 128 w 159"/>
              <a:gd name="T37" fmla="*/ 15 h 168"/>
              <a:gd name="T38" fmla="*/ 154 w 159"/>
              <a:gd name="T39" fmla="*/ 64 h 168"/>
              <a:gd name="T40" fmla="*/ 153 w 159"/>
              <a:gd name="T41" fmla="*/ 18 h 168"/>
              <a:gd name="T42" fmla="*/ 128 w 159"/>
              <a:gd name="T43" fmla="*/ 15 h 168"/>
              <a:gd name="T44" fmla="*/ 11 w 159"/>
              <a:gd name="T45" fmla="*/ 15 h 168"/>
              <a:gd name="T46" fmla="*/ 4 w 159"/>
              <a:gd name="T47" fmla="*/ 23 h 168"/>
              <a:gd name="T48" fmla="*/ 7 w 159"/>
              <a:gd name="T49" fmla="*/ 67 h 168"/>
              <a:gd name="T50" fmla="*/ 35 w 159"/>
              <a:gd name="T51" fmla="*/ 4 h 168"/>
              <a:gd name="T52" fmla="*/ 64 w 159"/>
              <a:gd name="T53" fmla="*/ 110 h 168"/>
              <a:gd name="T54" fmla="*/ 95 w 159"/>
              <a:gd name="T55" fmla="*/ 141 h 168"/>
              <a:gd name="T56" fmla="*/ 100 w 159"/>
              <a:gd name="T57" fmla="*/ 105 h 168"/>
              <a:gd name="T58" fmla="*/ 124 w 159"/>
              <a:gd name="T59" fmla="*/ 4 h 168"/>
              <a:gd name="T60" fmla="*/ 53 w 159"/>
              <a:gd name="T61" fmla="*/ 46 h 168"/>
              <a:gd name="T62" fmla="*/ 62 w 159"/>
              <a:gd name="T63" fmla="*/ 75 h 168"/>
              <a:gd name="T64" fmla="*/ 94 w 159"/>
              <a:gd name="T65" fmla="*/ 76 h 168"/>
              <a:gd name="T66" fmla="*/ 97 w 159"/>
              <a:gd name="T67" fmla="*/ 74 h 168"/>
              <a:gd name="T68" fmla="*/ 106 w 159"/>
              <a:gd name="T69" fmla="*/ 46 h 168"/>
              <a:gd name="T70" fmla="*/ 88 w 159"/>
              <a:gd name="T71" fmla="*/ 41 h 168"/>
              <a:gd name="T72" fmla="*/ 80 w 159"/>
              <a:gd name="T73" fmla="*/ 25 h 168"/>
              <a:gd name="T74" fmla="*/ 54 w 159"/>
              <a:gd name="T75" fmla="*/ 43 h 168"/>
              <a:gd name="T76" fmla="*/ 69 w 159"/>
              <a:gd name="T77" fmla="*/ 55 h 168"/>
              <a:gd name="T78" fmla="*/ 67 w 159"/>
              <a:gd name="T79" fmla="*/ 71 h 168"/>
              <a:gd name="T80" fmla="*/ 92 w 159"/>
              <a:gd name="T81" fmla="*/ 71 h 168"/>
              <a:gd name="T82" fmla="*/ 100 w 159"/>
              <a:gd name="T83" fmla="*/ 46 h 168"/>
              <a:gd name="T84" fmla="*/ 79 w 159"/>
              <a:gd name="T85" fmla="*/ 31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9" h="168">
                <a:moveTo>
                  <a:pt x="35" y="165"/>
                </a:moveTo>
                <a:lnTo>
                  <a:pt x="124" y="165"/>
                </a:lnTo>
                <a:lnTo>
                  <a:pt x="124" y="152"/>
                </a:lnTo>
                <a:cubicBezTo>
                  <a:pt x="124" y="150"/>
                  <a:pt x="123" y="148"/>
                  <a:pt x="122" y="147"/>
                </a:cubicBezTo>
                <a:cubicBezTo>
                  <a:pt x="121" y="145"/>
                  <a:pt x="119" y="145"/>
                  <a:pt x="117" y="145"/>
                </a:cubicBezTo>
                <a:lnTo>
                  <a:pt x="42" y="145"/>
                </a:lnTo>
                <a:cubicBezTo>
                  <a:pt x="40" y="145"/>
                  <a:pt x="38" y="145"/>
                  <a:pt x="37" y="147"/>
                </a:cubicBezTo>
                <a:lnTo>
                  <a:pt x="37" y="147"/>
                </a:lnTo>
                <a:cubicBezTo>
                  <a:pt x="35" y="148"/>
                  <a:pt x="35" y="150"/>
                  <a:pt x="35" y="152"/>
                </a:cubicBezTo>
                <a:lnTo>
                  <a:pt x="35" y="165"/>
                </a:lnTo>
                <a:lnTo>
                  <a:pt x="35" y="165"/>
                </a:lnTo>
                <a:close/>
                <a:moveTo>
                  <a:pt x="33" y="0"/>
                </a:moveTo>
                <a:lnTo>
                  <a:pt x="126" y="0"/>
                </a:lnTo>
                <a:cubicBezTo>
                  <a:pt x="127" y="0"/>
                  <a:pt x="128" y="1"/>
                  <a:pt x="128" y="2"/>
                </a:cubicBezTo>
                <a:lnTo>
                  <a:pt x="128" y="12"/>
                </a:lnTo>
                <a:lnTo>
                  <a:pt x="147" y="12"/>
                </a:lnTo>
                <a:cubicBezTo>
                  <a:pt x="150" y="12"/>
                  <a:pt x="153" y="13"/>
                  <a:pt x="155" y="15"/>
                </a:cubicBezTo>
                <a:cubicBezTo>
                  <a:pt x="157" y="17"/>
                  <a:pt x="159" y="20"/>
                  <a:pt x="159" y="23"/>
                </a:cubicBezTo>
                <a:lnTo>
                  <a:pt x="159" y="61"/>
                </a:lnTo>
                <a:cubicBezTo>
                  <a:pt x="159" y="63"/>
                  <a:pt x="158" y="64"/>
                  <a:pt x="157" y="66"/>
                </a:cubicBezTo>
                <a:cubicBezTo>
                  <a:pt x="157" y="68"/>
                  <a:pt x="156" y="69"/>
                  <a:pt x="154" y="70"/>
                </a:cubicBezTo>
                <a:lnTo>
                  <a:pt x="127" y="90"/>
                </a:lnTo>
                <a:cubicBezTo>
                  <a:pt x="127" y="90"/>
                  <a:pt x="127" y="90"/>
                  <a:pt x="127" y="90"/>
                </a:cubicBezTo>
                <a:lnTo>
                  <a:pt x="102" y="108"/>
                </a:lnTo>
                <a:cubicBezTo>
                  <a:pt x="101" y="109"/>
                  <a:pt x="100" y="110"/>
                  <a:pt x="100" y="111"/>
                </a:cubicBezTo>
                <a:cubicBezTo>
                  <a:pt x="99" y="112"/>
                  <a:pt x="99" y="113"/>
                  <a:pt x="99" y="114"/>
                </a:cubicBezTo>
                <a:lnTo>
                  <a:pt x="99" y="141"/>
                </a:lnTo>
                <a:lnTo>
                  <a:pt x="117" y="141"/>
                </a:lnTo>
                <a:cubicBezTo>
                  <a:pt x="120" y="141"/>
                  <a:pt x="123" y="142"/>
                  <a:pt x="125" y="144"/>
                </a:cubicBezTo>
                <a:cubicBezTo>
                  <a:pt x="127" y="146"/>
                  <a:pt x="128" y="149"/>
                  <a:pt x="128" y="152"/>
                </a:cubicBezTo>
                <a:lnTo>
                  <a:pt x="128" y="167"/>
                </a:lnTo>
                <a:cubicBezTo>
                  <a:pt x="128" y="168"/>
                  <a:pt x="127" y="168"/>
                  <a:pt x="126" y="168"/>
                </a:cubicBezTo>
                <a:lnTo>
                  <a:pt x="33" y="168"/>
                </a:lnTo>
                <a:cubicBezTo>
                  <a:pt x="32" y="168"/>
                  <a:pt x="31" y="168"/>
                  <a:pt x="31" y="167"/>
                </a:cubicBezTo>
                <a:lnTo>
                  <a:pt x="31" y="152"/>
                </a:lnTo>
                <a:cubicBezTo>
                  <a:pt x="31" y="149"/>
                  <a:pt x="32" y="146"/>
                  <a:pt x="34" y="144"/>
                </a:cubicBezTo>
                <a:lnTo>
                  <a:pt x="34" y="144"/>
                </a:lnTo>
                <a:cubicBezTo>
                  <a:pt x="36" y="142"/>
                  <a:pt x="39" y="141"/>
                  <a:pt x="42" y="141"/>
                </a:cubicBezTo>
                <a:lnTo>
                  <a:pt x="61" y="141"/>
                </a:lnTo>
                <a:lnTo>
                  <a:pt x="61" y="116"/>
                </a:lnTo>
                <a:cubicBezTo>
                  <a:pt x="61" y="114"/>
                  <a:pt x="61" y="113"/>
                  <a:pt x="60" y="112"/>
                </a:cubicBezTo>
                <a:cubicBezTo>
                  <a:pt x="60" y="111"/>
                  <a:pt x="59" y="110"/>
                  <a:pt x="58" y="110"/>
                </a:cubicBezTo>
                <a:lnTo>
                  <a:pt x="32" y="90"/>
                </a:lnTo>
                <a:lnTo>
                  <a:pt x="32" y="90"/>
                </a:lnTo>
                <a:lnTo>
                  <a:pt x="5" y="70"/>
                </a:lnTo>
                <a:cubicBezTo>
                  <a:pt x="3" y="69"/>
                  <a:pt x="2" y="68"/>
                  <a:pt x="1" y="66"/>
                </a:cubicBezTo>
                <a:cubicBezTo>
                  <a:pt x="0" y="64"/>
                  <a:pt x="0" y="63"/>
                  <a:pt x="0" y="61"/>
                </a:cubicBezTo>
                <a:lnTo>
                  <a:pt x="0" y="23"/>
                </a:lnTo>
                <a:cubicBezTo>
                  <a:pt x="0" y="20"/>
                  <a:pt x="1" y="17"/>
                  <a:pt x="3" y="15"/>
                </a:cubicBezTo>
                <a:lnTo>
                  <a:pt x="3" y="15"/>
                </a:lnTo>
                <a:lnTo>
                  <a:pt x="3" y="15"/>
                </a:lnTo>
                <a:lnTo>
                  <a:pt x="3" y="15"/>
                </a:lnTo>
                <a:cubicBezTo>
                  <a:pt x="5" y="13"/>
                  <a:pt x="8" y="11"/>
                  <a:pt x="11" y="11"/>
                </a:cubicBezTo>
                <a:lnTo>
                  <a:pt x="31" y="11"/>
                </a:lnTo>
                <a:lnTo>
                  <a:pt x="31" y="2"/>
                </a:lnTo>
                <a:cubicBezTo>
                  <a:pt x="31" y="1"/>
                  <a:pt x="32" y="0"/>
                  <a:pt x="33" y="0"/>
                </a:cubicBezTo>
                <a:close/>
                <a:moveTo>
                  <a:pt x="128" y="15"/>
                </a:moveTo>
                <a:lnTo>
                  <a:pt x="128" y="84"/>
                </a:lnTo>
                <a:lnTo>
                  <a:pt x="152" y="67"/>
                </a:lnTo>
                <a:cubicBezTo>
                  <a:pt x="153" y="66"/>
                  <a:pt x="154" y="65"/>
                  <a:pt x="154" y="64"/>
                </a:cubicBezTo>
                <a:cubicBezTo>
                  <a:pt x="155" y="63"/>
                  <a:pt x="155" y="62"/>
                  <a:pt x="155" y="61"/>
                </a:cubicBezTo>
                <a:lnTo>
                  <a:pt x="155" y="23"/>
                </a:lnTo>
                <a:cubicBezTo>
                  <a:pt x="155" y="21"/>
                  <a:pt x="154" y="19"/>
                  <a:pt x="153" y="18"/>
                </a:cubicBezTo>
                <a:cubicBezTo>
                  <a:pt x="151" y="16"/>
                  <a:pt x="149" y="15"/>
                  <a:pt x="147" y="15"/>
                </a:cubicBezTo>
                <a:lnTo>
                  <a:pt x="128" y="15"/>
                </a:lnTo>
                <a:lnTo>
                  <a:pt x="128" y="15"/>
                </a:lnTo>
                <a:close/>
                <a:moveTo>
                  <a:pt x="31" y="84"/>
                </a:moveTo>
                <a:lnTo>
                  <a:pt x="31" y="15"/>
                </a:lnTo>
                <a:lnTo>
                  <a:pt x="11" y="15"/>
                </a:lnTo>
                <a:cubicBezTo>
                  <a:pt x="9" y="15"/>
                  <a:pt x="7" y="16"/>
                  <a:pt x="6" y="18"/>
                </a:cubicBezTo>
                <a:lnTo>
                  <a:pt x="6" y="18"/>
                </a:lnTo>
                <a:cubicBezTo>
                  <a:pt x="5" y="19"/>
                  <a:pt x="4" y="21"/>
                  <a:pt x="4" y="23"/>
                </a:cubicBezTo>
                <a:lnTo>
                  <a:pt x="4" y="61"/>
                </a:lnTo>
                <a:cubicBezTo>
                  <a:pt x="4" y="62"/>
                  <a:pt x="4" y="63"/>
                  <a:pt x="5" y="64"/>
                </a:cubicBezTo>
                <a:cubicBezTo>
                  <a:pt x="5" y="65"/>
                  <a:pt x="6" y="66"/>
                  <a:pt x="7" y="67"/>
                </a:cubicBezTo>
                <a:lnTo>
                  <a:pt x="31" y="84"/>
                </a:lnTo>
                <a:close/>
                <a:moveTo>
                  <a:pt x="124" y="4"/>
                </a:moveTo>
                <a:lnTo>
                  <a:pt x="35" y="4"/>
                </a:lnTo>
                <a:lnTo>
                  <a:pt x="35" y="87"/>
                </a:lnTo>
                <a:lnTo>
                  <a:pt x="60" y="107"/>
                </a:lnTo>
                <a:cubicBezTo>
                  <a:pt x="62" y="108"/>
                  <a:pt x="63" y="109"/>
                  <a:pt x="64" y="110"/>
                </a:cubicBezTo>
                <a:cubicBezTo>
                  <a:pt x="64" y="112"/>
                  <a:pt x="65" y="114"/>
                  <a:pt x="65" y="116"/>
                </a:cubicBezTo>
                <a:lnTo>
                  <a:pt x="65" y="141"/>
                </a:lnTo>
                <a:lnTo>
                  <a:pt x="95" y="141"/>
                </a:lnTo>
                <a:lnTo>
                  <a:pt x="95" y="114"/>
                </a:lnTo>
                <a:cubicBezTo>
                  <a:pt x="95" y="112"/>
                  <a:pt x="96" y="110"/>
                  <a:pt x="97" y="109"/>
                </a:cubicBezTo>
                <a:cubicBezTo>
                  <a:pt x="97" y="107"/>
                  <a:pt x="99" y="106"/>
                  <a:pt x="100" y="105"/>
                </a:cubicBezTo>
                <a:lnTo>
                  <a:pt x="124" y="87"/>
                </a:lnTo>
                <a:lnTo>
                  <a:pt x="124" y="4"/>
                </a:lnTo>
                <a:lnTo>
                  <a:pt x="124" y="4"/>
                </a:lnTo>
                <a:close/>
                <a:moveTo>
                  <a:pt x="54" y="43"/>
                </a:moveTo>
                <a:cubicBezTo>
                  <a:pt x="54" y="43"/>
                  <a:pt x="53" y="43"/>
                  <a:pt x="53" y="43"/>
                </a:cubicBezTo>
                <a:cubicBezTo>
                  <a:pt x="52" y="44"/>
                  <a:pt x="52" y="45"/>
                  <a:pt x="53" y="46"/>
                </a:cubicBezTo>
                <a:lnTo>
                  <a:pt x="66" y="57"/>
                </a:lnTo>
                <a:lnTo>
                  <a:pt x="62" y="74"/>
                </a:lnTo>
                <a:cubicBezTo>
                  <a:pt x="62" y="74"/>
                  <a:pt x="62" y="75"/>
                  <a:pt x="62" y="75"/>
                </a:cubicBezTo>
                <a:cubicBezTo>
                  <a:pt x="63" y="76"/>
                  <a:pt x="64" y="77"/>
                  <a:pt x="65" y="76"/>
                </a:cubicBezTo>
                <a:lnTo>
                  <a:pt x="79" y="67"/>
                </a:lnTo>
                <a:lnTo>
                  <a:pt x="94" y="76"/>
                </a:lnTo>
                <a:lnTo>
                  <a:pt x="94" y="76"/>
                </a:lnTo>
                <a:cubicBezTo>
                  <a:pt x="94" y="76"/>
                  <a:pt x="95" y="76"/>
                  <a:pt x="95" y="76"/>
                </a:cubicBezTo>
                <a:cubicBezTo>
                  <a:pt x="96" y="76"/>
                  <a:pt x="97" y="75"/>
                  <a:pt x="97" y="74"/>
                </a:cubicBezTo>
                <a:lnTo>
                  <a:pt x="93" y="57"/>
                </a:lnTo>
                <a:lnTo>
                  <a:pt x="106" y="46"/>
                </a:lnTo>
                <a:lnTo>
                  <a:pt x="106" y="46"/>
                </a:lnTo>
                <a:cubicBezTo>
                  <a:pt x="106" y="46"/>
                  <a:pt x="106" y="45"/>
                  <a:pt x="107" y="45"/>
                </a:cubicBezTo>
                <a:cubicBezTo>
                  <a:pt x="107" y="44"/>
                  <a:pt x="106" y="43"/>
                  <a:pt x="105" y="43"/>
                </a:cubicBezTo>
                <a:lnTo>
                  <a:pt x="88" y="41"/>
                </a:lnTo>
                <a:lnTo>
                  <a:pt x="81" y="26"/>
                </a:lnTo>
                <a:lnTo>
                  <a:pt x="81" y="26"/>
                </a:lnTo>
                <a:cubicBezTo>
                  <a:pt x="81" y="25"/>
                  <a:pt x="81" y="25"/>
                  <a:pt x="80" y="25"/>
                </a:cubicBezTo>
                <a:cubicBezTo>
                  <a:pt x="79" y="24"/>
                  <a:pt x="78" y="25"/>
                  <a:pt x="78" y="26"/>
                </a:cubicBezTo>
                <a:lnTo>
                  <a:pt x="71" y="41"/>
                </a:lnTo>
                <a:lnTo>
                  <a:pt x="54" y="43"/>
                </a:lnTo>
                <a:close/>
                <a:moveTo>
                  <a:pt x="72" y="45"/>
                </a:moveTo>
                <a:lnTo>
                  <a:pt x="59" y="46"/>
                </a:lnTo>
                <a:lnTo>
                  <a:pt x="69" y="55"/>
                </a:lnTo>
                <a:lnTo>
                  <a:pt x="69" y="55"/>
                </a:lnTo>
                <a:cubicBezTo>
                  <a:pt x="69" y="56"/>
                  <a:pt x="70" y="56"/>
                  <a:pt x="70" y="57"/>
                </a:cubicBezTo>
                <a:lnTo>
                  <a:pt x="67" y="71"/>
                </a:lnTo>
                <a:lnTo>
                  <a:pt x="78" y="64"/>
                </a:lnTo>
                <a:cubicBezTo>
                  <a:pt x="79" y="63"/>
                  <a:pt x="80" y="63"/>
                  <a:pt x="80" y="64"/>
                </a:cubicBezTo>
                <a:lnTo>
                  <a:pt x="92" y="71"/>
                </a:lnTo>
                <a:lnTo>
                  <a:pt x="89" y="57"/>
                </a:lnTo>
                <a:cubicBezTo>
                  <a:pt x="89" y="57"/>
                  <a:pt x="89" y="56"/>
                  <a:pt x="90" y="55"/>
                </a:cubicBezTo>
                <a:lnTo>
                  <a:pt x="100" y="46"/>
                </a:lnTo>
                <a:lnTo>
                  <a:pt x="87" y="45"/>
                </a:lnTo>
                <a:cubicBezTo>
                  <a:pt x="86" y="45"/>
                  <a:pt x="85" y="44"/>
                  <a:pt x="85" y="44"/>
                </a:cubicBezTo>
                <a:lnTo>
                  <a:pt x="79" y="31"/>
                </a:lnTo>
                <a:lnTo>
                  <a:pt x="74" y="44"/>
                </a:lnTo>
                <a:cubicBezTo>
                  <a:pt x="74" y="44"/>
                  <a:pt x="73" y="45"/>
                  <a:pt x="72" y="45"/>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 name="Freeform 708">
            <a:extLst>
              <a:ext uri="{FF2B5EF4-FFF2-40B4-BE49-F238E27FC236}">
                <a16:creationId xmlns:a16="http://schemas.microsoft.com/office/drawing/2014/main" id="{07BE7314-BF93-0700-9C70-BAE4DEF40420}"/>
              </a:ext>
            </a:extLst>
          </p:cNvPr>
          <p:cNvSpPr>
            <a:spLocks noChangeAspect="1" noEditPoints="1"/>
          </p:cNvSpPr>
          <p:nvPr/>
        </p:nvSpPr>
        <p:spPr bwMode="auto">
          <a:xfrm>
            <a:off x="8177153" y="4415710"/>
            <a:ext cx="305896" cy="403228"/>
          </a:xfrm>
          <a:custGeom>
            <a:avLst/>
            <a:gdLst>
              <a:gd name="T0" fmla="*/ 252 w 293"/>
              <a:gd name="T1" fmla="*/ 271 h 388"/>
              <a:gd name="T2" fmla="*/ 293 w 293"/>
              <a:gd name="T3" fmla="*/ 360 h 388"/>
              <a:gd name="T4" fmla="*/ 286 w 293"/>
              <a:gd name="T5" fmla="*/ 379 h 388"/>
              <a:gd name="T6" fmla="*/ 286 w 293"/>
              <a:gd name="T7" fmla="*/ 379 h 388"/>
              <a:gd name="T8" fmla="*/ 267 w 293"/>
              <a:gd name="T9" fmla="*/ 388 h 388"/>
              <a:gd name="T10" fmla="*/ 217 w 293"/>
              <a:gd name="T11" fmla="*/ 381 h 388"/>
              <a:gd name="T12" fmla="*/ 204 w 293"/>
              <a:gd name="T13" fmla="*/ 348 h 388"/>
              <a:gd name="T14" fmla="*/ 194 w 293"/>
              <a:gd name="T15" fmla="*/ 333 h 388"/>
              <a:gd name="T16" fmla="*/ 99 w 293"/>
              <a:gd name="T17" fmla="*/ 333 h 388"/>
              <a:gd name="T18" fmla="*/ 84 w 293"/>
              <a:gd name="T19" fmla="*/ 364 h 388"/>
              <a:gd name="T20" fmla="*/ 59 w 293"/>
              <a:gd name="T21" fmla="*/ 388 h 388"/>
              <a:gd name="T22" fmla="*/ 16 w 293"/>
              <a:gd name="T23" fmla="*/ 386 h 388"/>
              <a:gd name="T24" fmla="*/ 7 w 293"/>
              <a:gd name="T25" fmla="*/ 379 h 388"/>
              <a:gd name="T26" fmla="*/ 0 w 293"/>
              <a:gd name="T27" fmla="*/ 360 h 388"/>
              <a:gd name="T28" fmla="*/ 41 w 293"/>
              <a:gd name="T29" fmla="*/ 271 h 388"/>
              <a:gd name="T30" fmla="*/ 104 w 293"/>
              <a:gd name="T31" fmla="*/ 133 h 388"/>
              <a:gd name="T32" fmla="*/ 58 w 293"/>
              <a:gd name="T33" fmla="*/ 129 h 388"/>
              <a:gd name="T34" fmla="*/ 143 w 293"/>
              <a:gd name="T35" fmla="*/ 2 h 388"/>
              <a:gd name="T36" fmla="*/ 150 w 293"/>
              <a:gd name="T37" fmla="*/ 2 h 388"/>
              <a:gd name="T38" fmla="*/ 233 w 293"/>
              <a:gd name="T39" fmla="*/ 133 h 388"/>
              <a:gd name="T40" fmla="*/ 230 w 293"/>
              <a:gd name="T41" fmla="*/ 133 h 388"/>
              <a:gd name="T42" fmla="*/ 189 w 293"/>
              <a:gd name="T43" fmla="*/ 208 h 388"/>
              <a:gd name="T44" fmla="*/ 245 w 293"/>
              <a:gd name="T45" fmla="*/ 277 h 388"/>
              <a:gd name="T46" fmla="*/ 180 w 293"/>
              <a:gd name="T47" fmla="*/ 210 h 388"/>
              <a:gd name="T48" fmla="*/ 184 w 293"/>
              <a:gd name="T49" fmla="*/ 125 h 388"/>
              <a:gd name="T50" fmla="*/ 146 w 293"/>
              <a:gd name="T51" fmla="*/ 12 h 388"/>
              <a:gd name="T52" fmla="*/ 109 w 293"/>
              <a:gd name="T53" fmla="*/ 125 h 388"/>
              <a:gd name="T54" fmla="*/ 113 w 293"/>
              <a:gd name="T55" fmla="*/ 210 h 388"/>
              <a:gd name="T56" fmla="*/ 48 w 293"/>
              <a:gd name="T57" fmla="*/ 277 h 388"/>
              <a:gd name="T58" fmla="*/ 9 w 293"/>
              <a:gd name="T59" fmla="*/ 361 h 388"/>
              <a:gd name="T60" fmla="*/ 13 w 293"/>
              <a:gd name="T61" fmla="*/ 373 h 388"/>
              <a:gd name="T62" fmla="*/ 19 w 293"/>
              <a:gd name="T63" fmla="*/ 378 h 388"/>
              <a:gd name="T64" fmla="*/ 59 w 293"/>
              <a:gd name="T65" fmla="*/ 379 h 388"/>
              <a:gd name="T66" fmla="*/ 76 w 293"/>
              <a:gd name="T67" fmla="*/ 363 h 388"/>
              <a:gd name="T68" fmla="*/ 93 w 293"/>
              <a:gd name="T69" fmla="*/ 327 h 388"/>
              <a:gd name="T70" fmla="*/ 150 w 293"/>
              <a:gd name="T71" fmla="*/ 277 h 388"/>
              <a:gd name="T72" fmla="*/ 200 w 293"/>
              <a:gd name="T73" fmla="*/ 327 h 388"/>
              <a:gd name="T74" fmla="*/ 212 w 293"/>
              <a:gd name="T75" fmla="*/ 344 h 388"/>
              <a:gd name="T76" fmla="*/ 223 w 293"/>
              <a:gd name="T77" fmla="*/ 375 h 388"/>
              <a:gd name="T78" fmla="*/ 267 w 293"/>
              <a:gd name="T79" fmla="*/ 379 h 388"/>
              <a:gd name="T80" fmla="*/ 280 w 293"/>
              <a:gd name="T81" fmla="*/ 374 h 388"/>
              <a:gd name="T82" fmla="*/ 283 w 293"/>
              <a:gd name="T83" fmla="*/ 368 h 388"/>
              <a:gd name="T84" fmla="*/ 273 w 293"/>
              <a:gd name="T85" fmla="*/ 316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93" h="388">
                <a:moveTo>
                  <a:pt x="189" y="208"/>
                </a:moveTo>
                <a:lnTo>
                  <a:pt x="252" y="271"/>
                </a:lnTo>
                <a:cubicBezTo>
                  <a:pt x="264" y="284"/>
                  <a:pt x="274" y="297"/>
                  <a:pt x="281" y="312"/>
                </a:cubicBezTo>
                <a:cubicBezTo>
                  <a:pt x="287" y="327"/>
                  <a:pt x="292" y="343"/>
                  <a:pt x="293" y="360"/>
                </a:cubicBezTo>
                <a:cubicBezTo>
                  <a:pt x="293" y="364"/>
                  <a:pt x="293" y="367"/>
                  <a:pt x="292" y="370"/>
                </a:cubicBezTo>
                <a:cubicBezTo>
                  <a:pt x="290" y="374"/>
                  <a:pt x="289" y="377"/>
                  <a:pt x="286" y="379"/>
                </a:cubicBezTo>
                <a:lnTo>
                  <a:pt x="286" y="379"/>
                </a:lnTo>
                <a:lnTo>
                  <a:pt x="286" y="379"/>
                </a:lnTo>
                <a:cubicBezTo>
                  <a:pt x="283" y="382"/>
                  <a:pt x="281" y="384"/>
                  <a:pt x="277" y="386"/>
                </a:cubicBezTo>
                <a:cubicBezTo>
                  <a:pt x="274" y="387"/>
                  <a:pt x="271" y="388"/>
                  <a:pt x="267" y="388"/>
                </a:cubicBezTo>
                <a:lnTo>
                  <a:pt x="234" y="388"/>
                </a:lnTo>
                <a:cubicBezTo>
                  <a:pt x="228" y="388"/>
                  <a:pt x="221" y="385"/>
                  <a:pt x="217" y="381"/>
                </a:cubicBezTo>
                <a:cubicBezTo>
                  <a:pt x="212" y="377"/>
                  <a:pt x="209" y="371"/>
                  <a:pt x="209" y="364"/>
                </a:cubicBezTo>
                <a:cubicBezTo>
                  <a:pt x="208" y="358"/>
                  <a:pt x="207" y="353"/>
                  <a:pt x="204" y="348"/>
                </a:cubicBezTo>
                <a:cubicBezTo>
                  <a:pt x="202" y="342"/>
                  <a:pt x="198" y="338"/>
                  <a:pt x="194" y="333"/>
                </a:cubicBezTo>
                <a:lnTo>
                  <a:pt x="194" y="333"/>
                </a:lnTo>
                <a:lnTo>
                  <a:pt x="147" y="286"/>
                </a:lnTo>
                <a:lnTo>
                  <a:pt x="99" y="333"/>
                </a:lnTo>
                <a:cubicBezTo>
                  <a:pt x="95" y="338"/>
                  <a:pt x="91" y="342"/>
                  <a:pt x="89" y="348"/>
                </a:cubicBezTo>
                <a:cubicBezTo>
                  <a:pt x="86" y="353"/>
                  <a:pt x="85" y="358"/>
                  <a:pt x="84" y="364"/>
                </a:cubicBezTo>
                <a:cubicBezTo>
                  <a:pt x="84" y="371"/>
                  <a:pt x="81" y="377"/>
                  <a:pt x="76" y="381"/>
                </a:cubicBezTo>
                <a:cubicBezTo>
                  <a:pt x="72" y="385"/>
                  <a:pt x="65" y="388"/>
                  <a:pt x="59" y="388"/>
                </a:cubicBezTo>
                <a:lnTo>
                  <a:pt x="26" y="388"/>
                </a:lnTo>
                <a:cubicBezTo>
                  <a:pt x="22" y="388"/>
                  <a:pt x="19" y="387"/>
                  <a:pt x="16" y="386"/>
                </a:cubicBezTo>
                <a:cubicBezTo>
                  <a:pt x="12" y="384"/>
                  <a:pt x="10" y="382"/>
                  <a:pt x="7" y="379"/>
                </a:cubicBezTo>
                <a:lnTo>
                  <a:pt x="7" y="379"/>
                </a:lnTo>
                <a:cubicBezTo>
                  <a:pt x="4" y="377"/>
                  <a:pt x="3" y="374"/>
                  <a:pt x="2" y="370"/>
                </a:cubicBezTo>
                <a:cubicBezTo>
                  <a:pt x="0" y="367"/>
                  <a:pt x="0" y="364"/>
                  <a:pt x="0" y="360"/>
                </a:cubicBezTo>
                <a:cubicBezTo>
                  <a:pt x="2" y="343"/>
                  <a:pt x="6" y="327"/>
                  <a:pt x="13" y="312"/>
                </a:cubicBezTo>
                <a:cubicBezTo>
                  <a:pt x="19" y="297"/>
                  <a:pt x="29" y="284"/>
                  <a:pt x="41" y="271"/>
                </a:cubicBezTo>
                <a:lnTo>
                  <a:pt x="104" y="208"/>
                </a:lnTo>
                <a:lnTo>
                  <a:pt x="104" y="133"/>
                </a:lnTo>
                <a:lnTo>
                  <a:pt x="63" y="133"/>
                </a:lnTo>
                <a:cubicBezTo>
                  <a:pt x="60" y="133"/>
                  <a:pt x="58" y="131"/>
                  <a:pt x="58" y="129"/>
                </a:cubicBezTo>
                <a:cubicBezTo>
                  <a:pt x="58" y="128"/>
                  <a:pt x="59" y="127"/>
                  <a:pt x="59" y="126"/>
                </a:cubicBezTo>
                <a:lnTo>
                  <a:pt x="143" y="2"/>
                </a:lnTo>
                <a:cubicBezTo>
                  <a:pt x="144" y="0"/>
                  <a:pt x="147" y="0"/>
                  <a:pt x="149" y="1"/>
                </a:cubicBezTo>
                <a:cubicBezTo>
                  <a:pt x="149" y="1"/>
                  <a:pt x="150" y="2"/>
                  <a:pt x="150" y="2"/>
                </a:cubicBezTo>
                <a:lnTo>
                  <a:pt x="234" y="127"/>
                </a:lnTo>
                <a:cubicBezTo>
                  <a:pt x="235" y="129"/>
                  <a:pt x="235" y="131"/>
                  <a:pt x="233" y="133"/>
                </a:cubicBezTo>
                <a:cubicBezTo>
                  <a:pt x="232" y="133"/>
                  <a:pt x="231" y="133"/>
                  <a:pt x="230" y="133"/>
                </a:cubicBezTo>
                <a:lnTo>
                  <a:pt x="230" y="133"/>
                </a:lnTo>
                <a:lnTo>
                  <a:pt x="189" y="133"/>
                </a:lnTo>
                <a:lnTo>
                  <a:pt x="189" y="208"/>
                </a:lnTo>
                <a:lnTo>
                  <a:pt x="189" y="208"/>
                </a:lnTo>
                <a:close/>
                <a:moveTo>
                  <a:pt x="245" y="277"/>
                </a:moveTo>
                <a:lnTo>
                  <a:pt x="181" y="213"/>
                </a:lnTo>
                <a:cubicBezTo>
                  <a:pt x="181" y="213"/>
                  <a:pt x="180" y="211"/>
                  <a:pt x="180" y="210"/>
                </a:cubicBezTo>
                <a:lnTo>
                  <a:pt x="180" y="129"/>
                </a:lnTo>
                <a:cubicBezTo>
                  <a:pt x="180" y="127"/>
                  <a:pt x="182" y="125"/>
                  <a:pt x="184" y="125"/>
                </a:cubicBezTo>
                <a:lnTo>
                  <a:pt x="222" y="125"/>
                </a:lnTo>
                <a:lnTo>
                  <a:pt x="146" y="12"/>
                </a:lnTo>
                <a:lnTo>
                  <a:pt x="71" y="125"/>
                </a:lnTo>
                <a:lnTo>
                  <a:pt x="109" y="125"/>
                </a:lnTo>
                <a:cubicBezTo>
                  <a:pt x="111" y="125"/>
                  <a:pt x="113" y="127"/>
                  <a:pt x="113" y="129"/>
                </a:cubicBezTo>
                <a:lnTo>
                  <a:pt x="113" y="210"/>
                </a:lnTo>
                <a:cubicBezTo>
                  <a:pt x="113" y="211"/>
                  <a:pt x="112" y="212"/>
                  <a:pt x="112" y="213"/>
                </a:cubicBezTo>
                <a:lnTo>
                  <a:pt x="48" y="277"/>
                </a:lnTo>
                <a:cubicBezTo>
                  <a:pt x="36" y="289"/>
                  <a:pt x="27" y="302"/>
                  <a:pt x="20" y="316"/>
                </a:cubicBezTo>
                <a:cubicBezTo>
                  <a:pt x="14" y="330"/>
                  <a:pt x="10" y="345"/>
                  <a:pt x="9" y="361"/>
                </a:cubicBezTo>
                <a:cubicBezTo>
                  <a:pt x="9" y="363"/>
                  <a:pt x="9" y="365"/>
                  <a:pt x="10" y="368"/>
                </a:cubicBezTo>
                <a:cubicBezTo>
                  <a:pt x="10" y="370"/>
                  <a:pt x="12" y="372"/>
                  <a:pt x="13" y="373"/>
                </a:cubicBezTo>
                <a:lnTo>
                  <a:pt x="13" y="374"/>
                </a:lnTo>
                <a:cubicBezTo>
                  <a:pt x="15" y="375"/>
                  <a:pt x="17" y="377"/>
                  <a:pt x="19" y="378"/>
                </a:cubicBezTo>
                <a:cubicBezTo>
                  <a:pt x="21" y="379"/>
                  <a:pt x="23" y="379"/>
                  <a:pt x="26" y="379"/>
                </a:cubicBezTo>
                <a:lnTo>
                  <a:pt x="59" y="379"/>
                </a:lnTo>
                <a:cubicBezTo>
                  <a:pt x="63" y="379"/>
                  <a:pt x="67" y="377"/>
                  <a:pt x="70" y="375"/>
                </a:cubicBezTo>
                <a:cubicBezTo>
                  <a:pt x="73" y="372"/>
                  <a:pt x="76" y="368"/>
                  <a:pt x="76" y="363"/>
                </a:cubicBezTo>
                <a:cubicBezTo>
                  <a:pt x="76" y="356"/>
                  <a:pt x="78" y="350"/>
                  <a:pt x="81" y="344"/>
                </a:cubicBezTo>
                <a:cubicBezTo>
                  <a:pt x="84" y="338"/>
                  <a:pt x="88" y="332"/>
                  <a:pt x="93" y="327"/>
                </a:cubicBezTo>
                <a:lnTo>
                  <a:pt x="143" y="277"/>
                </a:lnTo>
                <a:cubicBezTo>
                  <a:pt x="145" y="275"/>
                  <a:pt x="148" y="275"/>
                  <a:pt x="150" y="277"/>
                </a:cubicBezTo>
                <a:lnTo>
                  <a:pt x="200" y="327"/>
                </a:lnTo>
                <a:lnTo>
                  <a:pt x="200" y="327"/>
                </a:lnTo>
                <a:lnTo>
                  <a:pt x="200" y="327"/>
                </a:lnTo>
                <a:cubicBezTo>
                  <a:pt x="205" y="332"/>
                  <a:pt x="209" y="338"/>
                  <a:pt x="212" y="344"/>
                </a:cubicBezTo>
                <a:cubicBezTo>
                  <a:pt x="215" y="350"/>
                  <a:pt x="217" y="356"/>
                  <a:pt x="217" y="363"/>
                </a:cubicBezTo>
                <a:cubicBezTo>
                  <a:pt x="218" y="368"/>
                  <a:pt x="220" y="372"/>
                  <a:pt x="223" y="375"/>
                </a:cubicBezTo>
                <a:cubicBezTo>
                  <a:pt x="226" y="377"/>
                  <a:pt x="230" y="379"/>
                  <a:pt x="234" y="379"/>
                </a:cubicBezTo>
                <a:lnTo>
                  <a:pt x="267" y="379"/>
                </a:lnTo>
                <a:cubicBezTo>
                  <a:pt x="270" y="379"/>
                  <a:pt x="272" y="379"/>
                  <a:pt x="274" y="378"/>
                </a:cubicBezTo>
                <a:cubicBezTo>
                  <a:pt x="276" y="377"/>
                  <a:pt x="278" y="375"/>
                  <a:pt x="280" y="374"/>
                </a:cubicBezTo>
                <a:lnTo>
                  <a:pt x="280" y="374"/>
                </a:lnTo>
                <a:cubicBezTo>
                  <a:pt x="281" y="372"/>
                  <a:pt x="283" y="370"/>
                  <a:pt x="283" y="368"/>
                </a:cubicBezTo>
                <a:cubicBezTo>
                  <a:pt x="284" y="365"/>
                  <a:pt x="284" y="363"/>
                  <a:pt x="284" y="361"/>
                </a:cubicBezTo>
                <a:cubicBezTo>
                  <a:pt x="283" y="345"/>
                  <a:pt x="279" y="330"/>
                  <a:pt x="273" y="316"/>
                </a:cubicBezTo>
                <a:cubicBezTo>
                  <a:pt x="266" y="302"/>
                  <a:pt x="257" y="289"/>
                  <a:pt x="245" y="27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 name="Freeform 99">
            <a:extLst>
              <a:ext uri="{FF2B5EF4-FFF2-40B4-BE49-F238E27FC236}">
                <a16:creationId xmlns:a16="http://schemas.microsoft.com/office/drawing/2014/main" id="{717F7AE7-B19B-1666-6BF0-6E33E7A63FD3}"/>
              </a:ext>
            </a:extLst>
          </p:cNvPr>
          <p:cNvSpPr>
            <a:spLocks noChangeAspect="1" noEditPoints="1"/>
          </p:cNvSpPr>
          <p:nvPr/>
        </p:nvSpPr>
        <p:spPr bwMode="auto">
          <a:xfrm>
            <a:off x="3637247" y="4407255"/>
            <a:ext cx="448148" cy="420139"/>
          </a:xfrm>
          <a:custGeom>
            <a:avLst/>
            <a:gdLst>
              <a:gd name="T0" fmla="*/ 117 w 171"/>
              <a:gd name="T1" fmla="*/ 68 h 159"/>
              <a:gd name="T2" fmla="*/ 54 w 171"/>
              <a:gd name="T3" fmla="*/ 68 h 159"/>
              <a:gd name="T4" fmla="*/ 71 w 171"/>
              <a:gd name="T5" fmla="*/ 34 h 159"/>
              <a:gd name="T6" fmla="*/ 85 w 171"/>
              <a:gd name="T7" fmla="*/ 0 h 159"/>
              <a:gd name="T8" fmla="*/ 100 w 171"/>
              <a:gd name="T9" fmla="*/ 34 h 159"/>
              <a:gd name="T10" fmla="*/ 83 w 171"/>
              <a:gd name="T11" fmla="*/ 75 h 159"/>
              <a:gd name="T12" fmla="*/ 87 w 171"/>
              <a:gd name="T13" fmla="*/ 88 h 159"/>
              <a:gd name="T14" fmla="*/ 102 w 171"/>
              <a:gd name="T15" fmla="*/ 104 h 159"/>
              <a:gd name="T16" fmla="*/ 109 w 171"/>
              <a:gd name="T17" fmla="*/ 126 h 159"/>
              <a:gd name="T18" fmla="*/ 85 w 171"/>
              <a:gd name="T19" fmla="*/ 120 h 159"/>
              <a:gd name="T20" fmla="*/ 62 w 171"/>
              <a:gd name="T21" fmla="*/ 126 h 159"/>
              <a:gd name="T22" fmla="*/ 69 w 171"/>
              <a:gd name="T23" fmla="*/ 104 h 159"/>
              <a:gd name="T24" fmla="*/ 83 w 171"/>
              <a:gd name="T25" fmla="*/ 75 h 159"/>
              <a:gd name="T26" fmla="*/ 76 w 171"/>
              <a:gd name="T27" fmla="*/ 112 h 159"/>
              <a:gd name="T28" fmla="*/ 85 w 171"/>
              <a:gd name="T29" fmla="*/ 116 h 159"/>
              <a:gd name="T30" fmla="*/ 94 w 171"/>
              <a:gd name="T31" fmla="*/ 95 h 159"/>
              <a:gd name="T32" fmla="*/ 77 w 171"/>
              <a:gd name="T33" fmla="*/ 95 h 159"/>
              <a:gd name="T34" fmla="*/ 31 w 171"/>
              <a:gd name="T35" fmla="*/ 89 h 159"/>
              <a:gd name="T36" fmla="*/ 17 w 171"/>
              <a:gd name="T37" fmla="*/ 123 h 159"/>
              <a:gd name="T38" fmla="*/ 0 w 171"/>
              <a:gd name="T39" fmla="*/ 157 h 159"/>
              <a:gd name="T40" fmla="*/ 63 w 171"/>
              <a:gd name="T41" fmla="*/ 157 h 159"/>
              <a:gd name="T42" fmla="*/ 46 w 171"/>
              <a:gd name="T43" fmla="*/ 123 h 159"/>
              <a:gd name="T44" fmla="*/ 46 w 171"/>
              <a:gd name="T45" fmla="*/ 95 h 159"/>
              <a:gd name="T46" fmla="*/ 48 w 171"/>
              <a:gd name="T47" fmla="*/ 109 h 159"/>
              <a:gd name="T48" fmla="*/ 31 w 171"/>
              <a:gd name="T49" fmla="*/ 125 h 159"/>
              <a:gd name="T50" fmla="*/ 15 w 171"/>
              <a:gd name="T51" fmla="*/ 109 h 159"/>
              <a:gd name="T52" fmla="*/ 43 w 171"/>
              <a:gd name="T53" fmla="*/ 98 h 159"/>
              <a:gd name="T54" fmla="*/ 4 w 171"/>
              <a:gd name="T55" fmla="*/ 155 h 159"/>
              <a:gd name="T56" fmla="*/ 31 w 171"/>
              <a:gd name="T57" fmla="*/ 129 h 159"/>
              <a:gd name="T58" fmla="*/ 125 w 171"/>
              <a:gd name="T59" fmla="*/ 95 h 159"/>
              <a:gd name="T60" fmla="*/ 130 w 171"/>
              <a:gd name="T61" fmla="*/ 127 h 159"/>
              <a:gd name="T62" fmla="*/ 110 w 171"/>
              <a:gd name="T63" fmla="*/ 159 h 159"/>
              <a:gd name="T64" fmla="*/ 162 w 171"/>
              <a:gd name="T65" fmla="*/ 135 h 159"/>
              <a:gd name="T66" fmla="*/ 153 w 171"/>
              <a:gd name="T67" fmla="*/ 123 h 159"/>
              <a:gd name="T68" fmla="*/ 153 w 171"/>
              <a:gd name="T69" fmla="*/ 95 h 159"/>
              <a:gd name="T70" fmla="*/ 156 w 171"/>
              <a:gd name="T71" fmla="*/ 109 h 159"/>
              <a:gd name="T72" fmla="*/ 139 w 171"/>
              <a:gd name="T73" fmla="*/ 125 h 159"/>
              <a:gd name="T74" fmla="*/ 123 w 171"/>
              <a:gd name="T75" fmla="*/ 109 h 159"/>
              <a:gd name="T76" fmla="*/ 151 w 171"/>
              <a:gd name="T77" fmla="*/ 98 h 159"/>
              <a:gd name="T78" fmla="*/ 112 w 171"/>
              <a:gd name="T79" fmla="*/ 155 h 159"/>
              <a:gd name="T80" fmla="*/ 139 w 171"/>
              <a:gd name="T81" fmla="*/ 129 h 159"/>
              <a:gd name="T82" fmla="*/ 85 w 171"/>
              <a:gd name="T83" fmla="*/ 36 h 159"/>
              <a:gd name="T84" fmla="*/ 102 w 171"/>
              <a:gd name="T85" fmla="*/ 20 h 159"/>
              <a:gd name="T86" fmla="*/ 74 w 171"/>
              <a:gd name="T87" fmla="*/ 9 h 159"/>
              <a:gd name="T88" fmla="*/ 85 w 171"/>
              <a:gd name="T89" fmla="*/ 36 h 159"/>
              <a:gd name="T90" fmla="*/ 85 w 171"/>
              <a:gd name="T91" fmla="*/ 40 h 159"/>
              <a:gd name="T92" fmla="*/ 113 w 171"/>
              <a:gd name="T93" fmla="*/ 66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1" h="159">
                <a:moveTo>
                  <a:pt x="95" y="38"/>
                </a:moveTo>
                <a:cubicBezTo>
                  <a:pt x="100" y="39"/>
                  <a:pt x="104" y="42"/>
                  <a:pt x="108" y="45"/>
                </a:cubicBezTo>
                <a:cubicBezTo>
                  <a:pt x="113" y="51"/>
                  <a:pt x="117" y="59"/>
                  <a:pt x="117" y="68"/>
                </a:cubicBezTo>
                <a:cubicBezTo>
                  <a:pt x="117" y="69"/>
                  <a:pt x="116" y="70"/>
                  <a:pt x="115" y="70"/>
                </a:cubicBezTo>
                <a:lnTo>
                  <a:pt x="56" y="70"/>
                </a:lnTo>
                <a:cubicBezTo>
                  <a:pt x="55" y="70"/>
                  <a:pt x="54" y="69"/>
                  <a:pt x="54" y="68"/>
                </a:cubicBezTo>
                <a:cubicBezTo>
                  <a:pt x="54" y="59"/>
                  <a:pt x="57" y="51"/>
                  <a:pt x="63" y="45"/>
                </a:cubicBezTo>
                <a:cubicBezTo>
                  <a:pt x="67" y="42"/>
                  <a:pt x="71" y="39"/>
                  <a:pt x="76" y="38"/>
                </a:cubicBezTo>
                <a:cubicBezTo>
                  <a:pt x="74" y="37"/>
                  <a:pt x="73" y="36"/>
                  <a:pt x="71" y="34"/>
                </a:cubicBezTo>
                <a:cubicBezTo>
                  <a:pt x="68" y="31"/>
                  <a:pt x="65" y="26"/>
                  <a:pt x="65" y="20"/>
                </a:cubicBezTo>
                <a:cubicBezTo>
                  <a:pt x="65" y="14"/>
                  <a:pt x="68" y="9"/>
                  <a:pt x="71" y="6"/>
                </a:cubicBezTo>
                <a:cubicBezTo>
                  <a:pt x="75" y="2"/>
                  <a:pt x="80" y="0"/>
                  <a:pt x="85" y="0"/>
                </a:cubicBezTo>
                <a:cubicBezTo>
                  <a:pt x="91" y="0"/>
                  <a:pt x="96" y="2"/>
                  <a:pt x="100" y="6"/>
                </a:cubicBezTo>
                <a:cubicBezTo>
                  <a:pt x="103" y="9"/>
                  <a:pt x="105" y="14"/>
                  <a:pt x="105" y="20"/>
                </a:cubicBezTo>
                <a:cubicBezTo>
                  <a:pt x="105" y="26"/>
                  <a:pt x="103" y="31"/>
                  <a:pt x="100" y="34"/>
                </a:cubicBezTo>
                <a:lnTo>
                  <a:pt x="100" y="34"/>
                </a:lnTo>
                <a:cubicBezTo>
                  <a:pt x="98" y="36"/>
                  <a:pt x="97" y="37"/>
                  <a:pt x="95" y="38"/>
                </a:cubicBezTo>
                <a:close/>
                <a:moveTo>
                  <a:pt x="83" y="75"/>
                </a:moveTo>
                <a:cubicBezTo>
                  <a:pt x="83" y="74"/>
                  <a:pt x="84" y="73"/>
                  <a:pt x="85" y="73"/>
                </a:cubicBezTo>
                <a:cubicBezTo>
                  <a:pt x="86" y="73"/>
                  <a:pt x="87" y="74"/>
                  <a:pt x="87" y="75"/>
                </a:cubicBezTo>
                <a:lnTo>
                  <a:pt x="87" y="88"/>
                </a:lnTo>
                <a:cubicBezTo>
                  <a:pt x="91" y="88"/>
                  <a:pt x="94" y="90"/>
                  <a:pt x="97" y="93"/>
                </a:cubicBezTo>
                <a:lnTo>
                  <a:pt x="97" y="93"/>
                </a:lnTo>
                <a:cubicBezTo>
                  <a:pt x="100" y="96"/>
                  <a:pt x="102" y="100"/>
                  <a:pt x="102" y="104"/>
                </a:cubicBezTo>
                <a:cubicBezTo>
                  <a:pt x="102" y="107"/>
                  <a:pt x="101" y="111"/>
                  <a:pt x="99" y="113"/>
                </a:cubicBezTo>
                <a:lnTo>
                  <a:pt x="109" y="124"/>
                </a:lnTo>
                <a:cubicBezTo>
                  <a:pt x="110" y="124"/>
                  <a:pt x="110" y="125"/>
                  <a:pt x="109" y="126"/>
                </a:cubicBezTo>
                <a:cubicBezTo>
                  <a:pt x="108" y="127"/>
                  <a:pt x="107" y="127"/>
                  <a:pt x="106" y="126"/>
                </a:cubicBezTo>
                <a:lnTo>
                  <a:pt x="96" y="116"/>
                </a:lnTo>
                <a:cubicBezTo>
                  <a:pt x="93" y="119"/>
                  <a:pt x="90" y="120"/>
                  <a:pt x="85" y="120"/>
                </a:cubicBezTo>
                <a:cubicBezTo>
                  <a:pt x="81" y="120"/>
                  <a:pt x="78" y="119"/>
                  <a:pt x="75" y="116"/>
                </a:cubicBezTo>
                <a:lnTo>
                  <a:pt x="65" y="126"/>
                </a:lnTo>
                <a:cubicBezTo>
                  <a:pt x="64" y="127"/>
                  <a:pt x="63" y="127"/>
                  <a:pt x="62" y="126"/>
                </a:cubicBezTo>
                <a:cubicBezTo>
                  <a:pt x="62" y="125"/>
                  <a:pt x="62" y="124"/>
                  <a:pt x="62" y="124"/>
                </a:cubicBezTo>
                <a:lnTo>
                  <a:pt x="72" y="114"/>
                </a:lnTo>
                <a:cubicBezTo>
                  <a:pt x="70" y="111"/>
                  <a:pt x="69" y="108"/>
                  <a:pt x="69" y="104"/>
                </a:cubicBezTo>
                <a:cubicBezTo>
                  <a:pt x="69" y="100"/>
                  <a:pt x="71" y="96"/>
                  <a:pt x="74" y="93"/>
                </a:cubicBezTo>
                <a:cubicBezTo>
                  <a:pt x="76" y="90"/>
                  <a:pt x="80" y="88"/>
                  <a:pt x="83" y="88"/>
                </a:cubicBezTo>
                <a:lnTo>
                  <a:pt x="83" y="75"/>
                </a:lnTo>
                <a:close/>
                <a:moveTo>
                  <a:pt x="76" y="112"/>
                </a:moveTo>
                <a:lnTo>
                  <a:pt x="76" y="112"/>
                </a:lnTo>
                <a:cubicBezTo>
                  <a:pt x="76" y="112"/>
                  <a:pt x="76" y="112"/>
                  <a:pt x="76" y="112"/>
                </a:cubicBezTo>
                <a:cubicBezTo>
                  <a:pt x="76" y="113"/>
                  <a:pt x="76" y="113"/>
                  <a:pt x="77" y="113"/>
                </a:cubicBezTo>
                <a:lnTo>
                  <a:pt x="77" y="113"/>
                </a:lnTo>
                <a:cubicBezTo>
                  <a:pt x="79" y="115"/>
                  <a:pt x="82" y="116"/>
                  <a:pt x="85" y="116"/>
                </a:cubicBezTo>
                <a:cubicBezTo>
                  <a:pt x="89" y="116"/>
                  <a:pt x="92" y="115"/>
                  <a:pt x="94" y="113"/>
                </a:cubicBezTo>
                <a:cubicBezTo>
                  <a:pt x="96" y="111"/>
                  <a:pt x="98" y="107"/>
                  <a:pt x="98" y="104"/>
                </a:cubicBezTo>
                <a:cubicBezTo>
                  <a:pt x="98" y="101"/>
                  <a:pt x="96" y="98"/>
                  <a:pt x="94" y="95"/>
                </a:cubicBezTo>
                <a:cubicBezTo>
                  <a:pt x="92" y="93"/>
                  <a:pt x="89" y="92"/>
                  <a:pt x="85" y="92"/>
                </a:cubicBezTo>
                <a:lnTo>
                  <a:pt x="85" y="92"/>
                </a:lnTo>
                <a:cubicBezTo>
                  <a:pt x="82" y="92"/>
                  <a:pt x="79" y="93"/>
                  <a:pt x="77" y="95"/>
                </a:cubicBezTo>
                <a:cubicBezTo>
                  <a:pt x="74" y="98"/>
                  <a:pt x="73" y="101"/>
                  <a:pt x="73" y="104"/>
                </a:cubicBezTo>
                <a:cubicBezTo>
                  <a:pt x="73" y="107"/>
                  <a:pt x="74" y="110"/>
                  <a:pt x="76" y="112"/>
                </a:cubicBezTo>
                <a:close/>
                <a:moveTo>
                  <a:pt x="31" y="89"/>
                </a:moveTo>
                <a:cubicBezTo>
                  <a:pt x="26" y="89"/>
                  <a:pt x="21" y="91"/>
                  <a:pt x="17" y="95"/>
                </a:cubicBezTo>
                <a:cubicBezTo>
                  <a:pt x="14" y="99"/>
                  <a:pt x="11" y="104"/>
                  <a:pt x="11" y="109"/>
                </a:cubicBezTo>
                <a:cubicBezTo>
                  <a:pt x="11" y="115"/>
                  <a:pt x="14" y="120"/>
                  <a:pt x="17" y="123"/>
                </a:cubicBezTo>
                <a:cubicBezTo>
                  <a:pt x="19" y="125"/>
                  <a:pt x="20" y="126"/>
                  <a:pt x="22" y="127"/>
                </a:cubicBezTo>
                <a:cubicBezTo>
                  <a:pt x="17" y="128"/>
                  <a:pt x="13" y="131"/>
                  <a:pt x="9" y="135"/>
                </a:cubicBezTo>
                <a:cubicBezTo>
                  <a:pt x="4" y="140"/>
                  <a:pt x="0" y="148"/>
                  <a:pt x="0" y="157"/>
                </a:cubicBezTo>
                <a:cubicBezTo>
                  <a:pt x="0" y="158"/>
                  <a:pt x="1" y="159"/>
                  <a:pt x="2" y="159"/>
                </a:cubicBezTo>
                <a:lnTo>
                  <a:pt x="61" y="159"/>
                </a:lnTo>
                <a:cubicBezTo>
                  <a:pt x="62" y="159"/>
                  <a:pt x="63" y="158"/>
                  <a:pt x="63" y="157"/>
                </a:cubicBezTo>
                <a:cubicBezTo>
                  <a:pt x="63" y="148"/>
                  <a:pt x="59" y="140"/>
                  <a:pt x="54" y="135"/>
                </a:cubicBezTo>
                <a:cubicBezTo>
                  <a:pt x="50" y="131"/>
                  <a:pt x="46" y="128"/>
                  <a:pt x="41" y="127"/>
                </a:cubicBezTo>
                <a:cubicBezTo>
                  <a:pt x="43" y="126"/>
                  <a:pt x="44" y="125"/>
                  <a:pt x="46" y="123"/>
                </a:cubicBezTo>
                <a:lnTo>
                  <a:pt x="46" y="123"/>
                </a:lnTo>
                <a:cubicBezTo>
                  <a:pt x="49" y="120"/>
                  <a:pt x="51" y="115"/>
                  <a:pt x="51" y="109"/>
                </a:cubicBezTo>
                <a:cubicBezTo>
                  <a:pt x="51" y="104"/>
                  <a:pt x="49" y="99"/>
                  <a:pt x="46" y="95"/>
                </a:cubicBezTo>
                <a:cubicBezTo>
                  <a:pt x="42" y="91"/>
                  <a:pt x="37" y="89"/>
                  <a:pt x="31" y="89"/>
                </a:cubicBezTo>
                <a:close/>
                <a:moveTo>
                  <a:pt x="43" y="98"/>
                </a:moveTo>
                <a:cubicBezTo>
                  <a:pt x="46" y="101"/>
                  <a:pt x="48" y="105"/>
                  <a:pt x="48" y="109"/>
                </a:cubicBezTo>
                <a:cubicBezTo>
                  <a:pt x="48" y="114"/>
                  <a:pt x="46" y="118"/>
                  <a:pt x="43" y="121"/>
                </a:cubicBezTo>
                <a:lnTo>
                  <a:pt x="43" y="121"/>
                </a:lnTo>
                <a:cubicBezTo>
                  <a:pt x="40" y="124"/>
                  <a:pt x="36" y="125"/>
                  <a:pt x="31" y="125"/>
                </a:cubicBezTo>
                <a:lnTo>
                  <a:pt x="31" y="125"/>
                </a:lnTo>
                <a:cubicBezTo>
                  <a:pt x="27" y="125"/>
                  <a:pt x="23" y="124"/>
                  <a:pt x="20" y="121"/>
                </a:cubicBezTo>
                <a:cubicBezTo>
                  <a:pt x="17" y="118"/>
                  <a:pt x="15" y="114"/>
                  <a:pt x="15" y="109"/>
                </a:cubicBezTo>
                <a:cubicBezTo>
                  <a:pt x="15" y="105"/>
                  <a:pt x="17" y="101"/>
                  <a:pt x="20" y="98"/>
                </a:cubicBezTo>
                <a:cubicBezTo>
                  <a:pt x="23" y="95"/>
                  <a:pt x="27" y="93"/>
                  <a:pt x="31" y="93"/>
                </a:cubicBezTo>
                <a:cubicBezTo>
                  <a:pt x="36" y="93"/>
                  <a:pt x="40" y="95"/>
                  <a:pt x="43" y="98"/>
                </a:cubicBezTo>
                <a:close/>
                <a:moveTo>
                  <a:pt x="51" y="137"/>
                </a:moveTo>
                <a:cubicBezTo>
                  <a:pt x="56" y="142"/>
                  <a:pt x="59" y="148"/>
                  <a:pt x="59" y="155"/>
                </a:cubicBezTo>
                <a:lnTo>
                  <a:pt x="4" y="155"/>
                </a:lnTo>
                <a:cubicBezTo>
                  <a:pt x="4" y="148"/>
                  <a:pt x="7" y="142"/>
                  <a:pt x="12" y="137"/>
                </a:cubicBezTo>
                <a:cubicBezTo>
                  <a:pt x="17" y="132"/>
                  <a:pt x="24" y="129"/>
                  <a:pt x="31" y="129"/>
                </a:cubicBezTo>
                <a:lnTo>
                  <a:pt x="31" y="129"/>
                </a:lnTo>
                <a:cubicBezTo>
                  <a:pt x="39" y="129"/>
                  <a:pt x="46" y="132"/>
                  <a:pt x="51" y="137"/>
                </a:cubicBezTo>
                <a:close/>
                <a:moveTo>
                  <a:pt x="139" y="89"/>
                </a:moveTo>
                <a:cubicBezTo>
                  <a:pt x="134" y="89"/>
                  <a:pt x="129" y="91"/>
                  <a:pt x="125" y="95"/>
                </a:cubicBezTo>
                <a:cubicBezTo>
                  <a:pt x="121" y="99"/>
                  <a:pt x="119" y="104"/>
                  <a:pt x="119" y="109"/>
                </a:cubicBezTo>
                <a:cubicBezTo>
                  <a:pt x="119" y="115"/>
                  <a:pt x="121" y="120"/>
                  <a:pt x="125" y="123"/>
                </a:cubicBezTo>
                <a:cubicBezTo>
                  <a:pt x="127" y="125"/>
                  <a:pt x="128" y="126"/>
                  <a:pt x="130" y="127"/>
                </a:cubicBezTo>
                <a:cubicBezTo>
                  <a:pt x="125" y="128"/>
                  <a:pt x="121" y="131"/>
                  <a:pt x="117" y="135"/>
                </a:cubicBezTo>
                <a:cubicBezTo>
                  <a:pt x="111" y="140"/>
                  <a:pt x="108" y="148"/>
                  <a:pt x="108" y="157"/>
                </a:cubicBezTo>
                <a:cubicBezTo>
                  <a:pt x="108" y="158"/>
                  <a:pt x="109" y="159"/>
                  <a:pt x="110" y="159"/>
                </a:cubicBezTo>
                <a:lnTo>
                  <a:pt x="169" y="159"/>
                </a:lnTo>
                <a:cubicBezTo>
                  <a:pt x="170" y="159"/>
                  <a:pt x="171" y="158"/>
                  <a:pt x="171" y="157"/>
                </a:cubicBezTo>
                <a:cubicBezTo>
                  <a:pt x="171" y="148"/>
                  <a:pt x="167" y="140"/>
                  <a:pt x="162" y="135"/>
                </a:cubicBezTo>
                <a:cubicBezTo>
                  <a:pt x="158" y="131"/>
                  <a:pt x="154" y="128"/>
                  <a:pt x="149" y="127"/>
                </a:cubicBezTo>
                <a:cubicBezTo>
                  <a:pt x="150" y="126"/>
                  <a:pt x="152" y="125"/>
                  <a:pt x="153" y="123"/>
                </a:cubicBezTo>
                <a:lnTo>
                  <a:pt x="153" y="123"/>
                </a:lnTo>
                <a:lnTo>
                  <a:pt x="153" y="123"/>
                </a:lnTo>
                <a:cubicBezTo>
                  <a:pt x="157" y="120"/>
                  <a:pt x="159" y="115"/>
                  <a:pt x="159" y="109"/>
                </a:cubicBezTo>
                <a:cubicBezTo>
                  <a:pt x="159" y="104"/>
                  <a:pt x="157" y="99"/>
                  <a:pt x="153" y="95"/>
                </a:cubicBezTo>
                <a:cubicBezTo>
                  <a:pt x="150" y="91"/>
                  <a:pt x="145" y="89"/>
                  <a:pt x="139" y="89"/>
                </a:cubicBezTo>
                <a:close/>
                <a:moveTo>
                  <a:pt x="151" y="98"/>
                </a:moveTo>
                <a:cubicBezTo>
                  <a:pt x="154" y="101"/>
                  <a:pt x="156" y="105"/>
                  <a:pt x="156" y="109"/>
                </a:cubicBezTo>
                <a:cubicBezTo>
                  <a:pt x="156" y="114"/>
                  <a:pt x="154" y="118"/>
                  <a:pt x="151" y="121"/>
                </a:cubicBezTo>
                <a:lnTo>
                  <a:pt x="151" y="121"/>
                </a:lnTo>
                <a:cubicBezTo>
                  <a:pt x="148" y="124"/>
                  <a:pt x="144" y="125"/>
                  <a:pt x="139" y="125"/>
                </a:cubicBezTo>
                <a:lnTo>
                  <a:pt x="139" y="125"/>
                </a:lnTo>
                <a:cubicBezTo>
                  <a:pt x="135" y="125"/>
                  <a:pt x="131" y="124"/>
                  <a:pt x="128" y="121"/>
                </a:cubicBezTo>
                <a:cubicBezTo>
                  <a:pt x="125" y="118"/>
                  <a:pt x="123" y="114"/>
                  <a:pt x="123" y="109"/>
                </a:cubicBezTo>
                <a:cubicBezTo>
                  <a:pt x="123" y="105"/>
                  <a:pt x="125" y="101"/>
                  <a:pt x="128" y="98"/>
                </a:cubicBezTo>
                <a:cubicBezTo>
                  <a:pt x="131" y="95"/>
                  <a:pt x="135" y="93"/>
                  <a:pt x="139" y="93"/>
                </a:cubicBezTo>
                <a:cubicBezTo>
                  <a:pt x="144" y="93"/>
                  <a:pt x="148" y="95"/>
                  <a:pt x="151" y="98"/>
                </a:cubicBezTo>
                <a:close/>
                <a:moveTo>
                  <a:pt x="159" y="137"/>
                </a:moveTo>
                <a:cubicBezTo>
                  <a:pt x="163" y="142"/>
                  <a:pt x="166" y="148"/>
                  <a:pt x="167" y="155"/>
                </a:cubicBezTo>
                <a:lnTo>
                  <a:pt x="112" y="155"/>
                </a:lnTo>
                <a:cubicBezTo>
                  <a:pt x="112" y="148"/>
                  <a:pt x="115" y="142"/>
                  <a:pt x="120" y="137"/>
                </a:cubicBezTo>
                <a:cubicBezTo>
                  <a:pt x="125" y="132"/>
                  <a:pt x="132" y="129"/>
                  <a:pt x="139" y="129"/>
                </a:cubicBezTo>
                <a:lnTo>
                  <a:pt x="139" y="129"/>
                </a:lnTo>
                <a:cubicBezTo>
                  <a:pt x="147" y="129"/>
                  <a:pt x="154" y="132"/>
                  <a:pt x="159" y="137"/>
                </a:cubicBezTo>
                <a:close/>
                <a:moveTo>
                  <a:pt x="85" y="36"/>
                </a:moveTo>
                <a:lnTo>
                  <a:pt x="85" y="36"/>
                </a:lnTo>
                <a:cubicBezTo>
                  <a:pt x="90" y="36"/>
                  <a:pt x="94" y="34"/>
                  <a:pt x="97" y="31"/>
                </a:cubicBezTo>
                <a:lnTo>
                  <a:pt x="97" y="32"/>
                </a:lnTo>
                <a:cubicBezTo>
                  <a:pt x="100" y="29"/>
                  <a:pt x="102" y="25"/>
                  <a:pt x="102" y="20"/>
                </a:cubicBezTo>
                <a:cubicBezTo>
                  <a:pt x="102" y="16"/>
                  <a:pt x="100" y="11"/>
                  <a:pt x="97" y="9"/>
                </a:cubicBezTo>
                <a:cubicBezTo>
                  <a:pt x="94" y="6"/>
                  <a:pt x="90" y="4"/>
                  <a:pt x="85" y="4"/>
                </a:cubicBezTo>
                <a:cubicBezTo>
                  <a:pt x="81" y="4"/>
                  <a:pt x="77" y="6"/>
                  <a:pt x="74" y="9"/>
                </a:cubicBezTo>
                <a:cubicBezTo>
                  <a:pt x="71" y="11"/>
                  <a:pt x="69" y="16"/>
                  <a:pt x="69" y="20"/>
                </a:cubicBezTo>
                <a:cubicBezTo>
                  <a:pt x="69" y="24"/>
                  <a:pt x="71" y="29"/>
                  <a:pt x="74" y="31"/>
                </a:cubicBezTo>
                <a:cubicBezTo>
                  <a:pt x="77" y="34"/>
                  <a:pt x="81" y="36"/>
                  <a:pt x="85" y="36"/>
                </a:cubicBezTo>
                <a:close/>
                <a:moveTo>
                  <a:pt x="105" y="48"/>
                </a:moveTo>
                <a:cubicBezTo>
                  <a:pt x="100" y="43"/>
                  <a:pt x="93" y="40"/>
                  <a:pt x="85" y="40"/>
                </a:cubicBezTo>
                <a:lnTo>
                  <a:pt x="85" y="40"/>
                </a:lnTo>
                <a:cubicBezTo>
                  <a:pt x="78" y="40"/>
                  <a:pt x="71" y="43"/>
                  <a:pt x="66" y="48"/>
                </a:cubicBezTo>
                <a:cubicBezTo>
                  <a:pt x="61" y="53"/>
                  <a:pt x="58" y="59"/>
                  <a:pt x="58" y="66"/>
                </a:cubicBezTo>
                <a:lnTo>
                  <a:pt x="113" y="66"/>
                </a:lnTo>
                <a:cubicBezTo>
                  <a:pt x="112" y="59"/>
                  <a:pt x="109" y="53"/>
                  <a:pt x="105" y="4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 name="Freeform 106">
            <a:extLst>
              <a:ext uri="{FF2B5EF4-FFF2-40B4-BE49-F238E27FC236}">
                <a16:creationId xmlns:a16="http://schemas.microsoft.com/office/drawing/2014/main" id="{8B744E9E-3CBE-B07B-C860-999D5CC20D0F}"/>
              </a:ext>
            </a:extLst>
          </p:cNvPr>
          <p:cNvSpPr>
            <a:spLocks noChangeAspect="1" noEditPoints="1"/>
          </p:cNvSpPr>
          <p:nvPr/>
        </p:nvSpPr>
        <p:spPr bwMode="auto">
          <a:xfrm>
            <a:off x="1388853" y="4414257"/>
            <a:ext cx="476157" cy="406135"/>
          </a:xfrm>
          <a:custGeom>
            <a:avLst/>
            <a:gdLst>
              <a:gd name="T0" fmla="*/ 174 w 179"/>
              <a:gd name="T1" fmla="*/ 67 h 155"/>
              <a:gd name="T2" fmla="*/ 142 w 179"/>
              <a:gd name="T3" fmla="*/ 68 h 155"/>
              <a:gd name="T4" fmla="*/ 137 w 179"/>
              <a:gd name="T5" fmla="*/ 75 h 155"/>
              <a:gd name="T6" fmla="*/ 171 w 179"/>
              <a:gd name="T7" fmla="*/ 75 h 155"/>
              <a:gd name="T8" fmla="*/ 137 w 179"/>
              <a:gd name="T9" fmla="*/ 85 h 155"/>
              <a:gd name="T10" fmla="*/ 147 w 179"/>
              <a:gd name="T11" fmla="*/ 92 h 155"/>
              <a:gd name="T12" fmla="*/ 125 w 179"/>
              <a:gd name="T13" fmla="*/ 134 h 155"/>
              <a:gd name="T14" fmla="*/ 25 w 179"/>
              <a:gd name="T15" fmla="*/ 129 h 155"/>
              <a:gd name="T16" fmla="*/ 25 w 179"/>
              <a:gd name="T17" fmla="*/ 25 h 155"/>
              <a:gd name="T18" fmla="*/ 125 w 179"/>
              <a:gd name="T19" fmla="*/ 21 h 155"/>
              <a:gd name="T20" fmla="*/ 147 w 179"/>
              <a:gd name="T21" fmla="*/ 63 h 155"/>
              <a:gd name="T22" fmla="*/ 137 w 179"/>
              <a:gd name="T23" fmla="*/ 70 h 155"/>
              <a:gd name="T24" fmla="*/ 125 w 179"/>
              <a:gd name="T25" fmla="*/ 75 h 155"/>
              <a:gd name="T26" fmla="*/ 110 w 179"/>
              <a:gd name="T27" fmla="*/ 42 h 155"/>
              <a:gd name="T28" fmla="*/ 43 w 179"/>
              <a:gd name="T29" fmla="*/ 43 h 155"/>
              <a:gd name="T30" fmla="*/ 43 w 179"/>
              <a:gd name="T31" fmla="*/ 111 h 155"/>
              <a:gd name="T32" fmla="*/ 110 w 179"/>
              <a:gd name="T33" fmla="*/ 112 h 155"/>
              <a:gd name="T34" fmla="*/ 125 w 179"/>
              <a:gd name="T35" fmla="*/ 79 h 155"/>
              <a:gd name="T36" fmla="*/ 134 w 179"/>
              <a:gd name="T37" fmla="*/ 79 h 155"/>
              <a:gd name="T38" fmla="*/ 98 w 179"/>
              <a:gd name="T39" fmla="*/ 79 h 155"/>
              <a:gd name="T40" fmla="*/ 91 w 179"/>
              <a:gd name="T41" fmla="*/ 93 h 155"/>
              <a:gd name="T42" fmla="*/ 62 w 179"/>
              <a:gd name="T43" fmla="*/ 92 h 155"/>
              <a:gd name="T44" fmla="*/ 56 w 179"/>
              <a:gd name="T45" fmla="*/ 77 h 155"/>
              <a:gd name="T46" fmla="*/ 77 w 179"/>
              <a:gd name="T47" fmla="*/ 56 h 155"/>
              <a:gd name="T48" fmla="*/ 98 w 179"/>
              <a:gd name="T49" fmla="*/ 74 h 155"/>
              <a:gd name="T50" fmla="*/ 121 w 179"/>
              <a:gd name="T51" fmla="*/ 75 h 155"/>
              <a:gd name="T52" fmla="*/ 107 w 179"/>
              <a:gd name="T53" fmla="*/ 45 h 155"/>
              <a:gd name="T54" fmla="*/ 46 w 179"/>
              <a:gd name="T55" fmla="*/ 46 h 155"/>
              <a:gd name="T56" fmla="*/ 46 w 179"/>
              <a:gd name="T57" fmla="*/ 109 h 155"/>
              <a:gd name="T58" fmla="*/ 107 w 179"/>
              <a:gd name="T59" fmla="*/ 110 h 155"/>
              <a:gd name="T60" fmla="*/ 121 w 179"/>
              <a:gd name="T61" fmla="*/ 79 h 155"/>
              <a:gd name="T62" fmla="*/ 76 w 179"/>
              <a:gd name="T63" fmla="*/ 79 h 155"/>
              <a:gd name="T64" fmla="*/ 76 w 179"/>
              <a:gd name="T65" fmla="*/ 76 h 155"/>
              <a:gd name="T66" fmla="*/ 94 w 179"/>
              <a:gd name="T67" fmla="*/ 75 h 155"/>
              <a:gd name="T68" fmla="*/ 77 w 179"/>
              <a:gd name="T69" fmla="*/ 60 h 155"/>
              <a:gd name="T70" fmla="*/ 60 w 179"/>
              <a:gd name="T71" fmla="*/ 77 h 155"/>
              <a:gd name="T72" fmla="*/ 65 w 179"/>
              <a:gd name="T73" fmla="*/ 90 h 155"/>
              <a:gd name="T74" fmla="*/ 88 w 179"/>
              <a:gd name="T75" fmla="*/ 90 h 155"/>
              <a:gd name="T76" fmla="*/ 94 w 179"/>
              <a:gd name="T77" fmla="*/ 79 h 155"/>
              <a:gd name="T78" fmla="*/ 178 w 179"/>
              <a:gd name="T79" fmla="*/ 89 h 155"/>
              <a:gd name="T80" fmla="*/ 177 w 179"/>
              <a:gd name="T81" fmla="*/ 92 h 155"/>
              <a:gd name="T82" fmla="*/ 127 w 179"/>
              <a:gd name="T83" fmla="*/ 137 h 155"/>
              <a:gd name="T84" fmla="*/ 22 w 179"/>
              <a:gd name="T85" fmla="*/ 132 h 155"/>
              <a:gd name="T86" fmla="*/ 22 w 179"/>
              <a:gd name="T87" fmla="*/ 23 h 155"/>
              <a:gd name="T88" fmla="*/ 127 w 179"/>
              <a:gd name="T89" fmla="*/ 18 h 155"/>
              <a:gd name="T90" fmla="*/ 177 w 179"/>
              <a:gd name="T91" fmla="*/ 63 h 155"/>
              <a:gd name="T92" fmla="*/ 178 w 179"/>
              <a:gd name="T93" fmla="*/ 66 h 155"/>
              <a:gd name="T94" fmla="*/ 147 w 179"/>
              <a:gd name="T95" fmla="*/ 88 h 155"/>
              <a:gd name="T96" fmla="*/ 171 w 179"/>
              <a:gd name="T97" fmla="*/ 79 h 155"/>
              <a:gd name="T98" fmla="*/ 139 w 179"/>
              <a:gd name="T99" fmla="*/ 83 h 155"/>
              <a:gd name="T100" fmla="*/ 147 w 179"/>
              <a:gd name="T101" fmla="*/ 88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9" h="155">
                <a:moveTo>
                  <a:pt x="171" y="75"/>
                </a:moveTo>
                <a:lnTo>
                  <a:pt x="174" y="67"/>
                </a:lnTo>
                <a:lnTo>
                  <a:pt x="147" y="67"/>
                </a:lnTo>
                <a:cubicBezTo>
                  <a:pt x="145" y="67"/>
                  <a:pt x="143" y="67"/>
                  <a:pt x="142" y="68"/>
                </a:cubicBezTo>
                <a:cubicBezTo>
                  <a:pt x="141" y="69"/>
                  <a:pt x="140" y="70"/>
                  <a:pt x="139" y="71"/>
                </a:cubicBezTo>
                <a:lnTo>
                  <a:pt x="137" y="75"/>
                </a:lnTo>
                <a:lnTo>
                  <a:pt x="171" y="75"/>
                </a:lnTo>
                <a:lnTo>
                  <a:pt x="171" y="75"/>
                </a:lnTo>
                <a:close/>
                <a:moveTo>
                  <a:pt x="134" y="79"/>
                </a:moveTo>
                <a:lnTo>
                  <a:pt x="137" y="85"/>
                </a:lnTo>
                <a:cubicBezTo>
                  <a:pt x="138" y="87"/>
                  <a:pt x="139" y="89"/>
                  <a:pt x="141" y="90"/>
                </a:cubicBezTo>
                <a:cubicBezTo>
                  <a:pt x="142" y="91"/>
                  <a:pt x="144" y="92"/>
                  <a:pt x="147" y="92"/>
                </a:cubicBezTo>
                <a:lnTo>
                  <a:pt x="149" y="92"/>
                </a:lnTo>
                <a:cubicBezTo>
                  <a:pt x="146" y="108"/>
                  <a:pt x="137" y="123"/>
                  <a:pt x="125" y="134"/>
                </a:cubicBezTo>
                <a:cubicBezTo>
                  <a:pt x="112" y="144"/>
                  <a:pt x="95" y="151"/>
                  <a:pt x="77" y="151"/>
                </a:cubicBezTo>
                <a:cubicBezTo>
                  <a:pt x="57" y="151"/>
                  <a:pt x="38" y="143"/>
                  <a:pt x="25" y="129"/>
                </a:cubicBezTo>
                <a:cubicBezTo>
                  <a:pt x="12" y="116"/>
                  <a:pt x="3" y="98"/>
                  <a:pt x="3" y="77"/>
                </a:cubicBezTo>
                <a:cubicBezTo>
                  <a:pt x="3" y="57"/>
                  <a:pt x="12" y="39"/>
                  <a:pt x="25" y="25"/>
                </a:cubicBezTo>
                <a:cubicBezTo>
                  <a:pt x="38" y="12"/>
                  <a:pt x="57" y="4"/>
                  <a:pt x="77" y="4"/>
                </a:cubicBezTo>
                <a:cubicBezTo>
                  <a:pt x="95" y="4"/>
                  <a:pt x="112" y="10"/>
                  <a:pt x="125" y="21"/>
                </a:cubicBezTo>
                <a:cubicBezTo>
                  <a:pt x="137" y="32"/>
                  <a:pt x="146" y="46"/>
                  <a:pt x="149" y="63"/>
                </a:cubicBezTo>
                <a:lnTo>
                  <a:pt x="147" y="63"/>
                </a:lnTo>
                <a:cubicBezTo>
                  <a:pt x="144" y="63"/>
                  <a:pt x="142" y="64"/>
                  <a:pt x="141" y="65"/>
                </a:cubicBezTo>
                <a:cubicBezTo>
                  <a:pt x="139" y="66"/>
                  <a:pt x="138" y="68"/>
                  <a:pt x="137" y="70"/>
                </a:cubicBezTo>
                <a:lnTo>
                  <a:pt x="134" y="75"/>
                </a:lnTo>
                <a:lnTo>
                  <a:pt x="125" y="75"/>
                </a:lnTo>
                <a:cubicBezTo>
                  <a:pt x="125" y="75"/>
                  <a:pt x="125" y="75"/>
                  <a:pt x="125" y="74"/>
                </a:cubicBezTo>
                <a:cubicBezTo>
                  <a:pt x="124" y="62"/>
                  <a:pt x="119" y="51"/>
                  <a:pt x="110" y="42"/>
                </a:cubicBezTo>
                <a:cubicBezTo>
                  <a:pt x="101" y="34"/>
                  <a:pt x="90" y="29"/>
                  <a:pt x="77" y="29"/>
                </a:cubicBezTo>
                <a:cubicBezTo>
                  <a:pt x="64" y="29"/>
                  <a:pt x="52" y="35"/>
                  <a:pt x="43" y="43"/>
                </a:cubicBezTo>
                <a:cubicBezTo>
                  <a:pt x="34" y="52"/>
                  <a:pt x="29" y="64"/>
                  <a:pt x="29" y="77"/>
                </a:cubicBezTo>
                <a:cubicBezTo>
                  <a:pt x="29" y="91"/>
                  <a:pt x="34" y="103"/>
                  <a:pt x="43" y="111"/>
                </a:cubicBezTo>
                <a:cubicBezTo>
                  <a:pt x="52" y="120"/>
                  <a:pt x="64" y="125"/>
                  <a:pt x="77" y="125"/>
                </a:cubicBezTo>
                <a:cubicBezTo>
                  <a:pt x="90" y="125"/>
                  <a:pt x="101" y="120"/>
                  <a:pt x="110" y="112"/>
                </a:cubicBezTo>
                <a:cubicBezTo>
                  <a:pt x="119" y="104"/>
                  <a:pt x="124" y="93"/>
                  <a:pt x="125" y="80"/>
                </a:cubicBezTo>
                <a:cubicBezTo>
                  <a:pt x="125" y="80"/>
                  <a:pt x="125" y="80"/>
                  <a:pt x="125" y="79"/>
                </a:cubicBezTo>
                <a:lnTo>
                  <a:pt x="134" y="79"/>
                </a:lnTo>
                <a:lnTo>
                  <a:pt x="134" y="79"/>
                </a:lnTo>
                <a:close/>
                <a:moveTo>
                  <a:pt x="121" y="79"/>
                </a:moveTo>
                <a:lnTo>
                  <a:pt x="98" y="79"/>
                </a:lnTo>
                <a:cubicBezTo>
                  <a:pt x="98" y="80"/>
                  <a:pt x="98" y="80"/>
                  <a:pt x="98" y="80"/>
                </a:cubicBezTo>
                <a:cubicBezTo>
                  <a:pt x="97" y="86"/>
                  <a:pt x="94" y="90"/>
                  <a:pt x="91" y="93"/>
                </a:cubicBezTo>
                <a:cubicBezTo>
                  <a:pt x="87" y="96"/>
                  <a:pt x="82" y="98"/>
                  <a:pt x="77" y="98"/>
                </a:cubicBezTo>
                <a:cubicBezTo>
                  <a:pt x="71" y="98"/>
                  <a:pt x="66" y="96"/>
                  <a:pt x="62" y="92"/>
                </a:cubicBezTo>
                <a:lnTo>
                  <a:pt x="62" y="92"/>
                </a:lnTo>
                <a:cubicBezTo>
                  <a:pt x="58" y="88"/>
                  <a:pt x="56" y="83"/>
                  <a:pt x="56" y="77"/>
                </a:cubicBezTo>
                <a:cubicBezTo>
                  <a:pt x="56" y="72"/>
                  <a:pt x="58" y="66"/>
                  <a:pt x="62" y="63"/>
                </a:cubicBezTo>
                <a:cubicBezTo>
                  <a:pt x="66" y="59"/>
                  <a:pt x="71" y="56"/>
                  <a:pt x="77" y="56"/>
                </a:cubicBezTo>
                <a:cubicBezTo>
                  <a:pt x="82" y="56"/>
                  <a:pt x="87" y="58"/>
                  <a:pt x="91" y="61"/>
                </a:cubicBezTo>
                <a:cubicBezTo>
                  <a:pt x="94" y="65"/>
                  <a:pt x="97" y="69"/>
                  <a:pt x="98" y="74"/>
                </a:cubicBezTo>
                <a:cubicBezTo>
                  <a:pt x="98" y="75"/>
                  <a:pt x="98" y="75"/>
                  <a:pt x="98" y="75"/>
                </a:cubicBezTo>
                <a:lnTo>
                  <a:pt x="121" y="75"/>
                </a:lnTo>
                <a:cubicBezTo>
                  <a:pt x="121" y="75"/>
                  <a:pt x="121" y="75"/>
                  <a:pt x="121" y="75"/>
                </a:cubicBezTo>
                <a:cubicBezTo>
                  <a:pt x="120" y="63"/>
                  <a:pt x="115" y="53"/>
                  <a:pt x="107" y="45"/>
                </a:cubicBezTo>
                <a:cubicBezTo>
                  <a:pt x="99" y="38"/>
                  <a:pt x="89" y="33"/>
                  <a:pt x="77" y="33"/>
                </a:cubicBezTo>
                <a:cubicBezTo>
                  <a:pt x="65" y="33"/>
                  <a:pt x="54" y="38"/>
                  <a:pt x="46" y="46"/>
                </a:cubicBezTo>
                <a:cubicBezTo>
                  <a:pt x="38" y="54"/>
                  <a:pt x="33" y="65"/>
                  <a:pt x="33" y="77"/>
                </a:cubicBezTo>
                <a:cubicBezTo>
                  <a:pt x="33" y="90"/>
                  <a:pt x="38" y="101"/>
                  <a:pt x="46" y="109"/>
                </a:cubicBezTo>
                <a:cubicBezTo>
                  <a:pt x="54" y="117"/>
                  <a:pt x="65" y="122"/>
                  <a:pt x="77" y="122"/>
                </a:cubicBezTo>
                <a:cubicBezTo>
                  <a:pt x="89" y="122"/>
                  <a:pt x="99" y="117"/>
                  <a:pt x="107" y="110"/>
                </a:cubicBezTo>
                <a:cubicBezTo>
                  <a:pt x="115" y="102"/>
                  <a:pt x="120" y="92"/>
                  <a:pt x="121" y="80"/>
                </a:cubicBezTo>
                <a:cubicBezTo>
                  <a:pt x="121" y="80"/>
                  <a:pt x="121" y="79"/>
                  <a:pt x="121" y="79"/>
                </a:cubicBezTo>
                <a:close/>
                <a:moveTo>
                  <a:pt x="94" y="79"/>
                </a:moveTo>
                <a:lnTo>
                  <a:pt x="76" y="79"/>
                </a:lnTo>
                <a:cubicBezTo>
                  <a:pt x="75" y="79"/>
                  <a:pt x="74" y="78"/>
                  <a:pt x="74" y="77"/>
                </a:cubicBezTo>
                <a:cubicBezTo>
                  <a:pt x="74" y="76"/>
                  <a:pt x="75" y="76"/>
                  <a:pt x="76" y="76"/>
                </a:cubicBezTo>
                <a:lnTo>
                  <a:pt x="94" y="75"/>
                </a:lnTo>
                <a:cubicBezTo>
                  <a:pt x="94" y="75"/>
                  <a:pt x="94" y="75"/>
                  <a:pt x="94" y="75"/>
                </a:cubicBezTo>
                <a:cubicBezTo>
                  <a:pt x="93" y="71"/>
                  <a:pt x="91" y="67"/>
                  <a:pt x="88" y="64"/>
                </a:cubicBezTo>
                <a:cubicBezTo>
                  <a:pt x="85" y="62"/>
                  <a:pt x="81" y="60"/>
                  <a:pt x="77" y="60"/>
                </a:cubicBezTo>
                <a:cubicBezTo>
                  <a:pt x="72" y="60"/>
                  <a:pt x="68" y="62"/>
                  <a:pt x="65" y="65"/>
                </a:cubicBezTo>
                <a:cubicBezTo>
                  <a:pt x="62" y="68"/>
                  <a:pt x="60" y="73"/>
                  <a:pt x="60" y="77"/>
                </a:cubicBezTo>
                <a:cubicBezTo>
                  <a:pt x="60" y="82"/>
                  <a:pt x="62" y="86"/>
                  <a:pt x="65" y="90"/>
                </a:cubicBezTo>
                <a:lnTo>
                  <a:pt x="65" y="90"/>
                </a:lnTo>
                <a:cubicBezTo>
                  <a:pt x="68" y="93"/>
                  <a:pt x="72" y="95"/>
                  <a:pt x="77" y="95"/>
                </a:cubicBezTo>
                <a:cubicBezTo>
                  <a:pt x="81" y="95"/>
                  <a:pt x="85" y="93"/>
                  <a:pt x="88" y="90"/>
                </a:cubicBezTo>
                <a:cubicBezTo>
                  <a:pt x="91" y="88"/>
                  <a:pt x="93" y="84"/>
                  <a:pt x="94" y="80"/>
                </a:cubicBezTo>
                <a:cubicBezTo>
                  <a:pt x="94" y="80"/>
                  <a:pt x="94" y="79"/>
                  <a:pt x="94" y="79"/>
                </a:cubicBezTo>
                <a:close/>
                <a:moveTo>
                  <a:pt x="173" y="77"/>
                </a:moveTo>
                <a:lnTo>
                  <a:pt x="178" y="89"/>
                </a:lnTo>
                <a:cubicBezTo>
                  <a:pt x="179" y="90"/>
                  <a:pt x="178" y="91"/>
                  <a:pt x="178" y="91"/>
                </a:cubicBezTo>
                <a:cubicBezTo>
                  <a:pt x="177" y="92"/>
                  <a:pt x="177" y="92"/>
                  <a:pt x="177" y="92"/>
                </a:cubicBezTo>
                <a:lnTo>
                  <a:pt x="153" y="92"/>
                </a:lnTo>
                <a:cubicBezTo>
                  <a:pt x="150" y="110"/>
                  <a:pt x="140" y="125"/>
                  <a:pt x="127" y="137"/>
                </a:cubicBezTo>
                <a:cubicBezTo>
                  <a:pt x="114" y="148"/>
                  <a:pt x="96" y="155"/>
                  <a:pt x="77" y="155"/>
                </a:cubicBezTo>
                <a:cubicBezTo>
                  <a:pt x="56" y="155"/>
                  <a:pt x="36" y="146"/>
                  <a:pt x="22" y="132"/>
                </a:cubicBezTo>
                <a:cubicBezTo>
                  <a:pt x="8" y="118"/>
                  <a:pt x="0" y="99"/>
                  <a:pt x="0" y="77"/>
                </a:cubicBezTo>
                <a:cubicBezTo>
                  <a:pt x="0" y="56"/>
                  <a:pt x="8" y="37"/>
                  <a:pt x="22" y="23"/>
                </a:cubicBezTo>
                <a:cubicBezTo>
                  <a:pt x="36" y="9"/>
                  <a:pt x="56" y="0"/>
                  <a:pt x="77" y="0"/>
                </a:cubicBezTo>
                <a:cubicBezTo>
                  <a:pt x="96" y="0"/>
                  <a:pt x="114" y="7"/>
                  <a:pt x="127" y="18"/>
                </a:cubicBezTo>
                <a:cubicBezTo>
                  <a:pt x="140" y="29"/>
                  <a:pt x="150" y="45"/>
                  <a:pt x="153" y="63"/>
                </a:cubicBezTo>
                <a:lnTo>
                  <a:pt x="177" y="63"/>
                </a:lnTo>
                <a:cubicBezTo>
                  <a:pt x="177" y="63"/>
                  <a:pt x="177" y="63"/>
                  <a:pt x="178" y="63"/>
                </a:cubicBezTo>
                <a:cubicBezTo>
                  <a:pt x="178" y="64"/>
                  <a:pt x="179" y="65"/>
                  <a:pt x="178" y="66"/>
                </a:cubicBezTo>
                <a:lnTo>
                  <a:pt x="173" y="77"/>
                </a:lnTo>
                <a:close/>
                <a:moveTo>
                  <a:pt x="147" y="88"/>
                </a:moveTo>
                <a:lnTo>
                  <a:pt x="174" y="88"/>
                </a:lnTo>
                <a:lnTo>
                  <a:pt x="171" y="79"/>
                </a:lnTo>
                <a:lnTo>
                  <a:pt x="137" y="79"/>
                </a:lnTo>
                <a:lnTo>
                  <a:pt x="139" y="83"/>
                </a:lnTo>
                <a:cubicBezTo>
                  <a:pt x="140" y="85"/>
                  <a:pt x="141" y="86"/>
                  <a:pt x="142" y="87"/>
                </a:cubicBezTo>
                <a:cubicBezTo>
                  <a:pt x="143" y="88"/>
                  <a:pt x="145" y="88"/>
                  <a:pt x="147" y="8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 name="TextBox 23">
            <a:extLst>
              <a:ext uri="{FF2B5EF4-FFF2-40B4-BE49-F238E27FC236}">
                <a16:creationId xmlns:a16="http://schemas.microsoft.com/office/drawing/2014/main" id="{E9E00D7E-F961-80B0-71FB-B38BF651B2C3}"/>
              </a:ext>
            </a:extLst>
          </p:cNvPr>
          <p:cNvSpPr txBox="1"/>
          <p:nvPr/>
        </p:nvSpPr>
        <p:spPr>
          <a:xfrm>
            <a:off x="9524360" y="4960184"/>
            <a:ext cx="2080264" cy="1184940"/>
          </a:xfrm>
          <a:prstGeom prst="rect">
            <a:avLst/>
          </a:prstGeom>
          <a:noFill/>
        </p:spPr>
        <p:txBody>
          <a:bodyPr wrap="square" lIns="0" tIns="0" rIns="0" bIns="0" rtlCol="0">
            <a:spAutoFit/>
          </a:bodyPr>
          <a:lstStyle/>
          <a:p>
            <a:pPr algn="just" defTabSz="1088232"/>
            <a:r>
              <a:rPr lang="de-DE" sz="1100" dirty="0">
                <a:solidFill>
                  <a:srgbClr val="2C2C2B"/>
                </a:solidFill>
                <a:latin typeface="Arial" panose="020B0604020202020204" pitchFamily="34" charset="0"/>
                <a:ea typeface="Times New Roman" panose="02020603050405020304" pitchFamily="18" charset="0"/>
                <a:cs typeface="Times New Roman" panose="02020603050405020304" pitchFamily="18" charset="0"/>
              </a:rPr>
              <a:t>Seit vielen Jahren von JUVE und The Legal 500 als führend bei Projekten und der Regulierung im Energiesektor angesehen, weil unser Team auf eine große Zahl herausragender Anwalts-persönlichkeiten verweisen kann. </a:t>
            </a:r>
            <a:endParaRPr lang="en-US" sz="1100" dirty="0">
              <a:solidFill>
                <a:schemeClr val="tx1"/>
              </a:solidFill>
              <a:ea typeface="Open Sans Light" panose="020B0306030504020204" pitchFamily="34" charset="0"/>
              <a:cs typeface="Open Sans Light" panose="020B0306030504020204" pitchFamily="34" charset="0"/>
            </a:endParaRPr>
          </a:p>
        </p:txBody>
      </p:sp>
      <p:sp>
        <p:nvSpPr>
          <p:cNvPr id="17" name="TextBox 23">
            <a:extLst>
              <a:ext uri="{FF2B5EF4-FFF2-40B4-BE49-F238E27FC236}">
                <a16:creationId xmlns:a16="http://schemas.microsoft.com/office/drawing/2014/main" id="{E6614E2B-0A60-F389-8404-1CF55199DE34}"/>
              </a:ext>
            </a:extLst>
          </p:cNvPr>
          <p:cNvSpPr txBox="1"/>
          <p:nvPr/>
        </p:nvSpPr>
        <p:spPr>
          <a:xfrm>
            <a:off x="586799" y="4960184"/>
            <a:ext cx="2080264" cy="1015663"/>
          </a:xfrm>
          <a:prstGeom prst="rect">
            <a:avLst/>
          </a:prstGeom>
          <a:noFill/>
        </p:spPr>
        <p:txBody>
          <a:bodyPr wrap="square" lIns="0" tIns="0" rIns="0" bIns="0" rtlCol="0">
            <a:spAutoFit/>
          </a:bodyPr>
          <a:lstStyle/>
          <a:p>
            <a:pPr algn="just" defTabSz="1088232">
              <a:buClr>
                <a:srgbClr val="C7114A"/>
              </a:buClr>
              <a:buSzPts val="750"/>
              <a:defRPr/>
            </a:pPr>
            <a:r>
              <a:rPr lang="de-DE" sz="1100" dirty="0">
                <a:solidFill>
                  <a:srgbClr val="2C2C2B"/>
                </a:solidFill>
                <a:latin typeface="Arial" panose="020B0604020202020204" pitchFamily="34" charset="0"/>
                <a:ea typeface="Times New Roman" panose="02020603050405020304" pitchFamily="18" charset="0"/>
              </a:rPr>
              <a:t>Exzellente juristische Kenntnisse sind unser Markenzeichen. Langjährige Erfahrung und gute Beziehungen zu Regierungen und Behörden helfen, richtige Einschätzungen zu geben. </a:t>
            </a:r>
          </a:p>
        </p:txBody>
      </p:sp>
      <p:sp>
        <p:nvSpPr>
          <p:cNvPr id="18" name="TextBox 23">
            <a:extLst>
              <a:ext uri="{FF2B5EF4-FFF2-40B4-BE49-F238E27FC236}">
                <a16:creationId xmlns:a16="http://schemas.microsoft.com/office/drawing/2014/main" id="{611163DE-AFA8-F64A-AACA-FA2D1FA50636}"/>
              </a:ext>
            </a:extLst>
          </p:cNvPr>
          <p:cNvSpPr txBox="1"/>
          <p:nvPr/>
        </p:nvSpPr>
        <p:spPr>
          <a:xfrm>
            <a:off x="2821189" y="4960184"/>
            <a:ext cx="2080264" cy="1015663"/>
          </a:xfrm>
          <a:prstGeom prst="rect">
            <a:avLst/>
          </a:prstGeom>
          <a:noFill/>
        </p:spPr>
        <p:txBody>
          <a:bodyPr wrap="square" lIns="0" tIns="0" rIns="0" bIns="0" rtlCol="0">
            <a:spAutoFit/>
          </a:bodyPr>
          <a:lstStyle/>
          <a:p>
            <a:pPr algn="just" defTabSz="1088232">
              <a:buClr>
                <a:srgbClr val="C7114A"/>
              </a:buClr>
              <a:buSzPts val="750"/>
              <a:defRPr/>
            </a:pPr>
            <a:r>
              <a:rPr lang="de-DE" sz="1100" dirty="0">
                <a:solidFill>
                  <a:srgbClr val="2C2C2B"/>
                </a:solidFill>
                <a:latin typeface="Arial" panose="020B0604020202020204" pitchFamily="34" charset="0"/>
                <a:ea typeface="Times New Roman" panose="02020603050405020304" pitchFamily="18" charset="0"/>
              </a:rPr>
              <a:t>Unser Beraterteam ist im Markt eng vernetzt mit technischen und ökonomischen Beratern. Wenn es sehr komplex und schwierig wird, wissen wir, auf wen Verlass ist. </a:t>
            </a:r>
          </a:p>
        </p:txBody>
      </p:sp>
      <p:sp>
        <p:nvSpPr>
          <p:cNvPr id="19" name="TextBox 23">
            <a:extLst>
              <a:ext uri="{FF2B5EF4-FFF2-40B4-BE49-F238E27FC236}">
                <a16:creationId xmlns:a16="http://schemas.microsoft.com/office/drawing/2014/main" id="{7CBD49FC-D045-5108-5C9B-1AB649A1E63A}"/>
              </a:ext>
            </a:extLst>
          </p:cNvPr>
          <p:cNvSpPr txBox="1"/>
          <p:nvPr/>
        </p:nvSpPr>
        <p:spPr>
          <a:xfrm>
            <a:off x="5055579" y="4960184"/>
            <a:ext cx="2080264" cy="1015663"/>
          </a:xfrm>
          <a:prstGeom prst="rect">
            <a:avLst/>
          </a:prstGeom>
          <a:noFill/>
        </p:spPr>
        <p:txBody>
          <a:bodyPr wrap="square" lIns="0" tIns="0" rIns="0" bIns="0" rtlCol="0">
            <a:spAutoFit/>
          </a:bodyPr>
          <a:lstStyle/>
          <a:p>
            <a:pPr algn="just" defTabSz="1088232"/>
            <a:r>
              <a:rPr lang="de-DE" sz="1100" dirty="0">
                <a:solidFill>
                  <a:srgbClr val="2C2C2B"/>
                </a:solidFill>
                <a:latin typeface="Arial" panose="020B0604020202020204" pitchFamily="34" charset="0"/>
                <a:ea typeface="Times New Roman" panose="02020603050405020304" pitchFamily="18" charset="0"/>
              </a:rPr>
              <a:t>Innovationsthemen wie die Geothermie beschäftigen uns nicht erst seit gestern. </a:t>
            </a:r>
            <a:r>
              <a:rPr lang="de-DE" sz="1100" dirty="0">
                <a:solidFill>
                  <a:srgbClr val="2C2C2B"/>
                </a:solidFill>
                <a:latin typeface="Arial" panose="020B0604020202020204" pitchFamily="34" charset="0"/>
                <a:ea typeface="Times New Roman" panose="02020603050405020304" pitchFamily="18" charset="0"/>
                <a:cs typeface="Times New Roman" panose="02020603050405020304" pitchFamily="18" charset="0"/>
              </a:rPr>
              <a:t>Schon seit 2008 berät unser Energy-Team zum klimafreundlichen Einsatz von Geothermie.</a:t>
            </a:r>
            <a:endParaRPr lang="en-US" sz="1100" dirty="0">
              <a:ea typeface="Open Sans Light" panose="020B0306030504020204" pitchFamily="34" charset="0"/>
              <a:cs typeface="Open Sans Light" panose="020B0306030504020204" pitchFamily="34" charset="0"/>
            </a:endParaRPr>
          </a:p>
        </p:txBody>
      </p:sp>
      <p:sp>
        <p:nvSpPr>
          <p:cNvPr id="20" name="TextBox 23">
            <a:extLst>
              <a:ext uri="{FF2B5EF4-FFF2-40B4-BE49-F238E27FC236}">
                <a16:creationId xmlns:a16="http://schemas.microsoft.com/office/drawing/2014/main" id="{F0490EA2-598A-3DEF-5260-FAD442D9D5AB}"/>
              </a:ext>
            </a:extLst>
          </p:cNvPr>
          <p:cNvSpPr txBox="1"/>
          <p:nvPr/>
        </p:nvSpPr>
        <p:spPr>
          <a:xfrm>
            <a:off x="7289969" y="4960184"/>
            <a:ext cx="2080264" cy="1184940"/>
          </a:xfrm>
          <a:prstGeom prst="rect">
            <a:avLst/>
          </a:prstGeom>
          <a:noFill/>
        </p:spPr>
        <p:txBody>
          <a:bodyPr wrap="square" lIns="0" tIns="0" rIns="0" bIns="0" rtlCol="0">
            <a:spAutoFit/>
          </a:bodyPr>
          <a:lstStyle/>
          <a:p>
            <a:pPr algn="just" defTabSz="1088232"/>
            <a:r>
              <a:rPr lang="de-DE" sz="1100" dirty="0">
                <a:solidFill>
                  <a:srgbClr val="2C2C2B"/>
                </a:solidFill>
                <a:latin typeface="Arial" panose="020B0604020202020204" pitchFamily="34" charset="0"/>
                <a:ea typeface="Times New Roman" panose="02020603050405020304" pitchFamily="18" charset="0"/>
              </a:rPr>
              <a:t>Wir denken schon an morgen. </a:t>
            </a:r>
            <a:r>
              <a:rPr lang="de-DE" sz="1100" dirty="0">
                <a:solidFill>
                  <a:srgbClr val="2C2C2B"/>
                </a:solidFill>
                <a:latin typeface="Arial" panose="020B0604020202020204" pitchFamily="34" charset="0"/>
                <a:ea typeface="Times New Roman" panose="02020603050405020304" pitchFamily="18" charset="0"/>
                <a:cs typeface="Times New Roman" panose="02020603050405020304" pitchFamily="18" charset="0"/>
              </a:rPr>
              <a:t>Bei der Weiterentwicklung des europäischen und nationalen Rechtsrahmens unterstützen wir mit unserer Expertise und langjährigen Erfahrung in Gesetzgebungsprozessen. </a:t>
            </a:r>
            <a:endParaRPr lang="en-US" sz="1100" dirty="0">
              <a:solidFill>
                <a:schemeClr val="tx1"/>
              </a:solidFill>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194155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626C2FA7-2DA5-87E7-3C2D-0AE20F8AF12A}"/>
              </a:ext>
            </a:extLst>
          </p:cNvPr>
          <p:cNvSpPr>
            <a:spLocks noGrp="1"/>
          </p:cNvSpPr>
          <p:nvPr>
            <p:ph type="title"/>
          </p:nvPr>
        </p:nvSpPr>
        <p:spPr/>
        <p:txBody>
          <a:bodyPr/>
          <a:lstStyle/>
          <a:p>
            <a:r>
              <a:rPr lang="de-DE" dirty="0"/>
              <a:t>Ausgezeichnete Expertise für Ihr </a:t>
            </a:r>
            <a:r>
              <a:rPr lang="de-DE" dirty="0" err="1"/>
              <a:t>Geothermieprojekt</a:t>
            </a:r>
            <a:endParaRPr lang="de-DE" dirty="0"/>
          </a:p>
        </p:txBody>
      </p:sp>
      <p:sp>
        <p:nvSpPr>
          <p:cNvPr id="5" name="Datumsplatzhalter 4">
            <a:extLst>
              <a:ext uri="{FF2B5EF4-FFF2-40B4-BE49-F238E27FC236}">
                <a16:creationId xmlns:a16="http://schemas.microsoft.com/office/drawing/2014/main" id="{E4F45B0F-B3FC-A572-1885-36E183B19840}"/>
              </a:ext>
            </a:extLst>
          </p:cNvPr>
          <p:cNvSpPr>
            <a:spLocks noGrp="1"/>
          </p:cNvSpPr>
          <p:nvPr>
            <p:ph type="dt" sz="half" idx="10"/>
          </p:nvPr>
        </p:nvSpPr>
        <p:spPr/>
        <p:txBody>
          <a:bodyPr/>
          <a:lstStyle/>
          <a:p>
            <a:r>
              <a:rPr lang="de-DE"/>
              <a:t>Luther | </a:t>
            </a:r>
            <a:fld id="{77BFF74E-5B1B-4767-B575-E35907464062}" type="datetime1">
              <a:rPr lang="de-DE" smtClean="0"/>
              <a:t>12.02.2024</a:t>
            </a:fld>
            <a:r>
              <a:rPr lang="de-DE"/>
              <a:t> |</a:t>
            </a:r>
            <a:endParaRPr lang="de-DE" dirty="0"/>
          </a:p>
        </p:txBody>
      </p:sp>
      <p:sp>
        <p:nvSpPr>
          <p:cNvPr id="6" name="Foliennummernplatzhalter 5">
            <a:extLst>
              <a:ext uri="{FF2B5EF4-FFF2-40B4-BE49-F238E27FC236}">
                <a16:creationId xmlns:a16="http://schemas.microsoft.com/office/drawing/2014/main" id="{51163413-4ED6-46BD-5925-F7C89311E81D}"/>
              </a:ext>
            </a:extLst>
          </p:cNvPr>
          <p:cNvSpPr>
            <a:spLocks noGrp="1"/>
          </p:cNvSpPr>
          <p:nvPr>
            <p:ph type="sldNum" sz="quarter" idx="11"/>
          </p:nvPr>
        </p:nvSpPr>
        <p:spPr/>
        <p:txBody>
          <a:bodyPr/>
          <a:lstStyle/>
          <a:p>
            <a:fld id="{8ED280B2-FD19-491D-8746-6B7D39E89A7F}" type="slidenum">
              <a:rPr lang="de-DE" smtClean="0"/>
              <a:pPr/>
              <a:t>4</a:t>
            </a:fld>
            <a:endParaRPr lang="de-DE" dirty="0"/>
          </a:p>
        </p:txBody>
      </p:sp>
      <p:sp>
        <p:nvSpPr>
          <p:cNvPr id="9" name="Rectangle 14">
            <a:extLst>
              <a:ext uri="{FF2B5EF4-FFF2-40B4-BE49-F238E27FC236}">
                <a16:creationId xmlns:a16="http://schemas.microsoft.com/office/drawing/2014/main" id="{FE1A0AB5-498D-E5A7-4F25-73AADB19A3D5}"/>
              </a:ext>
            </a:extLst>
          </p:cNvPr>
          <p:cNvSpPr/>
          <p:nvPr/>
        </p:nvSpPr>
        <p:spPr>
          <a:xfrm>
            <a:off x="6187147" y="1811338"/>
            <a:ext cx="2628000" cy="1386000"/>
          </a:xfrm>
          <a:prstGeom prst="rect">
            <a:avLst/>
          </a:prstGeom>
          <a:solidFill>
            <a:srgbClr val="003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Finanzierung</a:t>
            </a:r>
            <a:r>
              <a:rPr lang="en-US" sz="1300" b="1" dirty="0">
                <a:solidFill>
                  <a:schemeClr val="bg1"/>
                </a:solidFill>
              </a:rPr>
              <a:t> und </a:t>
            </a:r>
            <a:r>
              <a:rPr lang="en-US" sz="1300" b="1" dirty="0" err="1">
                <a:solidFill>
                  <a:schemeClr val="bg1"/>
                </a:solidFill>
              </a:rPr>
              <a:t>Förderprogramme</a:t>
            </a:r>
            <a:endParaRPr lang="en-US" sz="1300" b="1" dirty="0">
              <a:solidFill>
                <a:schemeClr val="bg1"/>
              </a:solidFill>
            </a:endParaRPr>
          </a:p>
        </p:txBody>
      </p:sp>
      <p:sp>
        <p:nvSpPr>
          <p:cNvPr id="10" name="Rectangle 15">
            <a:extLst>
              <a:ext uri="{FF2B5EF4-FFF2-40B4-BE49-F238E27FC236}">
                <a16:creationId xmlns:a16="http://schemas.microsoft.com/office/drawing/2014/main" id="{6B18E396-B933-62C3-7812-7C1BB9D0619B}"/>
              </a:ext>
            </a:extLst>
          </p:cNvPr>
          <p:cNvSpPr/>
          <p:nvPr/>
        </p:nvSpPr>
        <p:spPr>
          <a:xfrm>
            <a:off x="3388451" y="1811338"/>
            <a:ext cx="2628000" cy="1386000"/>
          </a:xfrm>
          <a:prstGeom prst="rect">
            <a:avLst/>
          </a:prstGeom>
          <a:solidFill>
            <a:srgbClr val="5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Energie</a:t>
            </a:r>
            <a:r>
              <a:rPr lang="en-US" sz="1300" b="1" dirty="0">
                <a:solidFill>
                  <a:schemeClr val="bg1"/>
                </a:solidFill>
              </a:rPr>
              <a:t>-</a:t>
            </a:r>
          </a:p>
          <a:p>
            <a:pPr algn="ctr"/>
            <a:r>
              <a:rPr lang="en-US" sz="1300" b="1" dirty="0" err="1">
                <a:solidFill>
                  <a:schemeClr val="bg1"/>
                </a:solidFill>
              </a:rPr>
              <a:t>regulierungsrecht</a:t>
            </a:r>
            <a:endParaRPr lang="en-US" sz="1300" b="1" dirty="0">
              <a:solidFill>
                <a:schemeClr val="bg1"/>
              </a:solidFill>
            </a:endParaRPr>
          </a:p>
        </p:txBody>
      </p:sp>
      <p:sp>
        <p:nvSpPr>
          <p:cNvPr id="11" name="Rectangle 16">
            <a:extLst>
              <a:ext uri="{FF2B5EF4-FFF2-40B4-BE49-F238E27FC236}">
                <a16:creationId xmlns:a16="http://schemas.microsoft.com/office/drawing/2014/main" id="{547FDF3B-59F0-73C7-7E2A-BBFD67D1CBE4}"/>
              </a:ext>
            </a:extLst>
          </p:cNvPr>
          <p:cNvSpPr/>
          <p:nvPr/>
        </p:nvSpPr>
        <p:spPr>
          <a:xfrm>
            <a:off x="589755" y="1811338"/>
            <a:ext cx="2628000" cy="1386000"/>
          </a:xfrm>
          <a:prstGeom prst="rect">
            <a:avLst/>
          </a:prstGeom>
          <a:solidFill>
            <a:srgbClr val="911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Bergrecht</a:t>
            </a:r>
            <a:endParaRPr lang="en-US" sz="1300" b="1" dirty="0">
              <a:solidFill>
                <a:schemeClr val="bg1"/>
              </a:solidFill>
            </a:endParaRPr>
          </a:p>
        </p:txBody>
      </p:sp>
      <p:sp>
        <p:nvSpPr>
          <p:cNvPr id="12" name="Rectangle 24">
            <a:extLst>
              <a:ext uri="{FF2B5EF4-FFF2-40B4-BE49-F238E27FC236}">
                <a16:creationId xmlns:a16="http://schemas.microsoft.com/office/drawing/2014/main" id="{BE8C35B9-4173-97B3-C056-F490B447753F}"/>
              </a:ext>
            </a:extLst>
          </p:cNvPr>
          <p:cNvSpPr/>
          <p:nvPr/>
        </p:nvSpPr>
        <p:spPr>
          <a:xfrm>
            <a:off x="8985842" y="1811338"/>
            <a:ext cx="2628000" cy="1386000"/>
          </a:xfrm>
          <a:prstGeom prst="rect">
            <a:avLst/>
          </a:prstGeom>
          <a:solidFill>
            <a:srgbClr val="559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bg1"/>
                </a:solidFill>
              </a:rPr>
              <a:t>Corporate/M&amp;A</a:t>
            </a:r>
          </a:p>
        </p:txBody>
      </p:sp>
      <p:sp>
        <p:nvSpPr>
          <p:cNvPr id="13" name="Rectangle 25">
            <a:extLst>
              <a:ext uri="{FF2B5EF4-FFF2-40B4-BE49-F238E27FC236}">
                <a16:creationId xmlns:a16="http://schemas.microsoft.com/office/drawing/2014/main" id="{0564904D-2712-697A-E775-5939F378D0E9}"/>
              </a:ext>
            </a:extLst>
          </p:cNvPr>
          <p:cNvSpPr/>
          <p:nvPr/>
        </p:nvSpPr>
        <p:spPr>
          <a:xfrm>
            <a:off x="6187147" y="3367143"/>
            <a:ext cx="2628000" cy="1386000"/>
          </a:xfrm>
          <a:prstGeom prst="rect">
            <a:avLst/>
          </a:prstGeom>
          <a:solidFill>
            <a:srgbClr val="5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Erneuerbare</a:t>
            </a:r>
            <a:r>
              <a:rPr lang="en-US" sz="1300" b="1" dirty="0">
                <a:solidFill>
                  <a:schemeClr val="bg1"/>
                </a:solidFill>
              </a:rPr>
              <a:t> </a:t>
            </a:r>
            <a:r>
              <a:rPr lang="en-US" sz="1300" b="1" dirty="0" err="1">
                <a:solidFill>
                  <a:schemeClr val="bg1"/>
                </a:solidFill>
              </a:rPr>
              <a:t>Energien</a:t>
            </a:r>
            <a:r>
              <a:rPr lang="en-US" sz="1300" b="1" dirty="0">
                <a:solidFill>
                  <a:schemeClr val="bg1"/>
                </a:solidFill>
              </a:rPr>
              <a:t>- und </a:t>
            </a:r>
            <a:br>
              <a:rPr lang="en-US" sz="1300" b="1" dirty="0">
                <a:solidFill>
                  <a:schemeClr val="bg1"/>
                </a:solidFill>
              </a:rPr>
            </a:br>
            <a:r>
              <a:rPr lang="en-US" sz="1300" b="1" dirty="0">
                <a:solidFill>
                  <a:schemeClr val="bg1"/>
                </a:solidFill>
              </a:rPr>
              <a:t>Kraft-</a:t>
            </a:r>
            <a:r>
              <a:rPr lang="en-US" sz="1300" b="1" dirty="0" err="1">
                <a:solidFill>
                  <a:schemeClr val="bg1"/>
                </a:solidFill>
              </a:rPr>
              <a:t>Wärme</a:t>
            </a:r>
            <a:r>
              <a:rPr lang="en-US" sz="1300" b="1" dirty="0">
                <a:solidFill>
                  <a:schemeClr val="bg1"/>
                </a:solidFill>
              </a:rPr>
              <a:t>-</a:t>
            </a:r>
            <a:r>
              <a:rPr lang="en-US" sz="1300" b="1" dirty="0" err="1">
                <a:solidFill>
                  <a:schemeClr val="bg1"/>
                </a:solidFill>
              </a:rPr>
              <a:t>Kopplungs-Recht</a:t>
            </a:r>
            <a:endParaRPr lang="en-US" sz="1300" b="1" dirty="0">
              <a:solidFill>
                <a:schemeClr val="bg1"/>
              </a:solidFill>
            </a:endParaRPr>
          </a:p>
        </p:txBody>
      </p:sp>
      <p:sp>
        <p:nvSpPr>
          <p:cNvPr id="14" name="Rectangle 26">
            <a:extLst>
              <a:ext uri="{FF2B5EF4-FFF2-40B4-BE49-F238E27FC236}">
                <a16:creationId xmlns:a16="http://schemas.microsoft.com/office/drawing/2014/main" id="{B3634B29-B481-A0FF-37D1-83F56A4C77E0}"/>
              </a:ext>
            </a:extLst>
          </p:cNvPr>
          <p:cNvSpPr/>
          <p:nvPr/>
        </p:nvSpPr>
        <p:spPr>
          <a:xfrm>
            <a:off x="8985842" y="3367143"/>
            <a:ext cx="2628000" cy="1386000"/>
          </a:xfrm>
          <a:prstGeom prst="rect">
            <a:avLst/>
          </a:prstGeom>
          <a:solidFill>
            <a:srgbClr val="003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Energiesteuerrecht</a:t>
            </a:r>
            <a:endParaRPr lang="en-US" sz="1300" b="1" dirty="0">
              <a:solidFill>
                <a:schemeClr val="bg1"/>
              </a:solidFill>
            </a:endParaRPr>
          </a:p>
        </p:txBody>
      </p:sp>
      <p:sp>
        <p:nvSpPr>
          <p:cNvPr id="15" name="Rectangle 27">
            <a:extLst>
              <a:ext uri="{FF2B5EF4-FFF2-40B4-BE49-F238E27FC236}">
                <a16:creationId xmlns:a16="http://schemas.microsoft.com/office/drawing/2014/main" id="{C52F7FA8-7D8E-265A-05A9-FC0C076AD837}"/>
              </a:ext>
            </a:extLst>
          </p:cNvPr>
          <p:cNvSpPr/>
          <p:nvPr/>
        </p:nvSpPr>
        <p:spPr>
          <a:xfrm>
            <a:off x="589755" y="3367143"/>
            <a:ext cx="2628000" cy="1386000"/>
          </a:xfrm>
          <a:prstGeom prst="rect">
            <a:avLst/>
          </a:prstGeom>
          <a:solidFill>
            <a:srgbClr val="00B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Immobilien</a:t>
            </a:r>
            <a:r>
              <a:rPr lang="en-US" sz="1300" b="1" dirty="0">
                <a:solidFill>
                  <a:schemeClr val="bg1"/>
                </a:solidFill>
              </a:rPr>
              <a:t>- und </a:t>
            </a:r>
            <a:r>
              <a:rPr lang="en-US" sz="1300" b="1" dirty="0" err="1">
                <a:solidFill>
                  <a:schemeClr val="bg1"/>
                </a:solidFill>
              </a:rPr>
              <a:t>Grundstücksrecht</a:t>
            </a:r>
            <a:endParaRPr lang="en-US" sz="1300" b="1" dirty="0">
              <a:solidFill>
                <a:schemeClr val="bg1"/>
              </a:solidFill>
            </a:endParaRPr>
          </a:p>
        </p:txBody>
      </p:sp>
      <p:sp>
        <p:nvSpPr>
          <p:cNvPr id="16" name="Rectangle 28">
            <a:extLst>
              <a:ext uri="{FF2B5EF4-FFF2-40B4-BE49-F238E27FC236}">
                <a16:creationId xmlns:a16="http://schemas.microsoft.com/office/drawing/2014/main" id="{97F434BC-D09A-229A-028B-6DD3DCD3393A}"/>
              </a:ext>
            </a:extLst>
          </p:cNvPr>
          <p:cNvSpPr/>
          <p:nvPr/>
        </p:nvSpPr>
        <p:spPr>
          <a:xfrm>
            <a:off x="3388451" y="3367143"/>
            <a:ext cx="2628000" cy="1386000"/>
          </a:xfrm>
          <a:prstGeom prst="rect">
            <a:avLst/>
          </a:prstGeom>
          <a:solidFill>
            <a:srgbClr val="911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Vergaberecht</a:t>
            </a:r>
            <a:endParaRPr lang="en-US" sz="1300" b="1" dirty="0">
              <a:solidFill>
                <a:schemeClr val="bg1"/>
              </a:solidFill>
            </a:endParaRPr>
          </a:p>
        </p:txBody>
      </p:sp>
      <p:sp>
        <p:nvSpPr>
          <p:cNvPr id="17" name="Rectangle 29">
            <a:extLst>
              <a:ext uri="{FF2B5EF4-FFF2-40B4-BE49-F238E27FC236}">
                <a16:creationId xmlns:a16="http://schemas.microsoft.com/office/drawing/2014/main" id="{16CC57E0-754F-E75A-D676-43CFF0E53712}"/>
              </a:ext>
            </a:extLst>
          </p:cNvPr>
          <p:cNvSpPr/>
          <p:nvPr/>
        </p:nvSpPr>
        <p:spPr>
          <a:xfrm>
            <a:off x="589755" y="4922949"/>
            <a:ext cx="2628000" cy="1386000"/>
          </a:xfrm>
          <a:prstGeom prst="rect">
            <a:avLst/>
          </a:prstGeom>
          <a:solidFill>
            <a:srgbClr val="559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Wasserrecht</a:t>
            </a:r>
            <a:endParaRPr lang="en-US" sz="1300" b="1" dirty="0">
              <a:solidFill>
                <a:schemeClr val="bg1"/>
              </a:solidFill>
            </a:endParaRPr>
          </a:p>
        </p:txBody>
      </p:sp>
      <p:sp>
        <p:nvSpPr>
          <p:cNvPr id="18" name="Rectangle 17">
            <a:extLst>
              <a:ext uri="{FF2B5EF4-FFF2-40B4-BE49-F238E27FC236}">
                <a16:creationId xmlns:a16="http://schemas.microsoft.com/office/drawing/2014/main" id="{6FD53190-295F-3464-94F0-EC5E99669F0F}"/>
              </a:ext>
            </a:extLst>
          </p:cNvPr>
          <p:cNvSpPr/>
          <p:nvPr/>
        </p:nvSpPr>
        <p:spPr>
          <a:xfrm>
            <a:off x="3388451" y="4922949"/>
            <a:ext cx="2628000" cy="1386000"/>
          </a:xfrm>
          <a:prstGeom prst="rect">
            <a:avLst/>
          </a:prstGeom>
          <a:solidFill>
            <a:srgbClr val="00B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a:solidFill>
                  <a:schemeClr val="bg1"/>
                </a:solidFill>
              </a:rPr>
              <a:t>Anlagenbaurecht</a:t>
            </a:r>
            <a:endParaRPr lang="en-US" sz="1300" b="1" dirty="0">
              <a:solidFill>
                <a:schemeClr val="bg1"/>
              </a:solidFill>
            </a:endParaRPr>
          </a:p>
        </p:txBody>
      </p:sp>
      <p:sp>
        <p:nvSpPr>
          <p:cNvPr id="19" name="Rectangle 18">
            <a:extLst>
              <a:ext uri="{FF2B5EF4-FFF2-40B4-BE49-F238E27FC236}">
                <a16:creationId xmlns:a16="http://schemas.microsoft.com/office/drawing/2014/main" id="{1A1448F3-1F31-9138-A139-588184DB3186}"/>
              </a:ext>
            </a:extLst>
          </p:cNvPr>
          <p:cNvSpPr/>
          <p:nvPr/>
        </p:nvSpPr>
        <p:spPr>
          <a:xfrm>
            <a:off x="6187147" y="4922949"/>
            <a:ext cx="2628000" cy="1386000"/>
          </a:xfrm>
          <a:prstGeom prst="rect">
            <a:avLst/>
          </a:prstGeom>
          <a:solidFill>
            <a:srgbClr val="911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chemeClr val="bg1"/>
                </a:solidFill>
              </a:rPr>
              <a:t>Umwelt- und </a:t>
            </a:r>
            <a:r>
              <a:rPr lang="en-US" sz="1300" b="1" dirty="0" err="1">
                <a:solidFill>
                  <a:schemeClr val="bg1"/>
                </a:solidFill>
              </a:rPr>
              <a:t>Planungsrecht</a:t>
            </a:r>
            <a:endParaRPr lang="en-US" sz="1300" b="1" dirty="0">
              <a:solidFill>
                <a:schemeClr val="bg1"/>
              </a:solidFill>
            </a:endParaRPr>
          </a:p>
        </p:txBody>
      </p:sp>
      <p:sp>
        <p:nvSpPr>
          <p:cNvPr id="20" name="Rectangle 19">
            <a:extLst>
              <a:ext uri="{FF2B5EF4-FFF2-40B4-BE49-F238E27FC236}">
                <a16:creationId xmlns:a16="http://schemas.microsoft.com/office/drawing/2014/main" id="{35352C19-C416-5311-B3E1-F65485659F48}"/>
              </a:ext>
            </a:extLst>
          </p:cNvPr>
          <p:cNvSpPr/>
          <p:nvPr/>
        </p:nvSpPr>
        <p:spPr>
          <a:xfrm>
            <a:off x="8985842" y="4922949"/>
            <a:ext cx="2628000" cy="1386000"/>
          </a:xfrm>
          <a:prstGeom prst="rect">
            <a:avLst/>
          </a:prstGeom>
          <a:solidFill>
            <a:srgbClr val="5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err="1">
                <a:solidFill>
                  <a:schemeClr val="bg1"/>
                </a:solidFill>
              </a:rPr>
              <a:t>Fernwärmerecht</a:t>
            </a:r>
            <a:r>
              <a:rPr lang="en-US" sz="1300" b="1" dirty="0">
                <a:solidFill>
                  <a:schemeClr val="bg1"/>
                </a:solidFill>
              </a:rPr>
              <a:t>,</a:t>
            </a:r>
          </a:p>
          <a:p>
            <a:pPr algn="ctr"/>
            <a:r>
              <a:rPr lang="en-US" sz="1300" b="1" dirty="0" err="1">
                <a:solidFill>
                  <a:schemeClr val="bg1"/>
                </a:solidFill>
              </a:rPr>
              <a:t>Energievertragsrecht</a:t>
            </a:r>
            <a:r>
              <a:rPr lang="en-US" sz="1300" b="1" dirty="0">
                <a:solidFill>
                  <a:schemeClr val="bg1"/>
                </a:solidFill>
              </a:rPr>
              <a:t> und </a:t>
            </a:r>
            <a:br>
              <a:rPr lang="en-US" sz="1300" b="1" dirty="0">
                <a:solidFill>
                  <a:schemeClr val="bg1"/>
                </a:solidFill>
              </a:rPr>
            </a:br>
            <a:r>
              <a:rPr lang="en-US" sz="1300" b="1" dirty="0">
                <a:solidFill>
                  <a:schemeClr val="bg1"/>
                </a:solidFill>
              </a:rPr>
              <a:t>Corporate PPA </a:t>
            </a:r>
          </a:p>
        </p:txBody>
      </p:sp>
    </p:spTree>
    <p:extLst>
      <p:ext uri="{BB962C8B-B14F-4D97-AF65-F5344CB8AC3E}">
        <p14:creationId xmlns:p14="http://schemas.microsoft.com/office/powerpoint/2010/main" val="332527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A picture containing sky, outdoor">
            <a:extLst>
              <a:ext uri="{FF2B5EF4-FFF2-40B4-BE49-F238E27FC236}">
                <a16:creationId xmlns:a16="http://schemas.microsoft.com/office/drawing/2014/main" id="{C3F6B845-3962-F6F8-C9C4-E531106CFDC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216630" y="1085876"/>
            <a:ext cx="3450631" cy="5321712"/>
          </a:xfrm>
          <a:prstGeom prst="rect">
            <a:avLst/>
          </a:prstGeom>
          <a:noFill/>
        </p:spPr>
      </p:pic>
      <p:sp>
        <p:nvSpPr>
          <p:cNvPr id="6" name="Titel 5">
            <a:extLst>
              <a:ext uri="{FF2B5EF4-FFF2-40B4-BE49-F238E27FC236}">
                <a16:creationId xmlns:a16="http://schemas.microsoft.com/office/drawing/2014/main" id="{8276816A-1753-D3A8-47AA-DB9904893420}"/>
              </a:ext>
            </a:extLst>
          </p:cNvPr>
          <p:cNvSpPr>
            <a:spLocks noGrp="1"/>
          </p:cNvSpPr>
          <p:nvPr>
            <p:ph type="title"/>
          </p:nvPr>
        </p:nvSpPr>
        <p:spPr>
          <a:xfrm>
            <a:off x="587375" y="555367"/>
            <a:ext cx="7440002" cy="1044000"/>
          </a:xfrm>
        </p:spPr>
        <p:txBody>
          <a:bodyPr/>
          <a:lstStyle/>
          <a:p>
            <a:r>
              <a:rPr lang="de-DE" dirty="0"/>
              <a:t>Ausgewählte Referenzen</a:t>
            </a:r>
          </a:p>
        </p:txBody>
      </p:sp>
      <p:sp>
        <p:nvSpPr>
          <p:cNvPr id="4" name="Datumsplatzhalter 3">
            <a:extLst>
              <a:ext uri="{FF2B5EF4-FFF2-40B4-BE49-F238E27FC236}">
                <a16:creationId xmlns:a16="http://schemas.microsoft.com/office/drawing/2014/main" id="{8443ED05-B2E4-0628-7826-BDDBF1873649}"/>
              </a:ext>
            </a:extLst>
          </p:cNvPr>
          <p:cNvSpPr>
            <a:spLocks noGrp="1"/>
          </p:cNvSpPr>
          <p:nvPr>
            <p:ph type="dt" sz="half" idx="13"/>
          </p:nvPr>
        </p:nvSpPr>
        <p:spPr>
          <a:xfrm>
            <a:off x="5093334" y="6498000"/>
            <a:ext cx="1679425" cy="360000"/>
          </a:xfrm>
        </p:spPr>
        <p:txBody>
          <a:bodyPr/>
          <a:lstStyle/>
          <a:p>
            <a:r>
              <a:rPr lang="de-DE"/>
              <a:t>Luther | </a:t>
            </a:r>
            <a:fld id="{77BFF74E-5B1B-4767-B575-E35907464062}" type="datetime1">
              <a:rPr lang="de-DE" smtClean="0"/>
              <a:pPr/>
              <a:t>12.02.2024</a:t>
            </a:fld>
            <a:r>
              <a:rPr lang="de-DE"/>
              <a:t> |</a:t>
            </a:r>
            <a:endParaRPr lang="de-DE" dirty="0"/>
          </a:p>
        </p:txBody>
      </p:sp>
      <p:sp>
        <p:nvSpPr>
          <p:cNvPr id="5" name="Foliennummernplatzhalter 4">
            <a:extLst>
              <a:ext uri="{FF2B5EF4-FFF2-40B4-BE49-F238E27FC236}">
                <a16:creationId xmlns:a16="http://schemas.microsoft.com/office/drawing/2014/main" id="{A3CA72D6-E4B2-1BCB-F144-64DB5B2839A9}"/>
              </a:ext>
            </a:extLst>
          </p:cNvPr>
          <p:cNvSpPr>
            <a:spLocks noGrp="1"/>
          </p:cNvSpPr>
          <p:nvPr>
            <p:ph type="sldNum" sz="quarter" idx="14"/>
          </p:nvPr>
        </p:nvSpPr>
        <p:spPr>
          <a:xfrm>
            <a:off x="6401570" y="6498000"/>
            <a:ext cx="360000" cy="360000"/>
          </a:xfrm>
        </p:spPr>
        <p:txBody>
          <a:bodyPr/>
          <a:lstStyle/>
          <a:p>
            <a:fld id="{8ED280B2-FD19-491D-8746-6B7D39E89A7F}" type="slidenum">
              <a:rPr lang="de-DE" smtClean="0"/>
              <a:pPr/>
              <a:t>5</a:t>
            </a:fld>
            <a:endParaRPr lang="de-DE" dirty="0"/>
          </a:p>
        </p:txBody>
      </p:sp>
      <p:sp>
        <p:nvSpPr>
          <p:cNvPr id="2" name="Shape 24">
            <a:extLst>
              <a:ext uri="{FF2B5EF4-FFF2-40B4-BE49-F238E27FC236}">
                <a16:creationId xmlns:a16="http://schemas.microsoft.com/office/drawing/2014/main" id="{596CA3A4-A70D-8154-F2DB-BA18F00DBF85}"/>
              </a:ext>
            </a:extLst>
          </p:cNvPr>
          <p:cNvSpPr/>
          <p:nvPr/>
        </p:nvSpPr>
        <p:spPr>
          <a:xfrm>
            <a:off x="579357" y="1877573"/>
            <a:ext cx="7416000" cy="1055023"/>
          </a:xfrm>
          <a:prstGeom prst="rect">
            <a:avLst/>
          </a:prstGeom>
          <a:solidFill>
            <a:schemeClr val="bg1">
              <a:lumMod val="95000"/>
            </a:schemeClr>
          </a:solidFill>
          <a:ln w="12700" cap="flat">
            <a:noFill/>
            <a:miter lim="400000"/>
          </a:ln>
          <a:effectLst/>
        </p:spPr>
        <p:txBody>
          <a:bodyPr wrap="square" lIns="72000" tIns="36000" rIns="36000" bIns="36000" numCol="1" anchor="ctr">
            <a:spAutoFit/>
          </a:bodyPr>
          <a:lstStyle/>
          <a:p>
            <a:pPr defTabSz="1088232">
              <a:spcAft>
                <a:spcPts val="100"/>
              </a:spcAft>
              <a:defRPr/>
            </a:pPr>
            <a:r>
              <a:rPr lang="en-US" sz="1050" b="1" kern="0" dirty="0">
                <a:solidFill>
                  <a:schemeClr val="accent1"/>
                </a:solidFill>
                <a:ea typeface="Open Sans Light" panose="020B0306030504020204" pitchFamily="34" charset="0"/>
                <a:cs typeface="Open Sans Light" panose="020B0306030504020204" pitchFamily="34" charset="0"/>
              </a:rPr>
              <a:t>Stadtwerke Münster</a:t>
            </a:r>
          </a:p>
          <a:p>
            <a:pPr defTabSz="1088232">
              <a:spcAft>
                <a:spcPts val="100"/>
              </a:spcAft>
              <a:defRPr/>
            </a:pPr>
            <a:r>
              <a:rPr lang="de-DE" sz="1050" kern="0" dirty="0">
                <a:ea typeface="Open Sans Light" panose="020B0306030504020204" pitchFamily="34" charset="0"/>
                <a:cs typeface="Open Sans Light" panose="020B0306030504020204" pitchFamily="34" charset="0"/>
              </a:rPr>
              <a:t>Rechtliche Beratung bei der Projektstrukturierung, der Erstellung der Ausschreibungsunterlagen, der Durchführung der Ausschreibungen und Verhandlung der Verträge innerhalb des Projekts „Machbarkeitsstudie Tiefe Geothermie Münster“ (inkl. Seismik). Durch das Projekt soll die Machbarkeit und Skalierbarkeit von Tiefer Geothermie in Münster bekräftigt und das Potenzial der Technologie in NRW bestätigt werden. Dieses frühe </a:t>
            </a:r>
            <a:r>
              <a:rPr lang="de-DE" sz="1050" kern="0" dirty="0" err="1">
                <a:ea typeface="Open Sans Light" panose="020B0306030504020204" pitchFamily="34" charset="0"/>
                <a:cs typeface="Open Sans Light" panose="020B0306030504020204" pitchFamily="34" charset="0"/>
              </a:rPr>
              <a:t>Geothermieprojekt</a:t>
            </a:r>
            <a:r>
              <a:rPr lang="de-DE" sz="1050" kern="0" dirty="0">
                <a:ea typeface="Open Sans Light" panose="020B0306030504020204" pitchFamily="34" charset="0"/>
                <a:cs typeface="Open Sans Light" panose="020B0306030504020204" pitchFamily="34" charset="0"/>
              </a:rPr>
              <a:t> soll als „Türöffner“ für weitere Vorhaben in NRW dienen</a:t>
            </a:r>
          </a:p>
        </p:txBody>
      </p:sp>
      <p:sp>
        <p:nvSpPr>
          <p:cNvPr id="3" name="Shape 24">
            <a:extLst>
              <a:ext uri="{FF2B5EF4-FFF2-40B4-BE49-F238E27FC236}">
                <a16:creationId xmlns:a16="http://schemas.microsoft.com/office/drawing/2014/main" id="{76D396D2-570E-83EA-90C9-704FBF9E7BEC}"/>
              </a:ext>
            </a:extLst>
          </p:cNvPr>
          <p:cNvSpPr/>
          <p:nvPr/>
        </p:nvSpPr>
        <p:spPr>
          <a:xfrm>
            <a:off x="586081" y="3784132"/>
            <a:ext cx="7416000" cy="523719"/>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Kommunales Stadtwerk</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dirty="0"/>
              <a:t>Vergabe- und vertragsrechtliche Beratung zur Neuerrichtung einer (Tiefen-) </a:t>
            </a:r>
            <a:r>
              <a:rPr lang="de-DE" sz="1050" dirty="0" err="1"/>
              <a:t>Geothermieanlage</a:t>
            </a:r>
            <a:r>
              <a:rPr lang="de-DE" sz="1050" dirty="0"/>
              <a:t> im Wert von EUR 10 Mio.</a:t>
            </a:r>
          </a:p>
        </p:txBody>
      </p:sp>
      <p:sp>
        <p:nvSpPr>
          <p:cNvPr id="13" name="Shape 24">
            <a:extLst>
              <a:ext uri="{FF2B5EF4-FFF2-40B4-BE49-F238E27FC236}">
                <a16:creationId xmlns:a16="http://schemas.microsoft.com/office/drawing/2014/main" id="{9F8CC99F-E24B-8631-89AC-40BFF04261B0}"/>
              </a:ext>
            </a:extLst>
          </p:cNvPr>
          <p:cNvSpPr/>
          <p:nvPr/>
        </p:nvSpPr>
        <p:spPr>
          <a:xfrm>
            <a:off x="582719" y="4367690"/>
            <a:ext cx="7416000" cy="824191"/>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Energieversorgung Schwerin GmbH &amp; Co. Erzeugung KG</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dirty="0"/>
              <a:t>Umfassende Beratung bei der Neuerrichtung einer (Tiefen-) </a:t>
            </a:r>
            <a:r>
              <a:rPr lang="de-DE" sz="1050" dirty="0" err="1"/>
              <a:t>Geothermieanlage</a:t>
            </a:r>
            <a:r>
              <a:rPr lang="de-DE" sz="1050" dirty="0"/>
              <a:t> im Wert von EUR 20 Mio.  u. a. bei der Projektstrukturierung, bei Erstellung der Ausschreibungsunterlagen, Durchführung der Ausschreibung und Verhandlung der Verträge und Nachträge</a:t>
            </a:r>
            <a:endParaRPr lang="de-DE" sz="1050" kern="0" dirty="0">
              <a:ea typeface="Open Sans Light" panose="020B0306030504020204" pitchFamily="34" charset="0"/>
              <a:cs typeface="Open Sans Light" panose="020B0306030504020204" pitchFamily="34" charset="0"/>
            </a:endParaRPr>
          </a:p>
        </p:txBody>
      </p:sp>
      <p:sp>
        <p:nvSpPr>
          <p:cNvPr id="8" name="Shape 24">
            <a:extLst>
              <a:ext uri="{FF2B5EF4-FFF2-40B4-BE49-F238E27FC236}">
                <a16:creationId xmlns:a16="http://schemas.microsoft.com/office/drawing/2014/main" id="{A17B814A-4F6D-7507-2D39-588B4318A26E}"/>
              </a:ext>
            </a:extLst>
          </p:cNvPr>
          <p:cNvSpPr/>
          <p:nvPr/>
        </p:nvSpPr>
        <p:spPr>
          <a:xfrm>
            <a:off x="8341176" y="1192107"/>
            <a:ext cx="3201540" cy="5115030"/>
          </a:xfrm>
          <a:prstGeom prst="rect">
            <a:avLst/>
          </a:prstGeom>
          <a:solidFill>
            <a:srgbClr val="002060">
              <a:alpha val="60000"/>
            </a:srgbClr>
          </a:solidFill>
          <a:ln w="12700" cap="flat">
            <a:noFill/>
            <a:miter lim="400000"/>
          </a:ln>
          <a:effectLst/>
        </p:spPr>
        <p:txBody>
          <a:bodyPr wrap="square" lIns="180000" tIns="180000" rIns="180000" bIns="180000" numCol="1" anchor="ctr">
            <a:noAutofit/>
          </a:bodyPr>
          <a:lstStyle/>
          <a:p>
            <a:pPr hangingPunct="0">
              <a:spcAft>
                <a:spcPts val="600"/>
              </a:spcAft>
            </a:pPr>
            <a:r>
              <a:rPr lang="de-DE" sz="1200" b="1" i="1" dirty="0">
                <a:solidFill>
                  <a:schemeClr val="bg1"/>
                </a:solidFill>
              </a:rPr>
              <a:t>„Im Energiesektor zählt das Team um Stappert zu den führenden Praxen mit tiefem Regulierungs- u. Vertrags-Know-how … Branchengrößen wie </a:t>
            </a:r>
            <a:r>
              <a:rPr lang="de-DE" sz="1200" b="1" i="1" dirty="0" err="1">
                <a:solidFill>
                  <a:schemeClr val="bg1"/>
                </a:solidFill>
              </a:rPr>
              <a:t>Leag</a:t>
            </a:r>
            <a:r>
              <a:rPr lang="de-DE" sz="1200" b="1" i="1" dirty="0">
                <a:solidFill>
                  <a:schemeClr val="bg1"/>
                </a:solidFill>
              </a:rPr>
              <a:t> ziehen Luther zu Großprojekten im </a:t>
            </a:r>
            <a:r>
              <a:rPr lang="de-DE" sz="1200" b="1" i="1" dirty="0" err="1">
                <a:solidFill>
                  <a:schemeClr val="bg1"/>
                </a:solidFill>
              </a:rPr>
              <a:t>Zshg</a:t>
            </a:r>
            <a:r>
              <a:rPr lang="de-DE" sz="1200" b="1" i="1" dirty="0">
                <a:solidFill>
                  <a:schemeClr val="bg1"/>
                </a:solidFill>
              </a:rPr>
              <a:t>. mit der Energiewende hinzu, zum Bsp. in Bereichen wie Wasserstoffherstellung oder Geothermie.“</a:t>
            </a:r>
            <a:br>
              <a:rPr lang="de-DE" sz="1200" b="1" i="1" dirty="0">
                <a:solidFill>
                  <a:schemeClr val="bg1"/>
                </a:solidFill>
              </a:rPr>
            </a:br>
            <a:r>
              <a:rPr lang="de-DE" sz="1200" i="1" dirty="0">
                <a:solidFill>
                  <a:schemeClr val="bg1"/>
                </a:solidFill>
              </a:rPr>
              <a:t>(JUVE Handbuch (2023/2024) - Tier 1 -   Energiewirtschaftsrecht)</a:t>
            </a:r>
          </a:p>
          <a:p>
            <a:pPr hangingPunct="0">
              <a:spcAft>
                <a:spcPts val="600"/>
              </a:spcAft>
            </a:pPr>
            <a:endParaRPr lang="de-DE" sz="1200" i="1" dirty="0">
              <a:solidFill>
                <a:schemeClr val="bg1"/>
              </a:solidFill>
            </a:endParaRPr>
          </a:p>
          <a:p>
            <a:pPr hangingPunct="0">
              <a:spcAft>
                <a:spcPts val="600"/>
              </a:spcAft>
            </a:pPr>
            <a:r>
              <a:rPr lang="de-DE" sz="1200" b="1" i="1" dirty="0">
                <a:solidFill>
                  <a:schemeClr val="bg1"/>
                </a:solidFill>
              </a:rPr>
              <a:t>„Sehr hilfreich, effizient und schnell, sie suchen nicht nach Problemen, sondern bieten effektive Lösungen.“</a:t>
            </a:r>
            <a:br>
              <a:rPr lang="de-DE" sz="1200" b="1" i="1" dirty="0">
                <a:solidFill>
                  <a:schemeClr val="bg1"/>
                </a:solidFill>
              </a:rPr>
            </a:br>
            <a:r>
              <a:rPr lang="de-DE" sz="1200" i="1" dirty="0">
                <a:solidFill>
                  <a:schemeClr val="bg1"/>
                </a:solidFill>
              </a:rPr>
              <a:t>(The Legal 500 (2023) - Band 1 -Branchenfokus Energie)</a:t>
            </a:r>
          </a:p>
          <a:p>
            <a:pPr hangingPunct="0">
              <a:spcAft>
                <a:spcPts val="600"/>
              </a:spcAft>
            </a:pPr>
            <a:endParaRPr lang="de-DE" sz="1200" i="1" dirty="0">
              <a:solidFill>
                <a:schemeClr val="bg1"/>
              </a:solidFill>
            </a:endParaRPr>
          </a:p>
          <a:p>
            <a:pPr hangingPunct="0">
              <a:spcAft>
                <a:spcPts val="600"/>
              </a:spcAft>
            </a:pPr>
            <a:r>
              <a:rPr lang="de-DE" sz="1200" b="1" i="1" dirty="0">
                <a:solidFill>
                  <a:schemeClr val="bg1"/>
                </a:solidFill>
              </a:rPr>
              <a:t>„Sehr kompetent, immer </a:t>
            </a:r>
            <a:r>
              <a:rPr lang="de-DE" sz="1200" b="1" i="1" dirty="0" err="1">
                <a:solidFill>
                  <a:schemeClr val="bg1"/>
                </a:solidFill>
              </a:rPr>
              <a:t>up</a:t>
            </a:r>
            <a:r>
              <a:rPr lang="de-DE" sz="1200" b="1" i="1" dirty="0">
                <a:solidFill>
                  <a:schemeClr val="bg1"/>
                </a:solidFill>
              </a:rPr>
              <a:t>-</a:t>
            </a:r>
            <a:r>
              <a:rPr lang="de-DE" sz="1200" b="1" i="1" dirty="0" err="1">
                <a:solidFill>
                  <a:schemeClr val="bg1"/>
                </a:solidFill>
              </a:rPr>
              <a:t>to</a:t>
            </a:r>
            <a:r>
              <a:rPr lang="de-DE" sz="1200" b="1" i="1" dirty="0">
                <a:solidFill>
                  <a:schemeClr val="bg1"/>
                </a:solidFill>
              </a:rPr>
              <a:t>-date, sehr kommunikativ und angenehm im Umgang.“</a:t>
            </a:r>
            <a:br>
              <a:rPr lang="de-DE" sz="1200" b="1" i="1" dirty="0">
                <a:solidFill>
                  <a:schemeClr val="bg1"/>
                </a:solidFill>
              </a:rPr>
            </a:br>
            <a:r>
              <a:rPr lang="de-DE" sz="1200" b="1" i="1" dirty="0">
                <a:solidFill>
                  <a:schemeClr val="bg1"/>
                </a:solidFill>
              </a:rPr>
              <a:t>– Dr. Holger Stappert</a:t>
            </a:r>
            <a:br>
              <a:rPr lang="de-DE" sz="1200" b="1" i="1" dirty="0">
                <a:solidFill>
                  <a:schemeClr val="bg1"/>
                </a:solidFill>
              </a:rPr>
            </a:br>
            <a:r>
              <a:rPr lang="de-DE" sz="1200" i="1" dirty="0">
                <a:solidFill>
                  <a:schemeClr val="bg1"/>
                </a:solidFill>
              </a:rPr>
              <a:t>(The Legal 500 (2023) - Band 1 -Branchenfokus Energie)</a:t>
            </a:r>
          </a:p>
        </p:txBody>
      </p:sp>
      <p:sp>
        <p:nvSpPr>
          <p:cNvPr id="9" name="Shape 24">
            <a:extLst>
              <a:ext uri="{FF2B5EF4-FFF2-40B4-BE49-F238E27FC236}">
                <a16:creationId xmlns:a16="http://schemas.microsoft.com/office/drawing/2014/main" id="{157699AB-C7B8-4AA7-3D2B-30FF0B7235D4}"/>
              </a:ext>
            </a:extLst>
          </p:cNvPr>
          <p:cNvSpPr/>
          <p:nvPr/>
        </p:nvSpPr>
        <p:spPr>
          <a:xfrm>
            <a:off x="575995" y="1085876"/>
            <a:ext cx="7416000" cy="731858"/>
          </a:xfrm>
          <a:prstGeom prst="rect">
            <a:avLst/>
          </a:prstGeom>
          <a:solidFill>
            <a:schemeClr val="bg1">
              <a:lumMod val="95000"/>
            </a:schemeClr>
          </a:solidFill>
          <a:ln w="12700" cap="flat">
            <a:noFill/>
            <a:miter lim="400000"/>
          </a:ln>
          <a:effectLst/>
        </p:spPr>
        <p:txBody>
          <a:bodyPr wrap="square" lIns="72000" tIns="36000" rIns="36000" bIns="36000" numCol="1" anchor="ctr">
            <a:sp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MVV Energie AG</a:t>
            </a:r>
            <a:endParaRPr lang="de-DE" sz="1050" kern="0" dirty="0">
              <a:ea typeface="Open Sans Light" panose="020B0306030504020204" pitchFamily="34" charset="0"/>
              <a:cs typeface="Open Sans Light" panose="020B0306030504020204" pitchFamily="34" charset="0"/>
            </a:endParaRPr>
          </a:p>
          <a:p>
            <a:pPr defTabSz="1088232">
              <a:spcAft>
                <a:spcPts val="100"/>
              </a:spcAft>
              <a:defRPr/>
            </a:pPr>
            <a:r>
              <a:rPr lang="de-DE" sz="1050" kern="0" dirty="0">
                <a:ea typeface="Open Sans Light" panose="020B0306030504020204" pitchFamily="34" charset="0"/>
                <a:cs typeface="Open Sans Light" panose="020B0306030504020204" pitchFamily="34" charset="0"/>
              </a:rPr>
              <a:t>Genehmigungsrechtliche Beratung zur Neuerrichtung von insgesamt vier (Tiefen-) Geothermieanlagen und Durchführung eines Workshops zu den berg- und wasserrechtlichen, aber auch bau- und immissionsschutzrechtlichen Genehmigungsverfahren</a:t>
            </a:r>
          </a:p>
        </p:txBody>
      </p:sp>
      <p:sp>
        <p:nvSpPr>
          <p:cNvPr id="12" name="Shape 24">
            <a:extLst>
              <a:ext uri="{FF2B5EF4-FFF2-40B4-BE49-F238E27FC236}">
                <a16:creationId xmlns:a16="http://schemas.microsoft.com/office/drawing/2014/main" id="{9BAB965D-C1FB-2384-1416-5C871320E729}"/>
              </a:ext>
            </a:extLst>
          </p:cNvPr>
          <p:cNvSpPr/>
          <p:nvPr/>
        </p:nvSpPr>
        <p:spPr>
          <a:xfrm>
            <a:off x="589443" y="2992435"/>
            <a:ext cx="7416000" cy="731858"/>
          </a:xfrm>
          <a:prstGeom prst="rect">
            <a:avLst/>
          </a:prstGeom>
          <a:solidFill>
            <a:schemeClr val="bg1">
              <a:lumMod val="95000"/>
            </a:schemeClr>
          </a:solidFill>
          <a:ln w="12700" cap="flat">
            <a:noFill/>
            <a:miter lim="400000"/>
          </a:ln>
          <a:effectLst/>
        </p:spPr>
        <p:txBody>
          <a:bodyPr wrap="square" lIns="72000" tIns="36000" rIns="36000" bIns="36000" numCol="1" anchor="ctr">
            <a:sp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Stadtwerke Neuruppin GmbH</a:t>
            </a:r>
            <a:endParaRPr lang="de-DE" sz="1050" kern="0" dirty="0">
              <a:ea typeface="Open Sans Light" panose="020B0306030504020204" pitchFamily="34" charset="0"/>
              <a:cs typeface="Open Sans Light" panose="020B0306030504020204" pitchFamily="34" charset="0"/>
            </a:endParaRPr>
          </a:p>
          <a:p>
            <a:pPr defTabSz="1088232">
              <a:spcAft>
                <a:spcPts val="100"/>
              </a:spcAft>
              <a:defRPr/>
            </a:pPr>
            <a:r>
              <a:rPr lang="de-DE" sz="1050" kern="0" dirty="0">
                <a:ea typeface="Open Sans Light" panose="020B0306030504020204" pitchFamily="34" charset="0"/>
                <a:cs typeface="Open Sans Light" panose="020B0306030504020204" pitchFamily="34" charset="0"/>
              </a:rPr>
              <a:t>Umfassende Beratung bei der Neuerrichtung einer (Tiefen-) </a:t>
            </a:r>
            <a:r>
              <a:rPr lang="de-DE" sz="1050" kern="0" dirty="0" err="1">
                <a:ea typeface="Open Sans Light" panose="020B0306030504020204" pitchFamily="34" charset="0"/>
                <a:cs typeface="Open Sans Light" panose="020B0306030504020204" pitchFamily="34" charset="0"/>
              </a:rPr>
              <a:t>Geothermieanlage</a:t>
            </a:r>
            <a:r>
              <a:rPr lang="de-DE" sz="1050" kern="0" dirty="0">
                <a:ea typeface="Open Sans Light" panose="020B0306030504020204" pitchFamily="34" charset="0"/>
                <a:cs typeface="Open Sans Light" panose="020B0306030504020204" pitchFamily="34" charset="0"/>
              </a:rPr>
              <a:t> im Wert von EUR 25,5 Mio. u. a. bei der Projektstrukturierung, bei der Erstellung der Ausschreibungsunterlagen, der Durchführung der Ausschreibung und Verhandlung der Verträge und Nachträge</a:t>
            </a:r>
          </a:p>
        </p:txBody>
      </p:sp>
      <p:sp>
        <p:nvSpPr>
          <p:cNvPr id="16" name="Shape 24">
            <a:extLst>
              <a:ext uri="{FF2B5EF4-FFF2-40B4-BE49-F238E27FC236}">
                <a16:creationId xmlns:a16="http://schemas.microsoft.com/office/drawing/2014/main" id="{B9C3DCD3-5BF3-7BAA-C902-F002076DDFE8}"/>
              </a:ext>
            </a:extLst>
          </p:cNvPr>
          <p:cNvSpPr/>
          <p:nvPr/>
        </p:nvSpPr>
        <p:spPr>
          <a:xfrm>
            <a:off x="572633" y="5251722"/>
            <a:ext cx="7416000" cy="1153211"/>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EVH GmbH</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dirty="0"/>
              <a:t>Rechtliche Beratung bei der Projektstrukturierung, der Erstellung der Ausschreibungsunterlagen, der Durchführung der Ausschreibung und Verhandlung der Verträge innerhalb des Projekts „Transformationsplan Fernwärme der Stadtwerke Halle (Saale)“: Im Rahmen der „Bundesförderung für effiziente Wärmenetze (BEW) soll mithilfe eines Wärmetransformationsplans (WTP) ein konkreter </a:t>
            </a:r>
            <a:r>
              <a:rPr lang="de-DE" sz="1050" dirty="0" err="1"/>
              <a:t>Dekarbonisierungspfad</a:t>
            </a:r>
            <a:r>
              <a:rPr lang="de-DE" sz="1050" dirty="0"/>
              <a:t> (inkl. Geothermie) für die Fernwärme in Halle (Saale) entwickelt werden, um im Jahre 2045 eine Treibhausgasneutralität in der Wärmeversorgung zu erreichen. </a:t>
            </a:r>
          </a:p>
        </p:txBody>
      </p:sp>
    </p:spTree>
    <p:extLst>
      <p:ext uri="{BB962C8B-B14F-4D97-AF65-F5344CB8AC3E}">
        <p14:creationId xmlns:p14="http://schemas.microsoft.com/office/powerpoint/2010/main" val="411766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A picture containing sky, outdoor">
            <a:extLst>
              <a:ext uri="{FF2B5EF4-FFF2-40B4-BE49-F238E27FC236}">
                <a16:creationId xmlns:a16="http://schemas.microsoft.com/office/drawing/2014/main" id="{25A63F20-51DD-23C2-15EB-E4A002A5426B}"/>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87376" y="1097280"/>
            <a:ext cx="3440112" cy="5229256"/>
          </a:xfrm>
          <a:prstGeom prst="rect">
            <a:avLst/>
          </a:prstGeom>
          <a:noFill/>
        </p:spPr>
      </p:pic>
      <p:sp>
        <p:nvSpPr>
          <p:cNvPr id="6" name="Titel 5">
            <a:extLst>
              <a:ext uri="{FF2B5EF4-FFF2-40B4-BE49-F238E27FC236}">
                <a16:creationId xmlns:a16="http://schemas.microsoft.com/office/drawing/2014/main" id="{C54AC22A-9FBE-34AD-C8F3-2B548C33CC5C}"/>
              </a:ext>
            </a:extLst>
          </p:cNvPr>
          <p:cNvSpPr>
            <a:spLocks noGrp="1"/>
          </p:cNvSpPr>
          <p:nvPr>
            <p:ph type="title"/>
          </p:nvPr>
        </p:nvSpPr>
        <p:spPr/>
        <p:txBody>
          <a:bodyPr/>
          <a:lstStyle/>
          <a:p>
            <a:r>
              <a:rPr lang="de-DE" dirty="0"/>
              <a:t>Ausgewählte Referenzen</a:t>
            </a:r>
          </a:p>
        </p:txBody>
      </p:sp>
      <p:sp>
        <p:nvSpPr>
          <p:cNvPr id="4" name="Datumsplatzhalter 3">
            <a:extLst>
              <a:ext uri="{FF2B5EF4-FFF2-40B4-BE49-F238E27FC236}">
                <a16:creationId xmlns:a16="http://schemas.microsoft.com/office/drawing/2014/main" id="{10153DCD-0A5E-0B98-0B97-604F196C4CC6}"/>
              </a:ext>
            </a:extLst>
          </p:cNvPr>
          <p:cNvSpPr>
            <a:spLocks noGrp="1"/>
          </p:cNvSpPr>
          <p:nvPr>
            <p:ph type="dt" sz="half" idx="13"/>
          </p:nvPr>
        </p:nvSpPr>
        <p:spPr/>
        <p:txBody>
          <a:bodyPr/>
          <a:lstStyle/>
          <a:p>
            <a:r>
              <a:rPr lang="de-DE"/>
              <a:t>Luther | </a:t>
            </a:r>
            <a:fld id="{77BFF74E-5B1B-4767-B575-E35907464062}" type="datetime1">
              <a:rPr lang="de-DE" smtClean="0"/>
              <a:t>12.02.2024</a:t>
            </a:fld>
            <a:r>
              <a:rPr lang="de-DE"/>
              <a:t> |</a:t>
            </a:r>
            <a:endParaRPr lang="de-DE" dirty="0"/>
          </a:p>
        </p:txBody>
      </p:sp>
      <p:sp>
        <p:nvSpPr>
          <p:cNvPr id="5" name="Foliennummernplatzhalter 4">
            <a:extLst>
              <a:ext uri="{FF2B5EF4-FFF2-40B4-BE49-F238E27FC236}">
                <a16:creationId xmlns:a16="http://schemas.microsoft.com/office/drawing/2014/main" id="{60C8B21C-7EF2-ED7A-35B0-C8591EB88EAE}"/>
              </a:ext>
            </a:extLst>
          </p:cNvPr>
          <p:cNvSpPr>
            <a:spLocks noGrp="1"/>
          </p:cNvSpPr>
          <p:nvPr>
            <p:ph type="sldNum" sz="quarter" idx="14"/>
          </p:nvPr>
        </p:nvSpPr>
        <p:spPr/>
        <p:txBody>
          <a:bodyPr/>
          <a:lstStyle/>
          <a:p>
            <a:fld id="{8ED280B2-FD19-491D-8746-6B7D39E89A7F}" type="slidenum">
              <a:rPr lang="de-DE" smtClean="0"/>
              <a:pPr/>
              <a:t>6</a:t>
            </a:fld>
            <a:endParaRPr lang="de-DE" dirty="0"/>
          </a:p>
        </p:txBody>
      </p:sp>
      <p:sp>
        <p:nvSpPr>
          <p:cNvPr id="2" name="Shape 24">
            <a:extLst>
              <a:ext uri="{FF2B5EF4-FFF2-40B4-BE49-F238E27FC236}">
                <a16:creationId xmlns:a16="http://schemas.microsoft.com/office/drawing/2014/main" id="{2EE3AC13-3804-9917-FB29-44A293D572A2}"/>
              </a:ext>
            </a:extLst>
          </p:cNvPr>
          <p:cNvSpPr/>
          <p:nvPr/>
        </p:nvSpPr>
        <p:spPr>
          <a:xfrm>
            <a:off x="4221843" y="2844886"/>
            <a:ext cx="7416000" cy="803183"/>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RWTH Aachen GmbH</a:t>
            </a:r>
          </a:p>
          <a:p>
            <a:pPr defTabSz="1088232">
              <a:spcAft>
                <a:spcPts val="100"/>
              </a:spcAft>
              <a:defRPr/>
            </a:pPr>
            <a:r>
              <a:rPr lang="de-DE" sz="1050" kern="0" dirty="0">
                <a:ea typeface="Open Sans Light" panose="020B0306030504020204" pitchFamily="34" charset="0"/>
                <a:cs typeface="Open Sans Light" panose="020B0306030504020204" pitchFamily="34" charset="0"/>
              </a:rPr>
              <a:t>EU-weite Ausschreibung eines innovativen Quartierkonzepts auf Basis einer komplexen Projektvertrages, bestehend aus einem sog. Energienetz, einem kalten Nahwärmenetz, das mittels Wärme aus einer großen Zahl an Erdwärmesonden und daneben aus Sonnenkollektoren und Abwärme gespeist wird</a:t>
            </a:r>
          </a:p>
        </p:txBody>
      </p:sp>
      <p:sp>
        <p:nvSpPr>
          <p:cNvPr id="3" name="Shape 24">
            <a:extLst>
              <a:ext uri="{FF2B5EF4-FFF2-40B4-BE49-F238E27FC236}">
                <a16:creationId xmlns:a16="http://schemas.microsoft.com/office/drawing/2014/main" id="{ACC49137-5A0D-9EB6-6FD2-C5FD6D1D7CBC}"/>
              </a:ext>
            </a:extLst>
          </p:cNvPr>
          <p:cNvSpPr/>
          <p:nvPr/>
        </p:nvSpPr>
        <p:spPr>
          <a:xfrm>
            <a:off x="4228393" y="3697681"/>
            <a:ext cx="7416000" cy="428300"/>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en-US" sz="1050" b="1" kern="0" dirty="0" err="1">
                <a:solidFill>
                  <a:schemeClr val="accent1"/>
                </a:solidFill>
                <a:ea typeface="Open Sans Light" panose="020B0306030504020204" pitchFamily="34" charset="0"/>
                <a:cs typeface="Open Sans Light" panose="020B0306030504020204" pitchFamily="34" charset="0"/>
              </a:rPr>
              <a:t>Installationsfirmen</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kern="0" dirty="0">
                <a:ea typeface="Open Sans Light" panose="020B0306030504020204" pitchFamily="34" charset="0"/>
                <a:cs typeface="Open Sans Light" panose="020B0306030504020204" pitchFamily="34" charset="0"/>
              </a:rPr>
              <a:t>Durchsetzung von Forderungen wegen erbrachter Bohrarbeiten zur Anbindung von Erdwärmeheizungen</a:t>
            </a:r>
          </a:p>
        </p:txBody>
      </p:sp>
      <p:sp>
        <p:nvSpPr>
          <p:cNvPr id="13" name="Shape 24">
            <a:extLst>
              <a:ext uri="{FF2B5EF4-FFF2-40B4-BE49-F238E27FC236}">
                <a16:creationId xmlns:a16="http://schemas.microsoft.com/office/drawing/2014/main" id="{E8056521-B980-45C6-6E27-353A893FE153}"/>
              </a:ext>
            </a:extLst>
          </p:cNvPr>
          <p:cNvSpPr/>
          <p:nvPr/>
        </p:nvSpPr>
        <p:spPr>
          <a:xfrm>
            <a:off x="4228394" y="4175593"/>
            <a:ext cx="7416000" cy="428300"/>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en-US" sz="1050" b="1" kern="0" dirty="0">
                <a:solidFill>
                  <a:schemeClr val="accent1"/>
                </a:solidFill>
                <a:ea typeface="Open Sans Light" panose="020B0306030504020204" pitchFamily="34" charset="0"/>
                <a:cs typeface="Open Sans Light" panose="020B0306030504020204" pitchFamily="34" charset="0"/>
              </a:rPr>
              <a:t>Geo-En Energy Technologies GmbH</a:t>
            </a:r>
          </a:p>
          <a:p>
            <a:pPr defTabSz="1088232">
              <a:spcAft>
                <a:spcPts val="100"/>
              </a:spcAft>
              <a:defRPr/>
            </a:pPr>
            <a:r>
              <a:rPr lang="de-DE" sz="1050" kern="0" dirty="0">
                <a:ea typeface="Open Sans Light" panose="020B0306030504020204" pitchFamily="34" charset="0"/>
                <a:cs typeface="Open Sans Light" panose="020B0306030504020204" pitchFamily="34" charset="0"/>
              </a:rPr>
              <a:t>Beratung beim Bau einer geothermischen Anlage in einem Wasserschutzgebiet im Land Berlin</a:t>
            </a:r>
          </a:p>
        </p:txBody>
      </p:sp>
      <p:sp>
        <p:nvSpPr>
          <p:cNvPr id="14" name="Shape 24">
            <a:extLst>
              <a:ext uri="{FF2B5EF4-FFF2-40B4-BE49-F238E27FC236}">
                <a16:creationId xmlns:a16="http://schemas.microsoft.com/office/drawing/2014/main" id="{E6133707-2B1C-4E21-0C08-F6585BFF9DBC}"/>
              </a:ext>
            </a:extLst>
          </p:cNvPr>
          <p:cNvSpPr/>
          <p:nvPr/>
        </p:nvSpPr>
        <p:spPr>
          <a:xfrm>
            <a:off x="4228394" y="4653505"/>
            <a:ext cx="7416000" cy="428300"/>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en-US" sz="1050" b="1" kern="0" dirty="0" err="1">
                <a:solidFill>
                  <a:schemeClr val="accent1"/>
                </a:solidFill>
                <a:ea typeface="Open Sans Light" panose="020B0306030504020204" pitchFamily="34" charset="0"/>
                <a:cs typeface="Open Sans Light" panose="020B0306030504020204" pitchFamily="34" charset="0"/>
              </a:rPr>
              <a:t>Immobilienunternehmen</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kern="0" dirty="0">
                <a:ea typeface="Open Sans Light" panose="020B0306030504020204" pitchFamily="34" charset="0"/>
                <a:cs typeface="Open Sans Light" panose="020B0306030504020204" pitchFamily="34" charset="0"/>
              </a:rPr>
              <a:t>Beratung zur wasserhaushaltsrechtlichen Gestattung der Errichtung einer </a:t>
            </a:r>
            <a:r>
              <a:rPr lang="de-DE" sz="1050" kern="0" dirty="0" err="1">
                <a:ea typeface="Open Sans Light" panose="020B0306030504020204" pitchFamily="34" charset="0"/>
                <a:cs typeface="Open Sans Light" panose="020B0306030504020204" pitchFamily="34" charset="0"/>
              </a:rPr>
              <a:t>Geothermieanlage</a:t>
            </a:r>
            <a:endParaRPr lang="de-DE" sz="1050" kern="0" dirty="0">
              <a:ea typeface="Open Sans Light" panose="020B0306030504020204" pitchFamily="34" charset="0"/>
              <a:cs typeface="Open Sans Light" panose="020B0306030504020204" pitchFamily="34" charset="0"/>
            </a:endParaRPr>
          </a:p>
        </p:txBody>
      </p:sp>
      <p:sp>
        <p:nvSpPr>
          <p:cNvPr id="15" name="Shape 24">
            <a:extLst>
              <a:ext uri="{FF2B5EF4-FFF2-40B4-BE49-F238E27FC236}">
                <a16:creationId xmlns:a16="http://schemas.microsoft.com/office/drawing/2014/main" id="{D9940A65-86B4-D9EB-53D1-CFD7F2B25A7E}"/>
              </a:ext>
            </a:extLst>
          </p:cNvPr>
          <p:cNvSpPr/>
          <p:nvPr/>
        </p:nvSpPr>
        <p:spPr>
          <a:xfrm>
            <a:off x="4221843" y="5131417"/>
            <a:ext cx="7416000" cy="572752"/>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EGR Entwicklungsgesellschaft Ruhr-Bochum mit beschränkter Haftung</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dirty="0"/>
              <a:t>Vergaberechtliche Begleitung zur Ausschreibung von Planungsleistungen für die Errichtung eines Geothermie-Gründerzentrums</a:t>
            </a:r>
            <a:endParaRPr lang="de-DE" sz="1050" kern="0" dirty="0">
              <a:ea typeface="Open Sans Light" panose="020B0306030504020204" pitchFamily="34" charset="0"/>
              <a:cs typeface="Open Sans Light" panose="020B0306030504020204" pitchFamily="34" charset="0"/>
            </a:endParaRPr>
          </a:p>
        </p:txBody>
      </p:sp>
      <p:sp>
        <p:nvSpPr>
          <p:cNvPr id="8" name="Shape 24">
            <a:extLst>
              <a:ext uri="{FF2B5EF4-FFF2-40B4-BE49-F238E27FC236}">
                <a16:creationId xmlns:a16="http://schemas.microsoft.com/office/drawing/2014/main" id="{A2B41C91-4E42-E1C9-5A29-5D89BFEFE203}"/>
              </a:ext>
            </a:extLst>
          </p:cNvPr>
          <p:cNvSpPr/>
          <p:nvPr/>
        </p:nvSpPr>
        <p:spPr>
          <a:xfrm>
            <a:off x="713442" y="1232747"/>
            <a:ext cx="3194646" cy="4949183"/>
          </a:xfrm>
          <a:prstGeom prst="rect">
            <a:avLst/>
          </a:prstGeom>
          <a:solidFill>
            <a:srgbClr val="002060">
              <a:alpha val="60000"/>
            </a:srgbClr>
          </a:solidFill>
          <a:ln w="12700" cap="flat">
            <a:noFill/>
            <a:miter lim="400000"/>
          </a:ln>
          <a:effectLst/>
        </p:spPr>
        <p:txBody>
          <a:bodyPr wrap="square" lIns="180000" tIns="180000" rIns="180000" bIns="180000" numCol="1" anchor="ctr">
            <a:noAutofit/>
          </a:bodyPr>
          <a:lstStyle/>
          <a:p>
            <a:pPr hangingPunct="0">
              <a:spcBef>
                <a:spcPts val="300"/>
              </a:spcBef>
            </a:pPr>
            <a:r>
              <a:rPr lang="de-DE" sz="1200" b="1" i="1" dirty="0">
                <a:solidFill>
                  <a:schemeClr val="bg1"/>
                </a:solidFill>
              </a:rPr>
              <a:t>„Das Luther-Team bringt außer den außergewöhnlichen hohen juristischen Qualifikationen ein vertieftes wirtschaftliches Denken und sehr hohe persönliche Kompetenzen. Die Beratung ist sehr komplex; proaktiv wird auf vom Mandanten nicht angesprochene Aspekte hingewiesen. Die Anwälte sind sehr gut erreichbar. Insgesamt eine sehr erfolgreiche Zusammenarbeit.“</a:t>
            </a:r>
            <a:br>
              <a:rPr lang="de-DE" sz="1200" b="1" i="1" dirty="0">
                <a:solidFill>
                  <a:schemeClr val="bg1"/>
                </a:solidFill>
              </a:rPr>
            </a:br>
            <a:r>
              <a:rPr lang="de-DE" sz="1200" i="1" dirty="0">
                <a:solidFill>
                  <a:schemeClr val="bg1"/>
                </a:solidFill>
              </a:rPr>
              <a:t>(The Legal 500 (2023) - Tier 1 -Branchenfokus Energie)</a:t>
            </a:r>
          </a:p>
          <a:p>
            <a:pPr hangingPunct="0">
              <a:spcBef>
                <a:spcPts val="400"/>
              </a:spcBef>
            </a:pPr>
            <a:endParaRPr lang="de-DE" sz="1200" i="1" dirty="0">
              <a:solidFill>
                <a:schemeClr val="bg1"/>
              </a:solidFill>
            </a:endParaRPr>
          </a:p>
          <a:p>
            <a:pPr hangingPunct="0">
              <a:spcBef>
                <a:spcPts val="300"/>
              </a:spcBef>
            </a:pPr>
            <a:r>
              <a:rPr lang="de-DE" sz="1200" b="1" i="1" dirty="0">
                <a:solidFill>
                  <a:schemeClr val="bg1"/>
                </a:solidFill>
              </a:rPr>
              <a:t>„Holger Stappert ist ein Meister seines Fachs.“</a:t>
            </a:r>
            <a:br>
              <a:rPr lang="de-DE" sz="1200" b="1" i="1" dirty="0">
                <a:solidFill>
                  <a:schemeClr val="bg1"/>
                </a:solidFill>
              </a:rPr>
            </a:br>
            <a:r>
              <a:rPr lang="de-DE" sz="1200" b="1" i="1" dirty="0">
                <a:solidFill>
                  <a:schemeClr val="bg1"/>
                </a:solidFill>
              </a:rPr>
              <a:t>– Dr. Holger Stappert</a:t>
            </a:r>
            <a:br>
              <a:rPr lang="de-DE" sz="1200" b="1" i="1" dirty="0">
                <a:solidFill>
                  <a:schemeClr val="bg1"/>
                </a:solidFill>
              </a:rPr>
            </a:br>
            <a:r>
              <a:rPr lang="de-DE" sz="1200" i="1" dirty="0">
                <a:solidFill>
                  <a:schemeClr val="bg1"/>
                </a:solidFill>
              </a:rPr>
              <a:t>(Chambers (2023) - Band 1 - </a:t>
            </a:r>
          </a:p>
          <a:p>
            <a:pPr hangingPunct="0">
              <a:spcBef>
                <a:spcPts val="300"/>
              </a:spcBef>
            </a:pPr>
            <a:r>
              <a:rPr lang="de-DE" sz="1200" i="1" dirty="0">
                <a:solidFill>
                  <a:schemeClr val="bg1"/>
                </a:solidFill>
              </a:rPr>
              <a:t>Energy </a:t>
            </a:r>
            <a:r>
              <a:rPr lang="de-DE" sz="1200" i="1" dirty="0" err="1">
                <a:solidFill>
                  <a:schemeClr val="bg1"/>
                </a:solidFill>
              </a:rPr>
              <a:t>Regulatory</a:t>
            </a:r>
            <a:r>
              <a:rPr lang="de-DE" sz="1200" i="1" dirty="0">
                <a:solidFill>
                  <a:schemeClr val="bg1"/>
                </a:solidFill>
              </a:rPr>
              <a:t>: Individual Ranking)</a:t>
            </a:r>
          </a:p>
        </p:txBody>
      </p:sp>
      <p:sp>
        <p:nvSpPr>
          <p:cNvPr id="10" name="Shape 24">
            <a:extLst>
              <a:ext uri="{FF2B5EF4-FFF2-40B4-BE49-F238E27FC236}">
                <a16:creationId xmlns:a16="http://schemas.microsoft.com/office/drawing/2014/main" id="{F2FBD1B0-691E-4655-956B-857310801CE9}"/>
              </a:ext>
            </a:extLst>
          </p:cNvPr>
          <p:cNvSpPr/>
          <p:nvPr/>
        </p:nvSpPr>
        <p:spPr>
          <a:xfrm>
            <a:off x="4228394" y="5753784"/>
            <a:ext cx="7416000" cy="572752"/>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de-DE" sz="1050" b="1" kern="0" dirty="0">
                <a:solidFill>
                  <a:schemeClr val="accent1"/>
                </a:solidFill>
                <a:ea typeface="Open Sans Light" panose="020B0306030504020204" pitchFamily="34" charset="0"/>
                <a:cs typeface="Open Sans Light" panose="020B0306030504020204" pitchFamily="34" charset="0"/>
              </a:rPr>
              <a:t>Stadtwerke</a:t>
            </a:r>
            <a:r>
              <a:rPr lang="de-DE" sz="1050" kern="0" dirty="0">
                <a:ea typeface="Open Sans Light" panose="020B0306030504020204" pitchFamily="34" charset="0"/>
                <a:cs typeface="Open Sans Light" panose="020B0306030504020204" pitchFamily="34" charset="0"/>
              </a:rPr>
              <a:t> </a:t>
            </a:r>
            <a:r>
              <a:rPr lang="de-DE" sz="1050" b="1" kern="0" dirty="0">
                <a:solidFill>
                  <a:schemeClr val="accent1"/>
                </a:solidFill>
                <a:ea typeface="Open Sans Light" panose="020B0306030504020204" pitchFamily="34" charset="0"/>
                <a:cs typeface="Open Sans Light" panose="020B0306030504020204" pitchFamily="34" charset="0"/>
              </a:rPr>
              <a:t>Leipzig</a:t>
            </a:r>
          </a:p>
          <a:p>
            <a:pPr defTabSz="1088232">
              <a:spcAft>
                <a:spcPts val="100"/>
              </a:spcAft>
              <a:defRPr/>
            </a:pPr>
            <a:r>
              <a:rPr lang="de-DE" sz="1050" kern="0" dirty="0">
                <a:ea typeface="Open Sans Light" panose="020B0306030504020204" pitchFamily="34" charset="0"/>
                <a:cs typeface="Open Sans Light" panose="020B0306030504020204" pitchFamily="34" charset="0"/>
              </a:rPr>
              <a:t>Vergabe- und vertragsrechtliche</a:t>
            </a:r>
            <a:r>
              <a:rPr lang="de-DE" sz="1050" kern="0" dirty="0">
                <a:solidFill>
                  <a:schemeClr val="accent1"/>
                </a:solidFill>
                <a:ea typeface="Open Sans Light" panose="020B0306030504020204" pitchFamily="34" charset="0"/>
                <a:cs typeface="Open Sans Light" panose="020B0306030504020204" pitchFamily="34" charset="0"/>
              </a:rPr>
              <a:t> </a:t>
            </a:r>
            <a:r>
              <a:rPr lang="de-DE" sz="1050" dirty="0"/>
              <a:t>Beratung zu einem Heizkraftwerk sowie bau- und immissionsschutz-rechtliche Beratung zur Errichtung einer </a:t>
            </a:r>
            <a:r>
              <a:rPr lang="de-DE" sz="1050" dirty="0" err="1"/>
              <a:t>GuD</a:t>
            </a:r>
            <a:r>
              <a:rPr lang="de-DE" sz="1050" dirty="0"/>
              <a:t>-Anlage</a:t>
            </a:r>
            <a:endParaRPr lang="de-DE" sz="1050" kern="0" dirty="0">
              <a:solidFill>
                <a:schemeClr val="accent1"/>
              </a:solidFill>
              <a:ea typeface="Open Sans Light" panose="020B0306030504020204" pitchFamily="34" charset="0"/>
              <a:cs typeface="Open Sans Light" panose="020B0306030504020204" pitchFamily="34" charset="0"/>
            </a:endParaRPr>
          </a:p>
        </p:txBody>
      </p:sp>
      <p:sp>
        <p:nvSpPr>
          <p:cNvPr id="7" name="Shape 24">
            <a:extLst>
              <a:ext uri="{FF2B5EF4-FFF2-40B4-BE49-F238E27FC236}">
                <a16:creationId xmlns:a16="http://schemas.microsoft.com/office/drawing/2014/main" id="{8A31E836-9EB5-526F-233C-37814E48630C}"/>
              </a:ext>
            </a:extLst>
          </p:cNvPr>
          <p:cNvSpPr/>
          <p:nvPr/>
        </p:nvSpPr>
        <p:spPr>
          <a:xfrm>
            <a:off x="4221842" y="1971083"/>
            <a:ext cx="7416000" cy="824191"/>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en-US" sz="1050" b="1" kern="0" dirty="0" err="1">
                <a:solidFill>
                  <a:schemeClr val="accent1"/>
                </a:solidFill>
                <a:ea typeface="Open Sans Light" panose="020B0306030504020204" pitchFamily="34" charset="0"/>
                <a:cs typeface="Open Sans Light" panose="020B0306030504020204" pitchFamily="34" charset="0"/>
              </a:rPr>
              <a:t>Energieversorger</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dirty="0"/>
              <a:t>Beratung zur Bündelung von konventionellem Fernwärmegeschäft mit innovativen wärmebasierten Energie-/Quartierslösungen in Form von Tiefengeothermie und Erdsondenfeldern einschließlich der Erstellung von Verträgen zur Absicherung des Projektes</a:t>
            </a:r>
            <a:endParaRPr lang="de-DE" sz="1050" kern="0" dirty="0">
              <a:ea typeface="Open Sans Light" panose="020B0306030504020204" pitchFamily="34" charset="0"/>
              <a:cs typeface="Open Sans Light" panose="020B0306030504020204" pitchFamily="34" charset="0"/>
            </a:endParaRPr>
          </a:p>
        </p:txBody>
      </p:sp>
      <p:sp>
        <p:nvSpPr>
          <p:cNvPr id="11" name="Shape 24">
            <a:extLst>
              <a:ext uri="{FF2B5EF4-FFF2-40B4-BE49-F238E27FC236}">
                <a16:creationId xmlns:a16="http://schemas.microsoft.com/office/drawing/2014/main" id="{6C3CF68A-DE37-42EB-043C-5B02C72BB535}"/>
              </a:ext>
            </a:extLst>
          </p:cNvPr>
          <p:cNvSpPr/>
          <p:nvPr/>
        </p:nvSpPr>
        <p:spPr>
          <a:xfrm>
            <a:off x="4223470" y="1097280"/>
            <a:ext cx="7416000" cy="824191"/>
          </a:xfrm>
          <a:prstGeom prst="rect">
            <a:avLst/>
          </a:prstGeom>
          <a:solidFill>
            <a:schemeClr val="bg1">
              <a:lumMod val="95000"/>
            </a:schemeClr>
          </a:solidFill>
          <a:ln w="12700" cap="flat">
            <a:noFill/>
            <a:miter lim="400000"/>
          </a:ln>
          <a:effectLst/>
        </p:spPr>
        <p:txBody>
          <a:bodyPr wrap="square" lIns="72000" tIns="36000" rIns="36000" bIns="36000" numCol="1" anchor="ctr">
            <a:noAutofit/>
          </a:bodyPr>
          <a:lstStyle/>
          <a:p>
            <a:pPr defTabSz="1088232">
              <a:spcAft>
                <a:spcPts val="100"/>
              </a:spcAft>
              <a:defRPr/>
            </a:pPr>
            <a:r>
              <a:rPr lang="en-US" sz="1050" b="1" kern="0" dirty="0" err="1">
                <a:solidFill>
                  <a:schemeClr val="accent1"/>
                </a:solidFill>
                <a:ea typeface="Open Sans Light" panose="020B0306030504020204" pitchFamily="34" charset="0"/>
                <a:cs typeface="Open Sans Light" panose="020B0306030504020204" pitchFamily="34" charset="0"/>
              </a:rPr>
              <a:t>Energieversorger</a:t>
            </a:r>
            <a:endParaRPr lang="en-US" sz="1050" b="1" kern="0" dirty="0">
              <a:solidFill>
                <a:schemeClr val="accent1"/>
              </a:solidFill>
              <a:ea typeface="Open Sans Light" panose="020B0306030504020204" pitchFamily="34" charset="0"/>
              <a:cs typeface="Open Sans Light" panose="020B0306030504020204" pitchFamily="34" charset="0"/>
            </a:endParaRPr>
          </a:p>
          <a:p>
            <a:pPr defTabSz="1088232">
              <a:spcAft>
                <a:spcPts val="100"/>
              </a:spcAft>
              <a:defRPr/>
            </a:pPr>
            <a:r>
              <a:rPr lang="de-DE" sz="1050" dirty="0"/>
              <a:t>Nach einer Beschädigung des Bohrlochs u</a:t>
            </a:r>
            <a:r>
              <a:rPr lang="de-DE" sz="1050" kern="0" dirty="0">
                <a:ea typeface="Open Sans Light" panose="020B0306030504020204" pitchFamily="34" charset="0"/>
                <a:cs typeface="Open Sans Light" panose="020B0306030504020204" pitchFamily="34" charset="0"/>
              </a:rPr>
              <a:t>mfassende </a:t>
            </a:r>
            <a:r>
              <a:rPr lang="de-DE" sz="1050" dirty="0"/>
              <a:t>Beratung zu einem (Tiefen-) </a:t>
            </a:r>
            <a:r>
              <a:rPr lang="de-DE" sz="1050" dirty="0" err="1"/>
              <a:t>Geothermieprojekt</a:t>
            </a:r>
            <a:r>
              <a:rPr lang="de-DE" sz="1050" dirty="0"/>
              <a:t> bestehend aus einer geothermischen Speisung von zwei ORC-Anlagen zur Stromproduktion und Einspeisung von Wärme in ein Fernwärmenetz und zur Beheizung von Gewächshäusern</a:t>
            </a:r>
            <a:endParaRPr lang="de-DE" sz="1050" kern="0" dirty="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873810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54905244-26FD-C5BA-3296-D8619447B265}"/>
              </a:ext>
            </a:extLst>
          </p:cNvPr>
          <p:cNvSpPr>
            <a:spLocks noGrp="1"/>
          </p:cNvSpPr>
          <p:nvPr>
            <p:ph type="title"/>
          </p:nvPr>
        </p:nvSpPr>
        <p:spPr/>
        <p:txBody>
          <a:bodyPr/>
          <a:lstStyle/>
          <a:p>
            <a:r>
              <a:rPr lang="de-DE" dirty="0"/>
              <a:t>Ausgewählte Referenzen</a:t>
            </a:r>
          </a:p>
        </p:txBody>
      </p:sp>
      <p:sp>
        <p:nvSpPr>
          <p:cNvPr id="4" name="Datumsplatzhalter 3">
            <a:extLst>
              <a:ext uri="{FF2B5EF4-FFF2-40B4-BE49-F238E27FC236}">
                <a16:creationId xmlns:a16="http://schemas.microsoft.com/office/drawing/2014/main" id="{33166016-137B-38A8-0A9B-D42649863A92}"/>
              </a:ext>
            </a:extLst>
          </p:cNvPr>
          <p:cNvSpPr>
            <a:spLocks noGrp="1"/>
          </p:cNvSpPr>
          <p:nvPr>
            <p:ph type="dt" sz="half" idx="10"/>
          </p:nvPr>
        </p:nvSpPr>
        <p:spPr/>
        <p:txBody>
          <a:bodyPr/>
          <a:lstStyle/>
          <a:p>
            <a:r>
              <a:rPr lang="de-DE"/>
              <a:t>Luther | </a:t>
            </a:r>
            <a:fld id="{77BFF74E-5B1B-4767-B575-E35907464062}" type="datetime1">
              <a:rPr lang="de-DE" smtClean="0"/>
              <a:t>12.02.2024</a:t>
            </a:fld>
            <a:r>
              <a:rPr lang="de-DE"/>
              <a:t> |</a:t>
            </a:r>
            <a:endParaRPr lang="de-DE" dirty="0"/>
          </a:p>
        </p:txBody>
      </p:sp>
      <p:sp>
        <p:nvSpPr>
          <p:cNvPr id="5" name="Foliennummernplatzhalter 4">
            <a:extLst>
              <a:ext uri="{FF2B5EF4-FFF2-40B4-BE49-F238E27FC236}">
                <a16:creationId xmlns:a16="http://schemas.microsoft.com/office/drawing/2014/main" id="{FFBC4459-FFCD-0A96-30BE-5CE410AA2C72}"/>
              </a:ext>
            </a:extLst>
          </p:cNvPr>
          <p:cNvSpPr>
            <a:spLocks noGrp="1"/>
          </p:cNvSpPr>
          <p:nvPr>
            <p:ph type="sldNum" sz="quarter" idx="11"/>
          </p:nvPr>
        </p:nvSpPr>
        <p:spPr/>
        <p:txBody>
          <a:bodyPr/>
          <a:lstStyle/>
          <a:p>
            <a:fld id="{8ED280B2-FD19-491D-8746-6B7D39E89A7F}" type="slidenum">
              <a:rPr lang="de-DE" smtClean="0"/>
              <a:pPr/>
              <a:t>7</a:t>
            </a:fld>
            <a:endParaRPr lang="de-DE" dirty="0"/>
          </a:p>
        </p:txBody>
      </p:sp>
      <p:pic>
        <p:nvPicPr>
          <p:cNvPr id="7" name="Picture 2" descr="A picture containing sky, outdoor">
            <a:extLst>
              <a:ext uri="{FF2B5EF4-FFF2-40B4-BE49-F238E27FC236}">
                <a16:creationId xmlns:a16="http://schemas.microsoft.com/office/drawing/2014/main" id="{721004CC-7379-5AAA-E413-42A0F275B7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87375" y="1812040"/>
            <a:ext cx="3551117" cy="4506643"/>
          </a:xfrm>
          <a:prstGeom prst="rect">
            <a:avLst/>
          </a:prstGeom>
          <a:noFill/>
        </p:spPr>
      </p:pic>
      <p:sp>
        <p:nvSpPr>
          <p:cNvPr id="8" name="Shape 24">
            <a:extLst>
              <a:ext uri="{FF2B5EF4-FFF2-40B4-BE49-F238E27FC236}">
                <a16:creationId xmlns:a16="http://schemas.microsoft.com/office/drawing/2014/main" id="{C54C5D6C-4D36-7E27-8E12-ED3D9A6C086D}"/>
              </a:ext>
            </a:extLst>
          </p:cNvPr>
          <p:cNvSpPr/>
          <p:nvPr/>
        </p:nvSpPr>
        <p:spPr>
          <a:xfrm>
            <a:off x="713375" y="1938039"/>
            <a:ext cx="3299117" cy="4254643"/>
          </a:xfrm>
          <a:prstGeom prst="rect">
            <a:avLst/>
          </a:prstGeom>
          <a:solidFill>
            <a:srgbClr val="002060">
              <a:alpha val="60000"/>
            </a:srgbClr>
          </a:solidFill>
          <a:ln w="12700" cap="flat">
            <a:noFill/>
            <a:miter lim="400000"/>
          </a:ln>
          <a:effectLst/>
        </p:spPr>
        <p:txBody>
          <a:bodyPr wrap="square" lIns="180000" tIns="180000" rIns="180000" bIns="180000" numCol="1" anchor="t">
            <a:noAutofit/>
          </a:bodyPr>
          <a:lstStyle/>
          <a:p>
            <a:pPr hangingPunct="0">
              <a:spcAft>
                <a:spcPts val="600"/>
              </a:spcAft>
            </a:pPr>
            <a:r>
              <a:rPr lang="de-DE" sz="1200" b="1" i="1" dirty="0">
                <a:solidFill>
                  <a:schemeClr val="bg1"/>
                </a:solidFill>
              </a:rPr>
              <a:t>„sehr gutes Fachwissen, Verhandlungsgeschick, Flexibilität, Fokussierung auf das Projektziel."</a:t>
            </a:r>
            <a:br>
              <a:rPr lang="de-DE" sz="1200" b="1" i="1" dirty="0">
                <a:solidFill>
                  <a:schemeClr val="bg1"/>
                </a:solidFill>
              </a:rPr>
            </a:br>
            <a:r>
              <a:rPr lang="de-DE" sz="1200" b="1" i="1" dirty="0">
                <a:solidFill>
                  <a:schemeClr val="bg1"/>
                </a:solidFill>
              </a:rPr>
              <a:t>– Karsten Köhler</a:t>
            </a:r>
            <a:br>
              <a:rPr lang="de-DE" sz="1200" b="1" i="1" dirty="0">
                <a:solidFill>
                  <a:schemeClr val="bg1"/>
                </a:solidFill>
              </a:rPr>
            </a:br>
            <a:r>
              <a:rPr lang="de-DE" sz="1200" i="1" dirty="0">
                <a:solidFill>
                  <a:schemeClr val="bg1"/>
                </a:solidFill>
              </a:rPr>
              <a:t>(The Legal 500 (2022) - Branchenfokus  Vergaberecht)</a:t>
            </a:r>
          </a:p>
          <a:p>
            <a:pPr hangingPunct="0">
              <a:spcAft>
                <a:spcPts val="600"/>
              </a:spcAft>
            </a:pPr>
            <a:br>
              <a:rPr lang="de-DE" sz="1200" i="1" dirty="0">
                <a:solidFill>
                  <a:schemeClr val="bg1"/>
                </a:solidFill>
              </a:rPr>
            </a:br>
            <a:r>
              <a:rPr lang="de-DE" sz="1200" b="1" i="1" dirty="0">
                <a:solidFill>
                  <a:schemeClr val="bg1"/>
                </a:solidFill>
              </a:rPr>
              <a:t>„gutes Fachwissen, Flexibilität, Erreichbarkeit, lösungsorientiert."</a:t>
            </a:r>
            <a:br>
              <a:rPr lang="de-DE" sz="1200" b="1" i="1" dirty="0">
                <a:solidFill>
                  <a:schemeClr val="bg1"/>
                </a:solidFill>
              </a:rPr>
            </a:br>
            <a:r>
              <a:rPr lang="de-DE" sz="1200" b="1" i="1" dirty="0">
                <a:solidFill>
                  <a:schemeClr val="bg1"/>
                </a:solidFill>
              </a:rPr>
              <a:t>– Daniel Naumann</a:t>
            </a:r>
            <a:br>
              <a:rPr lang="de-DE" sz="1200" b="1" i="1" dirty="0">
                <a:solidFill>
                  <a:schemeClr val="bg1"/>
                </a:solidFill>
              </a:rPr>
            </a:br>
            <a:r>
              <a:rPr lang="de-DE" sz="1200" i="1" dirty="0">
                <a:solidFill>
                  <a:schemeClr val="bg1"/>
                </a:solidFill>
              </a:rPr>
              <a:t>(The Legal 500 (2021) - Öffentliches Recht - Vergaberecht)</a:t>
            </a:r>
          </a:p>
          <a:p>
            <a:pPr hangingPunct="0">
              <a:spcAft>
                <a:spcPts val="600"/>
              </a:spcAft>
            </a:pPr>
            <a:endParaRPr lang="de-DE" sz="1200" i="1" dirty="0">
              <a:solidFill>
                <a:schemeClr val="bg1"/>
              </a:solidFill>
            </a:endParaRPr>
          </a:p>
          <a:p>
            <a:pPr hangingPunct="0">
              <a:spcAft>
                <a:spcPts val="600"/>
              </a:spcAft>
            </a:pPr>
            <a:r>
              <a:rPr lang="de-DE" sz="1200" b="1" i="1" dirty="0">
                <a:solidFill>
                  <a:schemeClr val="bg1"/>
                </a:solidFill>
              </a:rPr>
              <a:t>„Starkes Engagement, sehr gutes Fachwissen, schnelle Bearbeitung der Themen.“</a:t>
            </a:r>
          </a:p>
          <a:p>
            <a:pPr hangingPunct="0">
              <a:spcAft>
                <a:spcPts val="600"/>
              </a:spcAft>
            </a:pPr>
            <a:r>
              <a:rPr lang="de-DE" sz="1200" b="1" i="1" dirty="0">
                <a:solidFill>
                  <a:schemeClr val="bg1"/>
                </a:solidFill>
              </a:rPr>
              <a:t>– Dr. Sabrina Desens </a:t>
            </a:r>
          </a:p>
          <a:p>
            <a:pPr hangingPunct="0">
              <a:spcAft>
                <a:spcPts val="600"/>
              </a:spcAft>
            </a:pPr>
            <a:r>
              <a:rPr lang="de-DE" sz="1200" i="1" dirty="0">
                <a:solidFill>
                  <a:schemeClr val="bg1"/>
                </a:solidFill>
              </a:rPr>
              <a:t>(The Legal 500 (2023) - Öffentliches Recht- Umwelt- und Planungsrecht)</a:t>
            </a:r>
          </a:p>
          <a:p>
            <a:pPr hangingPunct="0">
              <a:spcAft>
                <a:spcPts val="600"/>
              </a:spcAft>
            </a:pPr>
            <a:endParaRPr lang="de-DE" sz="1200" i="1" dirty="0">
              <a:solidFill>
                <a:schemeClr val="bg1"/>
              </a:solidFill>
            </a:endParaRPr>
          </a:p>
        </p:txBody>
      </p:sp>
      <p:pic>
        <p:nvPicPr>
          <p:cNvPr id="19" name="Picture 2" descr="A picture containing sky, outdoor">
            <a:extLst>
              <a:ext uri="{FF2B5EF4-FFF2-40B4-BE49-F238E27FC236}">
                <a16:creationId xmlns:a16="http://schemas.microsoft.com/office/drawing/2014/main" id="{3BFD23AE-1C09-63A1-0257-BC4D5451FA1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320441" y="1812040"/>
            <a:ext cx="3551117" cy="4506643"/>
          </a:xfrm>
          <a:prstGeom prst="rect">
            <a:avLst/>
          </a:prstGeom>
          <a:noFill/>
        </p:spPr>
      </p:pic>
      <p:sp>
        <p:nvSpPr>
          <p:cNvPr id="20" name="Shape 24">
            <a:extLst>
              <a:ext uri="{FF2B5EF4-FFF2-40B4-BE49-F238E27FC236}">
                <a16:creationId xmlns:a16="http://schemas.microsoft.com/office/drawing/2014/main" id="{FC3295DD-43FD-EF0D-8E1A-895C9CA87F69}"/>
              </a:ext>
            </a:extLst>
          </p:cNvPr>
          <p:cNvSpPr/>
          <p:nvPr/>
        </p:nvSpPr>
        <p:spPr>
          <a:xfrm>
            <a:off x="4446441" y="1938039"/>
            <a:ext cx="3299117" cy="4254643"/>
          </a:xfrm>
          <a:prstGeom prst="rect">
            <a:avLst/>
          </a:prstGeom>
          <a:solidFill>
            <a:srgbClr val="002060">
              <a:alpha val="60000"/>
            </a:srgbClr>
          </a:solidFill>
          <a:ln w="12700" cap="flat">
            <a:noFill/>
            <a:miter lim="400000"/>
          </a:ln>
          <a:effectLst/>
        </p:spPr>
        <p:txBody>
          <a:bodyPr wrap="square" lIns="180000" tIns="180000" rIns="180000" bIns="180000" numCol="1" anchor="t">
            <a:noAutofit/>
          </a:bodyPr>
          <a:lstStyle/>
          <a:p>
            <a:pPr hangingPunct="0">
              <a:spcAft>
                <a:spcPts val="600"/>
              </a:spcAft>
            </a:pPr>
            <a:r>
              <a:rPr lang="de-DE" sz="1200" b="1" i="1" dirty="0">
                <a:solidFill>
                  <a:schemeClr val="bg1"/>
                </a:solidFill>
              </a:rPr>
              <a:t>„Herr Prof. Leidinger hat hervorragende Kenntnis nicht nur der Rechtslage, sondern auch der politischen Situation und der gesellschaftlichen Herausforderungen.“</a:t>
            </a:r>
            <a:br>
              <a:rPr lang="de-DE" sz="1200" b="1" i="1" dirty="0">
                <a:solidFill>
                  <a:schemeClr val="bg1"/>
                </a:solidFill>
              </a:rPr>
            </a:br>
            <a:r>
              <a:rPr lang="de-DE" sz="1200" b="1" i="1" dirty="0">
                <a:solidFill>
                  <a:schemeClr val="bg1"/>
                </a:solidFill>
              </a:rPr>
              <a:t>– Prof. Dr. Tobias Leidinger</a:t>
            </a:r>
            <a:br>
              <a:rPr lang="de-DE" sz="1200" b="1" i="1" dirty="0">
                <a:solidFill>
                  <a:schemeClr val="bg1"/>
                </a:solidFill>
              </a:rPr>
            </a:br>
            <a:r>
              <a:rPr lang="de-DE" sz="1200" i="1" dirty="0">
                <a:solidFill>
                  <a:schemeClr val="bg1"/>
                </a:solidFill>
              </a:rPr>
              <a:t>(The Legal 500 (2022) - Öffentliches Recht-  Umwelt- und Planungsrecht)</a:t>
            </a:r>
            <a:endParaRPr lang="de-DE" sz="1200" dirty="0">
              <a:solidFill>
                <a:schemeClr val="bg1"/>
              </a:solidFill>
            </a:endParaRPr>
          </a:p>
          <a:p>
            <a:pPr hangingPunct="0">
              <a:spcAft>
                <a:spcPts val="600"/>
              </a:spcAft>
            </a:pPr>
            <a:endParaRPr lang="de-DE" sz="1200" i="1" dirty="0">
              <a:solidFill>
                <a:schemeClr val="bg1"/>
              </a:solidFill>
            </a:endParaRPr>
          </a:p>
          <a:p>
            <a:pPr hangingPunct="0">
              <a:spcAft>
                <a:spcPts val="600"/>
              </a:spcAft>
            </a:pPr>
            <a:r>
              <a:rPr lang="de-DE" sz="1200" b="1" i="1" dirty="0">
                <a:solidFill>
                  <a:schemeClr val="bg1"/>
                </a:solidFill>
              </a:rPr>
              <a:t>„Hohe Prozessführungskompetenz, u.a. in Schiedsverfahren, sowie operatives Branchen-Know-how.“</a:t>
            </a:r>
            <a:br>
              <a:rPr lang="de-DE" sz="1200" b="1" i="1" dirty="0">
                <a:solidFill>
                  <a:schemeClr val="bg1"/>
                </a:solidFill>
              </a:rPr>
            </a:br>
            <a:r>
              <a:rPr lang="de-DE" sz="1200" b="1" i="1" dirty="0">
                <a:solidFill>
                  <a:schemeClr val="bg1"/>
                </a:solidFill>
              </a:rPr>
              <a:t>(</a:t>
            </a:r>
            <a:r>
              <a:rPr lang="de-DE" sz="1200" i="1" dirty="0">
                <a:solidFill>
                  <a:schemeClr val="bg1"/>
                </a:solidFill>
              </a:rPr>
              <a:t>JUVE Handbuch (2023/2024) - Energiewirtschaftsrecht)</a:t>
            </a:r>
          </a:p>
          <a:p>
            <a:pPr hangingPunct="0">
              <a:spcAft>
                <a:spcPts val="600"/>
              </a:spcAft>
            </a:pPr>
            <a:endParaRPr lang="de-DE" sz="1200" b="1" i="1" dirty="0">
              <a:solidFill>
                <a:schemeClr val="bg1"/>
              </a:solidFill>
            </a:endParaRPr>
          </a:p>
        </p:txBody>
      </p:sp>
      <p:pic>
        <p:nvPicPr>
          <p:cNvPr id="22" name="Picture 2" descr="A picture containing sky, outdoor">
            <a:extLst>
              <a:ext uri="{FF2B5EF4-FFF2-40B4-BE49-F238E27FC236}">
                <a16:creationId xmlns:a16="http://schemas.microsoft.com/office/drawing/2014/main" id="{5AEEA6B8-5899-10A1-57E2-8075C48A50E0}"/>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8053507" y="1812040"/>
            <a:ext cx="3551117" cy="4506643"/>
          </a:xfrm>
          <a:prstGeom prst="rect">
            <a:avLst/>
          </a:prstGeom>
          <a:noFill/>
        </p:spPr>
      </p:pic>
      <p:sp>
        <p:nvSpPr>
          <p:cNvPr id="23" name="Shape 24">
            <a:extLst>
              <a:ext uri="{FF2B5EF4-FFF2-40B4-BE49-F238E27FC236}">
                <a16:creationId xmlns:a16="http://schemas.microsoft.com/office/drawing/2014/main" id="{543D8434-945E-6711-0915-C114BF7642B6}"/>
              </a:ext>
            </a:extLst>
          </p:cNvPr>
          <p:cNvSpPr/>
          <p:nvPr/>
        </p:nvSpPr>
        <p:spPr>
          <a:xfrm>
            <a:off x="8179507" y="1938039"/>
            <a:ext cx="3299117" cy="4254643"/>
          </a:xfrm>
          <a:prstGeom prst="rect">
            <a:avLst/>
          </a:prstGeom>
          <a:solidFill>
            <a:srgbClr val="002060">
              <a:alpha val="60000"/>
            </a:srgbClr>
          </a:solidFill>
          <a:ln w="12700" cap="flat">
            <a:noFill/>
            <a:miter lim="400000"/>
          </a:ln>
          <a:effectLst/>
        </p:spPr>
        <p:txBody>
          <a:bodyPr wrap="square" lIns="180000" tIns="180000" rIns="180000" bIns="180000" numCol="1" anchor="t">
            <a:noAutofit/>
          </a:bodyPr>
          <a:lstStyle/>
          <a:p>
            <a:pPr hangingPunct="0">
              <a:spcAft>
                <a:spcPts val="600"/>
              </a:spcAft>
            </a:pPr>
            <a:r>
              <a:rPr lang="de-DE" sz="1200" b="1" i="1" dirty="0">
                <a:solidFill>
                  <a:schemeClr val="bg1"/>
                </a:solidFill>
              </a:rPr>
              <a:t>„Das Luther-Team bringt außer den außergewöhnlich hohen juristischen Qualifikationen ein vertieftes wirtschaftliches Denken und sehr hohe persönliche Kompetenzen. Die Beratung ist sehr komplex; proaktiv wird auf vom Mandanten nicht angesprochene Aspekte hingewiesen. Die Anwälte sind sehr gut erreichbar. Insgesamt eine sehr erfolgreiche Zusammenarbeit.“</a:t>
            </a:r>
            <a:br>
              <a:rPr lang="de-DE" sz="1200" b="1" i="1" dirty="0">
                <a:solidFill>
                  <a:schemeClr val="bg1"/>
                </a:solidFill>
              </a:rPr>
            </a:br>
            <a:r>
              <a:rPr lang="de-DE" sz="1200" b="1" i="1" dirty="0">
                <a:solidFill>
                  <a:schemeClr val="bg1"/>
                </a:solidFill>
              </a:rPr>
              <a:t>(</a:t>
            </a:r>
            <a:r>
              <a:rPr lang="de-DE" sz="1200" i="1" dirty="0">
                <a:solidFill>
                  <a:schemeClr val="bg1"/>
                </a:solidFill>
              </a:rPr>
              <a:t>The Legal 500 (2023) - Branchenfokus Energie)</a:t>
            </a:r>
          </a:p>
          <a:p>
            <a:pPr hangingPunct="0">
              <a:spcAft>
                <a:spcPts val="600"/>
              </a:spcAft>
            </a:pPr>
            <a:endParaRPr lang="de-DE" sz="1200" i="1" dirty="0">
              <a:solidFill>
                <a:schemeClr val="bg1"/>
              </a:solidFill>
            </a:endParaRPr>
          </a:p>
          <a:p>
            <a:pPr hangingPunct="0">
              <a:spcAft>
                <a:spcPts val="600"/>
              </a:spcAft>
            </a:pPr>
            <a:r>
              <a:rPr lang="de-DE" sz="1200" b="1" i="1" dirty="0">
                <a:solidFill>
                  <a:schemeClr val="bg1"/>
                </a:solidFill>
              </a:rPr>
              <a:t>„Starkes Engagement, sehr gutes Fachwissen, schnelle Bearbeitung der Themen“</a:t>
            </a:r>
            <a:br>
              <a:rPr lang="de-DE" sz="1200" b="1" i="1" dirty="0">
                <a:solidFill>
                  <a:schemeClr val="bg1"/>
                </a:solidFill>
              </a:rPr>
            </a:br>
            <a:r>
              <a:rPr lang="de-DE" sz="1200" b="1" i="1" dirty="0">
                <a:solidFill>
                  <a:schemeClr val="bg1"/>
                </a:solidFill>
              </a:rPr>
              <a:t>– Dr. Stefan </a:t>
            </a:r>
            <a:r>
              <a:rPr lang="de-DE" sz="1200" b="1" i="1" dirty="0" err="1">
                <a:solidFill>
                  <a:schemeClr val="bg1"/>
                </a:solidFill>
              </a:rPr>
              <a:t>Altenschmidt</a:t>
            </a:r>
            <a:r>
              <a:rPr lang="de-DE" sz="1200" b="1" i="1" dirty="0">
                <a:solidFill>
                  <a:schemeClr val="bg1"/>
                </a:solidFill>
              </a:rPr>
              <a:t>, LL.M. (Nottingham)</a:t>
            </a:r>
            <a:br>
              <a:rPr lang="de-DE" sz="1200" b="1" i="1" dirty="0">
                <a:solidFill>
                  <a:schemeClr val="bg1"/>
                </a:solidFill>
              </a:rPr>
            </a:br>
            <a:r>
              <a:rPr lang="de-DE" sz="1200" i="1" dirty="0">
                <a:solidFill>
                  <a:schemeClr val="bg1"/>
                </a:solidFill>
              </a:rPr>
              <a:t>(JUVE Handbuch (2022/2023) - Öffentliches Recht - Umwelt- und Planungsrecht)</a:t>
            </a:r>
          </a:p>
        </p:txBody>
      </p:sp>
    </p:spTree>
    <p:extLst>
      <p:ext uri="{BB962C8B-B14F-4D97-AF65-F5344CB8AC3E}">
        <p14:creationId xmlns:p14="http://schemas.microsoft.com/office/powerpoint/2010/main" val="2582703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D48FC04-CE68-6AE0-19FF-F7D975A76BA3}"/>
              </a:ext>
            </a:extLst>
          </p:cNvPr>
          <p:cNvSpPr>
            <a:spLocks noGrp="1"/>
          </p:cNvSpPr>
          <p:nvPr>
            <p:ph type="title"/>
          </p:nvPr>
        </p:nvSpPr>
        <p:spPr>
          <a:xfrm>
            <a:off x="587375" y="555367"/>
            <a:ext cx="11017249" cy="1044000"/>
          </a:xfrm>
        </p:spPr>
        <p:txBody>
          <a:bodyPr/>
          <a:lstStyle/>
          <a:p>
            <a:r>
              <a:rPr lang="de-DE" dirty="0"/>
              <a:t>Ansprechpartner</a:t>
            </a:r>
          </a:p>
        </p:txBody>
      </p:sp>
      <p:sp>
        <p:nvSpPr>
          <p:cNvPr id="4" name="Datumsplatzhalter 3">
            <a:extLst>
              <a:ext uri="{FF2B5EF4-FFF2-40B4-BE49-F238E27FC236}">
                <a16:creationId xmlns:a16="http://schemas.microsoft.com/office/drawing/2014/main" id="{4D3D0A7A-4DD4-F618-481A-F17A96DB0030}"/>
              </a:ext>
            </a:extLst>
          </p:cNvPr>
          <p:cNvSpPr>
            <a:spLocks noGrp="1"/>
          </p:cNvSpPr>
          <p:nvPr>
            <p:ph type="dt" sz="half" idx="10"/>
          </p:nvPr>
        </p:nvSpPr>
        <p:spPr>
          <a:xfrm>
            <a:off x="5093334" y="6498000"/>
            <a:ext cx="1679425" cy="360000"/>
          </a:xfrm>
        </p:spPr>
        <p:txBody>
          <a:bodyPr/>
          <a:lstStyle/>
          <a:p>
            <a:r>
              <a:rPr lang="de-DE"/>
              <a:t>Luther | </a:t>
            </a:r>
            <a:fld id="{77BFF74E-5B1B-4767-B575-E35907464062}" type="datetime1">
              <a:rPr lang="de-DE" smtClean="0"/>
              <a:pPr/>
              <a:t>12.02.2024</a:t>
            </a:fld>
            <a:r>
              <a:rPr lang="de-DE"/>
              <a:t> |</a:t>
            </a:r>
            <a:endParaRPr lang="de-DE" dirty="0"/>
          </a:p>
        </p:txBody>
      </p:sp>
      <p:sp>
        <p:nvSpPr>
          <p:cNvPr id="5" name="Foliennummernplatzhalter 4">
            <a:extLst>
              <a:ext uri="{FF2B5EF4-FFF2-40B4-BE49-F238E27FC236}">
                <a16:creationId xmlns:a16="http://schemas.microsoft.com/office/drawing/2014/main" id="{42BC262B-510E-09E0-0863-9E6767109657}"/>
              </a:ext>
            </a:extLst>
          </p:cNvPr>
          <p:cNvSpPr>
            <a:spLocks noGrp="1"/>
          </p:cNvSpPr>
          <p:nvPr>
            <p:ph type="sldNum" sz="quarter" idx="11"/>
          </p:nvPr>
        </p:nvSpPr>
        <p:spPr>
          <a:xfrm>
            <a:off x="6401570" y="6498000"/>
            <a:ext cx="360000" cy="360000"/>
          </a:xfrm>
        </p:spPr>
        <p:txBody>
          <a:bodyPr/>
          <a:lstStyle/>
          <a:p>
            <a:fld id="{8ED280B2-FD19-491D-8746-6B7D39E89A7F}" type="slidenum">
              <a:rPr lang="de-DE" smtClean="0"/>
              <a:pPr/>
              <a:t>8</a:t>
            </a:fld>
            <a:endParaRPr lang="de-DE" dirty="0"/>
          </a:p>
        </p:txBody>
      </p:sp>
      <p:pic>
        <p:nvPicPr>
          <p:cNvPr id="3" name="Bildplatzhalter 2" descr="Ein Bild, das Menschliches Gesicht, Person, Kleidung, Krawatte enthält.&#10;&#10;Automatisch generierte Beschreibung">
            <a:extLst>
              <a:ext uri="{FF2B5EF4-FFF2-40B4-BE49-F238E27FC236}">
                <a16:creationId xmlns:a16="http://schemas.microsoft.com/office/drawing/2014/main" id="{C3ED667F-1C0E-CD40-367F-7D414C6645B8}"/>
              </a:ext>
            </a:extLst>
          </p:cNvPr>
          <p:cNvPicPr>
            <a:picLocks noGrp="1" noChangeAspect="1"/>
          </p:cNvPicPr>
          <p:nvPr>
            <p:ph type="pic" sz="quarter" idx="12"/>
          </p:nvPr>
        </p:nvPicPr>
        <p:blipFill rotWithShape="1">
          <a:blip r:embed="rId2" cstate="screen">
            <a:extLst>
              <a:ext uri="{28A0092B-C50C-407E-A947-70E740481C1C}">
                <a14:useLocalDpi xmlns:a14="http://schemas.microsoft.com/office/drawing/2010/main"/>
              </a:ext>
            </a:extLst>
          </a:blip>
          <a:srcRect/>
          <a:stretch/>
        </p:blipFill>
        <p:spPr>
          <a:xfrm>
            <a:off x="587375" y="2168768"/>
            <a:ext cx="1157288" cy="1258888"/>
          </a:xfrm>
        </p:spPr>
      </p:pic>
      <p:sp>
        <p:nvSpPr>
          <p:cNvPr id="55" name="Textplatzhalter 54">
            <a:extLst>
              <a:ext uri="{FF2B5EF4-FFF2-40B4-BE49-F238E27FC236}">
                <a16:creationId xmlns:a16="http://schemas.microsoft.com/office/drawing/2014/main" id="{DA141FB8-5CC8-CDC1-4C26-7CE0068FC3FE}"/>
              </a:ext>
            </a:extLst>
          </p:cNvPr>
          <p:cNvSpPr>
            <a:spLocks noGrp="1"/>
          </p:cNvSpPr>
          <p:nvPr>
            <p:ph type="body" sz="quarter" idx="13"/>
          </p:nvPr>
        </p:nvSpPr>
        <p:spPr>
          <a:xfrm>
            <a:off x="1881188" y="2168525"/>
            <a:ext cx="2119310" cy="1434244"/>
          </a:xfrm>
        </p:spPr>
        <p:txBody>
          <a:bodyPr>
            <a:normAutofit/>
          </a:bodyPr>
          <a:lstStyle/>
          <a:p>
            <a:pPr>
              <a:spcAft>
                <a:spcPts val="600"/>
              </a:spcAft>
            </a:pPr>
            <a:r>
              <a:rPr lang="de-DE" sz="1050" b="1" dirty="0">
                <a:solidFill>
                  <a:schemeClr val="accent1"/>
                </a:solidFill>
              </a:rPr>
              <a:t>Dr. Holger Stappert</a:t>
            </a:r>
            <a:br>
              <a:rPr lang="de-DE" sz="900" b="1" dirty="0"/>
            </a:br>
            <a:r>
              <a:rPr lang="de-DE" sz="900" b="1" dirty="0"/>
              <a:t>Rechtsanwalt, Partner</a:t>
            </a:r>
          </a:p>
          <a:p>
            <a:pPr>
              <a:spcAft>
                <a:spcPts val="2900"/>
              </a:spcAft>
            </a:pPr>
            <a:r>
              <a:rPr lang="de-DE" sz="900" dirty="0"/>
              <a:t>Energierecht, Kartellrecht</a:t>
            </a:r>
            <a:br>
              <a:rPr lang="de-DE" sz="900" dirty="0"/>
            </a:br>
            <a:r>
              <a:rPr lang="de-DE" sz="900" dirty="0"/>
              <a:t>Koordinator Branchengruppe Energy</a:t>
            </a:r>
            <a:br>
              <a:rPr lang="de-DE" sz="900" dirty="0"/>
            </a:br>
            <a:r>
              <a:rPr lang="de-DE" sz="900" dirty="0"/>
              <a:t>Düsseldorf</a:t>
            </a:r>
          </a:p>
          <a:p>
            <a:pPr>
              <a:spcAft>
                <a:spcPts val="600"/>
              </a:spcAft>
            </a:pPr>
            <a:r>
              <a:rPr lang="de-DE" sz="900" dirty="0"/>
              <a:t>holger.stappert@luther-lawfirm.com</a:t>
            </a:r>
          </a:p>
        </p:txBody>
      </p:sp>
      <p:pic>
        <p:nvPicPr>
          <p:cNvPr id="29" name="Bildplatzhalter 28" descr="Ein Bild, das Menschliches Gesicht, Person, Kleidung, Shirt enthält.&#10;&#10;Automatisch generierte Beschreibung">
            <a:extLst>
              <a:ext uri="{FF2B5EF4-FFF2-40B4-BE49-F238E27FC236}">
                <a16:creationId xmlns:a16="http://schemas.microsoft.com/office/drawing/2014/main" id="{18F597B8-3E30-E144-8257-FEF36361FAB0}"/>
              </a:ext>
            </a:extLst>
          </p:cNvPr>
          <p:cNvPicPr>
            <a:picLocks noGrp="1" noChangeAspect="1"/>
          </p:cNvPicPr>
          <p:nvPr>
            <p:ph type="pic" sz="quarter" idx="18"/>
          </p:nvPr>
        </p:nvPicPr>
        <p:blipFill rotWithShape="1">
          <a:blip r:embed="rId3" cstate="screen">
            <a:extLst>
              <a:ext uri="{28A0092B-C50C-407E-A947-70E740481C1C}">
                <a14:useLocalDpi xmlns:a14="http://schemas.microsoft.com/office/drawing/2010/main"/>
              </a:ext>
            </a:extLst>
          </a:blip>
          <a:srcRect/>
          <a:stretch/>
        </p:blipFill>
        <p:spPr>
          <a:xfrm>
            <a:off x="587375" y="3602769"/>
            <a:ext cx="1157288" cy="1258888"/>
          </a:xfrm>
        </p:spPr>
      </p:pic>
      <p:sp>
        <p:nvSpPr>
          <p:cNvPr id="11" name="Textplatzhalter 10">
            <a:extLst>
              <a:ext uri="{FF2B5EF4-FFF2-40B4-BE49-F238E27FC236}">
                <a16:creationId xmlns:a16="http://schemas.microsoft.com/office/drawing/2014/main" id="{768D2346-DB0A-7890-96A9-719D0F42D238}"/>
              </a:ext>
            </a:extLst>
          </p:cNvPr>
          <p:cNvSpPr>
            <a:spLocks noGrp="1"/>
          </p:cNvSpPr>
          <p:nvPr>
            <p:ph type="body" sz="quarter" idx="19"/>
          </p:nvPr>
        </p:nvSpPr>
        <p:spPr/>
        <p:txBody>
          <a:bodyPr>
            <a:normAutofit/>
          </a:bodyPr>
          <a:lstStyle/>
          <a:p>
            <a:r>
              <a:rPr lang="de-DE" sz="1050" b="1" dirty="0">
                <a:solidFill>
                  <a:schemeClr val="accent1"/>
                </a:solidFill>
              </a:rPr>
              <a:t>Karsten Köhler</a:t>
            </a:r>
            <a:br>
              <a:rPr lang="de-DE" sz="900" b="1" dirty="0"/>
            </a:br>
            <a:r>
              <a:rPr lang="de-DE" sz="900" b="1" dirty="0"/>
              <a:t>Rechtsanwalt, Fachanwalt für Vergaberecht, Partner</a:t>
            </a:r>
          </a:p>
          <a:p>
            <a:pPr>
              <a:spcAft>
                <a:spcPts val="2900"/>
              </a:spcAft>
            </a:pPr>
            <a:r>
              <a:rPr lang="de-DE" sz="900" dirty="0"/>
              <a:t>Vergaberecht, Anlagenbaurecht</a:t>
            </a:r>
            <a:br>
              <a:rPr lang="de-DE" sz="900" dirty="0"/>
            </a:br>
            <a:r>
              <a:rPr lang="de-DE" sz="900" dirty="0"/>
              <a:t>Leipzig</a:t>
            </a:r>
          </a:p>
          <a:p>
            <a:pPr>
              <a:spcAft>
                <a:spcPts val="0"/>
              </a:spcAft>
            </a:pPr>
            <a:r>
              <a:rPr lang="de-DE" sz="900" dirty="0"/>
              <a:t>kasten.koehler@luther-lawfirm.com</a:t>
            </a:r>
          </a:p>
        </p:txBody>
      </p:sp>
      <p:pic>
        <p:nvPicPr>
          <p:cNvPr id="35" name="Bildplatzhalter 34" descr="Ein Bild, das Menschliches Gesicht, Person, Kleidung, Vorderkopf enthält.&#10;&#10;Automatisch generierte Beschreibung">
            <a:extLst>
              <a:ext uri="{FF2B5EF4-FFF2-40B4-BE49-F238E27FC236}">
                <a16:creationId xmlns:a16="http://schemas.microsoft.com/office/drawing/2014/main" id="{7F1311BD-2760-190E-EA8C-CE53EDEF2BB1}"/>
              </a:ext>
            </a:extLst>
          </p:cNvPr>
          <p:cNvPicPr>
            <a:picLocks noGrp="1" noChangeAspect="1"/>
          </p:cNvPicPr>
          <p:nvPr>
            <p:ph type="pic" sz="quarter" idx="24"/>
          </p:nvPr>
        </p:nvPicPr>
        <p:blipFill rotWithShape="1">
          <a:blip r:embed="rId4" cstate="screen">
            <a:extLst>
              <a:ext uri="{28A0092B-C50C-407E-A947-70E740481C1C}">
                <a14:useLocalDpi xmlns:a14="http://schemas.microsoft.com/office/drawing/2010/main"/>
              </a:ext>
            </a:extLst>
          </a:blip>
          <a:srcRect/>
          <a:stretch/>
        </p:blipFill>
        <p:spPr>
          <a:xfrm>
            <a:off x="587375" y="5045562"/>
            <a:ext cx="1157288" cy="1258888"/>
          </a:xfrm>
        </p:spPr>
      </p:pic>
      <p:sp>
        <p:nvSpPr>
          <p:cNvPr id="13" name="Textplatzhalter 12">
            <a:extLst>
              <a:ext uri="{FF2B5EF4-FFF2-40B4-BE49-F238E27FC236}">
                <a16:creationId xmlns:a16="http://schemas.microsoft.com/office/drawing/2014/main" id="{9F169EBA-9BD8-B8F4-726B-472E520433B9}"/>
              </a:ext>
            </a:extLst>
          </p:cNvPr>
          <p:cNvSpPr>
            <a:spLocks noGrp="1"/>
          </p:cNvSpPr>
          <p:nvPr>
            <p:ph type="body" sz="quarter" idx="25"/>
          </p:nvPr>
        </p:nvSpPr>
        <p:spPr/>
        <p:txBody>
          <a:bodyPr>
            <a:normAutofit/>
          </a:bodyPr>
          <a:lstStyle/>
          <a:p>
            <a:r>
              <a:rPr lang="de-DE" sz="1050" b="1" dirty="0">
                <a:solidFill>
                  <a:schemeClr val="accent1"/>
                </a:solidFill>
              </a:rPr>
              <a:t>Andreas Mally</a:t>
            </a:r>
            <a:br>
              <a:rPr lang="de-DE" sz="900" b="1" dirty="0"/>
            </a:br>
            <a:r>
              <a:rPr lang="de-DE" sz="900" b="1" dirty="0"/>
              <a:t>Rechtsanwalt, </a:t>
            </a:r>
            <a:r>
              <a:rPr lang="de-DE" sz="900" b="1" dirty="0" err="1"/>
              <a:t>Counsel</a:t>
            </a:r>
            <a:endParaRPr lang="de-DE" sz="900" b="1" dirty="0"/>
          </a:p>
          <a:p>
            <a:pPr>
              <a:spcAft>
                <a:spcPts val="4000"/>
              </a:spcAft>
            </a:pPr>
            <a:r>
              <a:rPr lang="de-DE" sz="900" dirty="0"/>
              <a:t>Immobilien- &amp; Baurecht</a:t>
            </a:r>
            <a:br>
              <a:rPr lang="de-DE" sz="900" dirty="0"/>
            </a:br>
            <a:r>
              <a:rPr lang="de-DE" sz="900" dirty="0"/>
              <a:t>Leipzig</a:t>
            </a:r>
          </a:p>
          <a:p>
            <a:r>
              <a:rPr lang="de-DE" sz="900" dirty="0"/>
              <a:t>andreas.mally@luther-lawfirm.com</a:t>
            </a:r>
          </a:p>
        </p:txBody>
      </p:sp>
      <p:pic>
        <p:nvPicPr>
          <p:cNvPr id="27" name="Bildplatzhalter 26" descr="Ein Bild, das Person, Menschliches Gesicht, Kleidung, Kragen enthält.&#10;&#10;Automatisch generierte Beschreibung">
            <a:extLst>
              <a:ext uri="{FF2B5EF4-FFF2-40B4-BE49-F238E27FC236}">
                <a16:creationId xmlns:a16="http://schemas.microsoft.com/office/drawing/2014/main" id="{F4F2628D-4DD3-03DE-F263-D6AA3DD8A0E6}"/>
              </a:ext>
            </a:extLst>
          </p:cNvPr>
          <p:cNvPicPr>
            <a:picLocks noGrp="1" noChangeAspect="1"/>
          </p:cNvPicPr>
          <p:nvPr>
            <p:ph type="pic" sz="quarter" idx="26"/>
          </p:nvPr>
        </p:nvPicPr>
        <p:blipFill rotWithShape="1">
          <a:blip r:embed="rId5" cstate="screen">
            <a:extLst>
              <a:ext uri="{28A0092B-C50C-407E-A947-70E740481C1C}">
                <a14:useLocalDpi xmlns:a14="http://schemas.microsoft.com/office/drawing/2010/main"/>
              </a:ext>
            </a:extLst>
          </a:blip>
          <a:srcRect/>
          <a:stretch/>
        </p:blipFill>
        <p:spPr>
          <a:xfrm>
            <a:off x="8191503" y="2168768"/>
            <a:ext cx="1157288" cy="1258888"/>
          </a:xfrm>
        </p:spPr>
      </p:pic>
      <p:sp>
        <p:nvSpPr>
          <p:cNvPr id="15" name="Textplatzhalter 14">
            <a:extLst>
              <a:ext uri="{FF2B5EF4-FFF2-40B4-BE49-F238E27FC236}">
                <a16:creationId xmlns:a16="http://schemas.microsoft.com/office/drawing/2014/main" id="{DE3F9AF4-2E48-5420-0F38-CB2B6CC22F50}"/>
              </a:ext>
            </a:extLst>
          </p:cNvPr>
          <p:cNvSpPr>
            <a:spLocks noGrp="1"/>
          </p:cNvSpPr>
          <p:nvPr>
            <p:ph type="body" sz="quarter" idx="27"/>
          </p:nvPr>
        </p:nvSpPr>
        <p:spPr/>
        <p:txBody>
          <a:bodyPr>
            <a:normAutofit/>
          </a:bodyPr>
          <a:lstStyle/>
          <a:p>
            <a:r>
              <a:rPr lang="de-DE" sz="1050" b="1" dirty="0">
                <a:solidFill>
                  <a:schemeClr val="accent1"/>
                </a:solidFill>
              </a:rPr>
              <a:t>David </a:t>
            </a:r>
            <a:r>
              <a:rPr lang="de-DE" sz="1050" b="1" dirty="0" err="1">
                <a:solidFill>
                  <a:schemeClr val="accent1"/>
                </a:solidFill>
              </a:rPr>
              <a:t>Wölting</a:t>
            </a:r>
            <a:br>
              <a:rPr lang="de-DE" sz="900" b="1" dirty="0"/>
            </a:br>
            <a:r>
              <a:rPr lang="de-DE" sz="900" b="1" dirty="0"/>
              <a:t>Rechtsanwalt, Senior Associate</a:t>
            </a:r>
          </a:p>
          <a:p>
            <a:pPr>
              <a:spcAft>
                <a:spcPts val="4000"/>
              </a:spcAft>
            </a:pPr>
            <a:r>
              <a:rPr lang="de-DE" sz="900" dirty="0"/>
              <a:t>Energierecht, Kartellrecht</a:t>
            </a:r>
            <a:br>
              <a:rPr lang="de-DE" sz="900" dirty="0"/>
            </a:br>
            <a:r>
              <a:rPr lang="de-DE" sz="900" dirty="0"/>
              <a:t>Düsseldorf</a:t>
            </a:r>
          </a:p>
          <a:p>
            <a:r>
              <a:rPr lang="de-DE" sz="900" dirty="0"/>
              <a:t>david.woelting@luther-lawfirm.com</a:t>
            </a:r>
          </a:p>
        </p:txBody>
      </p:sp>
      <p:pic>
        <p:nvPicPr>
          <p:cNvPr id="33" name="Bildplatzhalter 32" descr="Ein Bild, das Menschliches Gesicht, Person, Lächeln, Porträtbild enthält.&#10;&#10;Automatisch generierte Beschreibung">
            <a:extLst>
              <a:ext uri="{FF2B5EF4-FFF2-40B4-BE49-F238E27FC236}">
                <a16:creationId xmlns:a16="http://schemas.microsoft.com/office/drawing/2014/main" id="{EF9C7D7A-9637-73C7-21C8-25E0A40B5A3C}"/>
              </a:ext>
            </a:extLst>
          </p:cNvPr>
          <p:cNvPicPr>
            <a:picLocks noGrp="1" noChangeAspect="1"/>
          </p:cNvPicPr>
          <p:nvPr>
            <p:ph type="pic" sz="quarter" idx="28"/>
          </p:nvPr>
        </p:nvPicPr>
        <p:blipFill rotWithShape="1">
          <a:blip r:embed="rId6" cstate="screen">
            <a:extLst>
              <a:ext uri="{28A0092B-C50C-407E-A947-70E740481C1C}">
                <a14:useLocalDpi xmlns:a14="http://schemas.microsoft.com/office/drawing/2010/main"/>
              </a:ext>
            </a:extLst>
          </a:blip>
          <a:srcRect t="-860"/>
          <a:stretch/>
        </p:blipFill>
        <p:spPr>
          <a:xfrm>
            <a:off x="8191503" y="3602769"/>
            <a:ext cx="1157288" cy="1258888"/>
          </a:xfrm>
        </p:spPr>
      </p:pic>
      <p:sp>
        <p:nvSpPr>
          <p:cNvPr id="17" name="Textplatzhalter 16">
            <a:extLst>
              <a:ext uri="{FF2B5EF4-FFF2-40B4-BE49-F238E27FC236}">
                <a16:creationId xmlns:a16="http://schemas.microsoft.com/office/drawing/2014/main" id="{8C236534-3668-633A-516E-704657108C5E}"/>
              </a:ext>
            </a:extLst>
          </p:cNvPr>
          <p:cNvSpPr>
            <a:spLocks noGrp="1"/>
          </p:cNvSpPr>
          <p:nvPr>
            <p:ph type="body" sz="quarter" idx="29"/>
          </p:nvPr>
        </p:nvSpPr>
        <p:spPr/>
        <p:txBody>
          <a:bodyPr>
            <a:normAutofit/>
          </a:bodyPr>
          <a:lstStyle/>
          <a:p>
            <a:r>
              <a:rPr lang="de-DE" sz="1050" b="1" dirty="0">
                <a:solidFill>
                  <a:schemeClr val="accent1"/>
                </a:solidFill>
              </a:rPr>
              <a:t>Dr. Sabrina </a:t>
            </a:r>
            <a:r>
              <a:rPr lang="de-DE" sz="1050" b="1" dirty="0" err="1">
                <a:solidFill>
                  <a:schemeClr val="accent1"/>
                </a:solidFill>
              </a:rPr>
              <a:t>Desens</a:t>
            </a:r>
            <a:br>
              <a:rPr lang="de-DE" sz="900" b="1" dirty="0"/>
            </a:br>
            <a:r>
              <a:rPr lang="de-DE" sz="900" b="1" dirty="0"/>
              <a:t>Rechtsanwältin, Fachanwältin für Verwaltungsrecht, Partnerin</a:t>
            </a:r>
          </a:p>
          <a:p>
            <a:pPr>
              <a:spcAft>
                <a:spcPts val="1800"/>
              </a:spcAft>
            </a:pPr>
            <a:r>
              <a:rPr lang="de-DE" sz="900" dirty="0"/>
              <a:t>Umwelt, Planung, Regulierung</a:t>
            </a:r>
            <a:br>
              <a:rPr lang="de-DE" sz="900" dirty="0"/>
            </a:br>
            <a:r>
              <a:rPr lang="de-DE" sz="900" dirty="0"/>
              <a:t>(einschl. Berg- und Wasserrecht)</a:t>
            </a:r>
            <a:br>
              <a:rPr lang="de-DE" sz="900" dirty="0"/>
            </a:br>
            <a:r>
              <a:rPr lang="de-DE" sz="900" dirty="0"/>
              <a:t>Leipzig</a:t>
            </a:r>
          </a:p>
          <a:p>
            <a:r>
              <a:rPr lang="de-DE" sz="900" dirty="0"/>
              <a:t>sabrina.desens@luther-lawfirm.com</a:t>
            </a:r>
          </a:p>
        </p:txBody>
      </p:sp>
      <p:pic>
        <p:nvPicPr>
          <p:cNvPr id="39" name="Bildplatzhalter 38" descr="Ein Bild, das Menschliches Gesicht, Person, Kleidung, Krawatte enthält.&#10;&#10;Automatisch generierte Beschreibung">
            <a:extLst>
              <a:ext uri="{FF2B5EF4-FFF2-40B4-BE49-F238E27FC236}">
                <a16:creationId xmlns:a16="http://schemas.microsoft.com/office/drawing/2014/main" id="{2F9A553E-8B99-0F92-37D9-6B8819F79D4C}"/>
              </a:ext>
            </a:extLst>
          </p:cNvPr>
          <p:cNvPicPr>
            <a:picLocks noGrp="1" noChangeAspect="1"/>
          </p:cNvPicPr>
          <p:nvPr>
            <p:ph type="pic" sz="quarter" idx="30"/>
          </p:nvPr>
        </p:nvPicPr>
        <p:blipFill rotWithShape="1">
          <a:blip r:embed="rId7" cstate="screen">
            <a:extLst>
              <a:ext uri="{28A0092B-C50C-407E-A947-70E740481C1C}">
                <a14:useLocalDpi xmlns:a14="http://schemas.microsoft.com/office/drawing/2010/main"/>
              </a:ext>
            </a:extLst>
          </a:blip>
          <a:srcRect/>
          <a:stretch/>
        </p:blipFill>
        <p:spPr>
          <a:xfrm>
            <a:off x="8191503" y="5045562"/>
            <a:ext cx="1157288" cy="1258888"/>
          </a:xfrm>
        </p:spPr>
      </p:pic>
      <p:sp>
        <p:nvSpPr>
          <p:cNvPr id="19" name="Textplatzhalter 18">
            <a:extLst>
              <a:ext uri="{FF2B5EF4-FFF2-40B4-BE49-F238E27FC236}">
                <a16:creationId xmlns:a16="http://schemas.microsoft.com/office/drawing/2014/main" id="{41E00123-7693-A51B-B3EB-D8E18985F5A1}"/>
              </a:ext>
            </a:extLst>
          </p:cNvPr>
          <p:cNvSpPr>
            <a:spLocks noGrp="1"/>
          </p:cNvSpPr>
          <p:nvPr>
            <p:ph type="body" sz="quarter" idx="31"/>
          </p:nvPr>
        </p:nvSpPr>
        <p:spPr>
          <a:xfrm>
            <a:off x="9485314" y="5045561"/>
            <a:ext cx="2319693" cy="1452439"/>
          </a:xfrm>
        </p:spPr>
        <p:txBody>
          <a:bodyPr>
            <a:normAutofit/>
          </a:bodyPr>
          <a:lstStyle/>
          <a:p>
            <a:r>
              <a:rPr lang="de-DE" sz="1050" b="1" dirty="0">
                <a:solidFill>
                  <a:schemeClr val="accent1"/>
                </a:solidFill>
              </a:rPr>
              <a:t>Dr. Frederic Tewes</a:t>
            </a:r>
            <a:br>
              <a:rPr lang="de-DE" sz="900" b="1" dirty="0"/>
            </a:br>
            <a:r>
              <a:rPr lang="de-DE" sz="900" b="1" dirty="0"/>
              <a:t>Rechtsanwalt, Senior Associate</a:t>
            </a:r>
          </a:p>
          <a:p>
            <a:pPr>
              <a:spcAft>
                <a:spcPts val="4000"/>
              </a:spcAft>
            </a:pPr>
            <a:r>
              <a:rPr lang="de-DE" sz="900" dirty="0"/>
              <a:t>Grundstücks-, Immobilien- &amp; Baurecht</a:t>
            </a:r>
            <a:br>
              <a:rPr lang="de-DE" sz="900" dirty="0"/>
            </a:br>
            <a:r>
              <a:rPr lang="de-DE" sz="900" dirty="0"/>
              <a:t>Düsseldorf</a:t>
            </a:r>
          </a:p>
          <a:p>
            <a:r>
              <a:rPr lang="de-DE" sz="900" dirty="0"/>
              <a:t>frederic.tewes@luther-lawfirm.com</a:t>
            </a:r>
          </a:p>
        </p:txBody>
      </p:sp>
      <p:pic>
        <p:nvPicPr>
          <p:cNvPr id="8" name="Bildplatzhalter 7" descr="Ein Bild, das Menschliches Gesicht, Person, Kleidung, Mann enthält.&#10;&#10;Automatisch generierte Beschreibung">
            <a:extLst>
              <a:ext uri="{FF2B5EF4-FFF2-40B4-BE49-F238E27FC236}">
                <a16:creationId xmlns:a16="http://schemas.microsoft.com/office/drawing/2014/main" id="{959A0FBE-FD80-DCAF-6189-C229A3FB7CDE}"/>
              </a:ext>
            </a:extLst>
          </p:cNvPr>
          <p:cNvPicPr>
            <a:picLocks noGrp="1" noChangeAspect="1"/>
          </p:cNvPicPr>
          <p:nvPr>
            <p:ph type="pic" sz="quarter" idx="32"/>
          </p:nvPr>
        </p:nvPicPr>
        <p:blipFill rotWithShape="1">
          <a:blip r:embed="rId8" cstate="screen">
            <a:extLst>
              <a:ext uri="{28A0092B-C50C-407E-A947-70E740481C1C}">
                <a14:useLocalDpi xmlns:a14="http://schemas.microsoft.com/office/drawing/2010/main"/>
              </a:ext>
            </a:extLst>
          </a:blip>
          <a:srcRect/>
          <a:stretch/>
        </p:blipFill>
        <p:spPr>
          <a:xfrm>
            <a:off x="4389439" y="2168768"/>
            <a:ext cx="1157288" cy="1258888"/>
          </a:xfrm>
        </p:spPr>
      </p:pic>
      <p:sp>
        <p:nvSpPr>
          <p:cNvPr id="21" name="Textplatzhalter 20">
            <a:extLst>
              <a:ext uri="{FF2B5EF4-FFF2-40B4-BE49-F238E27FC236}">
                <a16:creationId xmlns:a16="http://schemas.microsoft.com/office/drawing/2014/main" id="{BD5494E3-C3B2-7FD2-BBDA-2773EAF5A438}"/>
              </a:ext>
            </a:extLst>
          </p:cNvPr>
          <p:cNvSpPr>
            <a:spLocks noGrp="1"/>
          </p:cNvSpPr>
          <p:nvPr>
            <p:ph type="body" sz="quarter" idx="33"/>
          </p:nvPr>
        </p:nvSpPr>
        <p:spPr/>
        <p:txBody>
          <a:bodyPr>
            <a:normAutofit/>
          </a:bodyPr>
          <a:lstStyle/>
          <a:p>
            <a:r>
              <a:rPr lang="de-DE" sz="1050" b="1" dirty="0">
                <a:solidFill>
                  <a:schemeClr val="accent1"/>
                </a:solidFill>
              </a:rPr>
              <a:t>Daniel Naumann</a:t>
            </a:r>
            <a:br>
              <a:rPr lang="de-DE" sz="900" b="1" dirty="0"/>
            </a:br>
            <a:r>
              <a:rPr lang="de-DE" sz="900" b="1" dirty="0"/>
              <a:t>Rechtsanwalt, </a:t>
            </a:r>
            <a:r>
              <a:rPr lang="de-DE" sz="900" b="1" dirty="0" err="1"/>
              <a:t>Counsel</a:t>
            </a:r>
            <a:endParaRPr lang="de-DE" sz="900" b="1" dirty="0"/>
          </a:p>
          <a:p>
            <a:pPr>
              <a:spcAft>
                <a:spcPts val="4000"/>
              </a:spcAft>
            </a:pPr>
            <a:r>
              <a:rPr lang="de-DE" sz="900" dirty="0"/>
              <a:t>Vergaberecht, Anlagenbaurecht</a:t>
            </a:r>
            <a:br>
              <a:rPr lang="de-DE" sz="900" dirty="0"/>
            </a:br>
            <a:r>
              <a:rPr lang="de-DE" sz="900" dirty="0"/>
              <a:t>Leipzig</a:t>
            </a:r>
          </a:p>
          <a:p>
            <a:r>
              <a:rPr lang="de-DE" sz="900" dirty="0"/>
              <a:t>daniel.naumann@luther-lawfirm.com</a:t>
            </a:r>
          </a:p>
        </p:txBody>
      </p:sp>
      <p:pic>
        <p:nvPicPr>
          <p:cNvPr id="31" name="Bildplatzhalter 30" descr="Ein Bild, das Menschliches Gesicht, Person, Lächeln, Kleidung enthält.&#10;&#10;Automatisch generierte Beschreibung">
            <a:extLst>
              <a:ext uri="{FF2B5EF4-FFF2-40B4-BE49-F238E27FC236}">
                <a16:creationId xmlns:a16="http://schemas.microsoft.com/office/drawing/2014/main" id="{4C57189E-F4F5-AC81-B854-0EB5445C3C3F}"/>
              </a:ext>
            </a:extLst>
          </p:cNvPr>
          <p:cNvPicPr>
            <a:picLocks noGrp="1" noChangeAspect="1"/>
          </p:cNvPicPr>
          <p:nvPr>
            <p:ph type="pic" sz="quarter" idx="34"/>
          </p:nvPr>
        </p:nvPicPr>
        <p:blipFill rotWithShape="1">
          <a:blip r:embed="rId9" cstate="screen">
            <a:extLst>
              <a:ext uri="{28A0092B-C50C-407E-A947-70E740481C1C}">
                <a14:useLocalDpi xmlns:a14="http://schemas.microsoft.com/office/drawing/2010/main"/>
              </a:ext>
            </a:extLst>
          </a:blip>
          <a:srcRect/>
          <a:stretch/>
        </p:blipFill>
        <p:spPr>
          <a:xfrm>
            <a:off x="4389439" y="3602769"/>
            <a:ext cx="1157288" cy="1258888"/>
          </a:xfrm>
        </p:spPr>
      </p:pic>
      <p:sp>
        <p:nvSpPr>
          <p:cNvPr id="23" name="Textplatzhalter 22">
            <a:extLst>
              <a:ext uri="{FF2B5EF4-FFF2-40B4-BE49-F238E27FC236}">
                <a16:creationId xmlns:a16="http://schemas.microsoft.com/office/drawing/2014/main" id="{14051072-4E58-9000-7828-21CA32A6325E}"/>
              </a:ext>
            </a:extLst>
          </p:cNvPr>
          <p:cNvSpPr>
            <a:spLocks noGrp="1"/>
          </p:cNvSpPr>
          <p:nvPr>
            <p:ph type="body" sz="quarter" idx="35"/>
          </p:nvPr>
        </p:nvSpPr>
        <p:spPr/>
        <p:txBody>
          <a:bodyPr>
            <a:normAutofit/>
          </a:bodyPr>
          <a:lstStyle/>
          <a:p>
            <a:r>
              <a:rPr lang="de-DE" sz="1050" b="1" dirty="0">
                <a:solidFill>
                  <a:schemeClr val="accent1"/>
                </a:solidFill>
              </a:rPr>
              <a:t>Cosima </a:t>
            </a:r>
            <a:r>
              <a:rPr lang="de-DE" sz="1050" b="1" dirty="0" err="1">
                <a:solidFill>
                  <a:schemeClr val="accent1"/>
                </a:solidFill>
              </a:rPr>
              <a:t>Flock</a:t>
            </a:r>
            <a:br>
              <a:rPr lang="de-DE" sz="900" b="1" dirty="0"/>
            </a:br>
            <a:r>
              <a:rPr lang="de-DE" sz="900" b="1" dirty="0"/>
              <a:t>Rechtsanwältin, </a:t>
            </a:r>
            <a:r>
              <a:rPr lang="de-DE" sz="900" b="1" dirty="0" err="1"/>
              <a:t>Counsel</a:t>
            </a:r>
            <a:endParaRPr lang="de-DE" sz="900" b="1" dirty="0"/>
          </a:p>
          <a:p>
            <a:pPr>
              <a:spcAft>
                <a:spcPts val="3900"/>
              </a:spcAft>
            </a:pPr>
            <a:r>
              <a:rPr lang="de-DE" sz="900" dirty="0"/>
              <a:t>Energierecht, Kartellrecht</a:t>
            </a:r>
            <a:br>
              <a:rPr lang="de-DE" sz="900" dirty="0"/>
            </a:br>
            <a:r>
              <a:rPr lang="de-DE" sz="900" dirty="0"/>
              <a:t>Düsseldorf</a:t>
            </a:r>
          </a:p>
          <a:p>
            <a:r>
              <a:rPr lang="de-DE" sz="900" dirty="0"/>
              <a:t>cosima.flock@luther-lawfirm.com</a:t>
            </a:r>
          </a:p>
        </p:txBody>
      </p:sp>
      <p:pic>
        <p:nvPicPr>
          <p:cNvPr id="37" name="Bildplatzhalter 36" descr="Ein Bild, das Menschliches Gesicht, Person, Kleidung, Mann enthält.&#10;&#10;Automatisch generierte Beschreibung">
            <a:extLst>
              <a:ext uri="{FF2B5EF4-FFF2-40B4-BE49-F238E27FC236}">
                <a16:creationId xmlns:a16="http://schemas.microsoft.com/office/drawing/2014/main" id="{C88967FC-120A-85EF-0FF0-50619DEDD733}"/>
              </a:ext>
            </a:extLst>
          </p:cNvPr>
          <p:cNvPicPr>
            <a:picLocks noGrp="1" noChangeAspect="1"/>
          </p:cNvPicPr>
          <p:nvPr>
            <p:ph type="pic" sz="quarter" idx="36"/>
          </p:nvPr>
        </p:nvPicPr>
        <p:blipFill rotWithShape="1">
          <a:blip r:embed="rId10" cstate="screen">
            <a:extLst>
              <a:ext uri="{28A0092B-C50C-407E-A947-70E740481C1C}">
                <a14:useLocalDpi xmlns:a14="http://schemas.microsoft.com/office/drawing/2010/main"/>
              </a:ext>
            </a:extLst>
          </a:blip>
          <a:srcRect/>
          <a:stretch/>
        </p:blipFill>
        <p:spPr>
          <a:xfrm>
            <a:off x="4389439" y="5045562"/>
            <a:ext cx="1157288" cy="1258888"/>
          </a:xfrm>
        </p:spPr>
      </p:pic>
      <p:sp>
        <p:nvSpPr>
          <p:cNvPr id="25" name="Textplatzhalter 24">
            <a:extLst>
              <a:ext uri="{FF2B5EF4-FFF2-40B4-BE49-F238E27FC236}">
                <a16:creationId xmlns:a16="http://schemas.microsoft.com/office/drawing/2014/main" id="{8A8BEDD0-92D1-4F36-613D-FA5196647E2F}"/>
              </a:ext>
            </a:extLst>
          </p:cNvPr>
          <p:cNvSpPr>
            <a:spLocks noGrp="1"/>
          </p:cNvSpPr>
          <p:nvPr>
            <p:ph type="body" sz="quarter" idx="37"/>
          </p:nvPr>
        </p:nvSpPr>
        <p:spPr/>
        <p:txBody>
          <a:bodyPr>
            <a:normAutofit/>
          </a:bodyPr>
          <a:lstStyle/>
          <a:p>
            <a:r>
              <a:rPr lang="de-DE" sz="1050" b="1" dirty="0">
                <a:solidFill>
                  <a:schemeClr val="accent1"/>
                </a:solidFill>
              </a:rPr>
              <a:t>Prof. Dr. Tobias Leidinger</a:t>
            </a:r>
            <a:br>
              <a:rPr lang="de-DE" sz="1100" b="1" dirty="0">
                <a:solidFill>
                  <a:schemeClr val="accent1"/>
                </a:solidFill>
              </a:rPr>
            </a:br>
            <a:r>
              <a:rPr lang="de-DE" sz="900" b="1" dirty="0"/>
              <a:t>Rechtsanwalt, Fachanwalt für Verwaltungsrecht, Partner</a:t>
            </a:r>
          </a:p>
          <a:p>
            <a:pPr>
              <a:spcAft>
                <a:spcPts val="1800"/>
              </a:spcAft>
            </a:pPr>
            <a:r>
              <a:rPr lang="de-DE" sz="900" dirty="0"/>
              <a:t>Umwelt, Planung, Regulierung </a:t>
            </a:r>
            <a:br>
              <a:rPr lang="de-DE" sz="900" dirty="0"/>
            </a:br>
            <a:r>
              <a:rPr lang="de-DE" sz="900" dirty="0"/>
              <a:t>(einschl. Berg- und Wasserrecht)</a:t>
            </a:r>
            <a:br>
              <a:rPr lang="de-DE" sz="900" dirty="0"/>
            </a:br>
            <a:r>
              <a:rPr lang="de-DE" sz="900" dirty="0"/>
              <a:t>Düsseldorf</a:t>
            </a:r>
          </a:p>
          <a:p>
            <a:r>
              <a:rPr lang="de-DE" sz="900" dirty="0"/>
              <a:t>tobias.leidinger@luther-lawfirm.com</a:t>
            </a:r>
          </a:p>
        </p:txBody>
      </p:sp>
    </p:spTree>
    <p:extLst>
      <p:ext uri="{BB962C8B-B14F-4D97-AF65-F5344CB8AC3E}">
        <p14:creationId xmlns:p14="http://schemas.microsoft.com/office/powerpoint/2010/main" val="94282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8707AB-4296-21C1-79F0-A4A7CA811E96}"/>
              </a:ext>
            </a:extLst>
          </p:cNvPr>
          <p:cNvSpPr>
            <a:spLocks noGrp="1"/>
          </p:cNvSpPr>
          <p:nvPr>
            <p:ph type="title"/>
          </p:nvPr>
        </p:nvSpPr>
        <p:spPr/>
        <p:txBody>
          <a:bodyPr/>
          <a:lstStyle/>
          <a:p>
            <a:r>
              <a:rPr lang="de-DE" dirty="0"/>
              <a:t>Ansprechpartner</a:t>
            </a:r>
          </a:p>
        </p:txBody>
      </p:sp>
      <p:sp>
        <p:nvSpPr>
          <p:cNvPr id="3" name="Datumsplatzhalter 2">
            <a:extLst>
              <a:ext uri="{FF2B5EF4-FFF2-40B4-BE49-F238E27FC236}">
                <a16:creationId xmlns:a16="http://schemas.microsoft.com/office/drawing/2014/main" id="{D4509873-10BF-1313-D6A5-DD384403E3C3}"/>
              </a:ext>
            </a:extLst>
          </p:cNvPr>
          <p:cNvSpPr>
            <a:spLocks noGrp="1"/>
          </p:cNvSpPr>
          <p:nvPr>
            <p:ph type="dt" sz="half" idx="10"/>
          </p:nvPr>
        </p:nvSpPr>
        <p:spPr/>
        <p:txBody>
          <a:bodyPr/>
          <a:lstStyle/>
          <a:p>
            <a:r>
              <a:rPr lang="de-DE"/>
              <a:t>Luther | </a:t>
            </a:r>
            <a:fld id="{ED32FDBF-EB66-45CF-B78C-0159ED82FFD4}" type="datetime1">
              <a:rPr lang="de-DE" smtClean="0"/>
              <a:t>12.02.2024</a:t>
            </a:fld>
            <a:r>
              <a:rPr lang="de-DE"/>
              <a:t> |</a:t>
            </a:r>
            <a:endParaRPr lang="de-DE" dirty="0"/>
          </a:p>
        </p:txBody>
      </p:sp>
      <p:sp>
        <p:nvSpPr>
          <p:cNvPr id="4" name="Foliennummernplatzhalter 3">
            <a:extLst>
              <a:ext uri="{FF2B5EF4-FFF2-40B4-BE49-F238E27FC236}">
                <a16:creationId xmlns:a16="http://schemas.microsoft.com/office/drawing/2014/main" id="{49D0DCA0-2D94-785B-9D44-B7FE11BA866F}"/>
              </a:ext>
            </a:extLst>
          </p:cNvPr>
          <p:cNvSpPr>
            <a:spLocks noGrp="1"/>
          </p:cNvSpPr>
          <p:nvPr>
            <p:ph type="sldNum" sz="quarter" idx="11"/>
          </p:nvPr>
        </p:nvSpPr>
        <p:spPr/>
        <p:txBody>
          <a:bodyPr/>
          <a:lstStyle/>
          <a:p>
            <a:fld id="{8ED280B2-FD19-491D-8746-6B7D39E89A7F}" type="slidenum">
              <a:rPr lang="de-DE" smtClean="0"/>
              <a:pPr/>
              <a:t>9</a:t>
            </a:fld>
            <a:endParaRPr lang="de-DE" dirty="0"/>
          </a:p>
        </p:txBody>
      </p:sp>
      <p:pic>
        <p:nvPicPr>
          <p:cNvPr id="10" name="Bildplatzhalter 9" descr="Ein Bild, das Person, Menschliches Gesicht, Kleidung, Lächeln enthält.&#10;&#10;Automatisch generierte Beschreibung">
            <a:extLst>
              <a:ext uri="{FF2B5EF4-FFF2-40B4-BE49-F238E27FC236}">
                <a16:creationId xmlns:a16="http://schemas.microsoft.com/office/drawing/2014/main" id="{74926928-6515-55F6-9E47-0A046433D3DD}"/>
              </a:ext>
            </a:extLst>
          </p:cNvPr>
          <p:cNvPicPr>
            <a:picLocks noGrp="1" noChangeAspect="1"/>
          </p:cNvPicPr>
          <p:nvPr>
            <p:ph type="pic" sz="quarter" idx="12"/>
          </p:nvPr>
        </p:nvPicPr>
        <p:blipFill rotWithShape="1">
          <a:blip r:embed="rId2" cstate="screen">
            <a:extLst>
              <a:ext uri="{28A0092B-C50C-407E-A947-70E740481C1C}">
                <a14:useLocalDpi xmlns:a14="http://schemas.microsoft.com/office/drawing/2010/main"/>
              </a:ext>
            </a:extLst>
          </a:blip>
          <a:srcRect/>
          <a:stretch/>
        </p:blipFill>
        <p:spPr>
          <a:xfrm>
            <a:off x="587375" y="2168768"/>
            <a:ext cx="1157288" cy="1258888"/>
          </a:xfrm>
        </p:spPr>
      </p:pic>
      <p:sp>
        <p:nvSpPr>
          <p:cNvPr id="6" name="Textplatzhalter 5">
            <a:extLst>
              <a:ext uri="{FF2B5EF4-FFF2-40B4-BE49-F238E27FC236}">
                <a16:creationId xmlns:a16="http://schemas.microsoft.com/office/drawing/2014/main" id="{615C7FA1-013E-6A39-08B4-9380A9780001}"/>
              </a:ext>
            </a:extLst>
          </p:cNvPr>
          <p:cNvSpPr>
            <a:spLocks noGrp="1"/>
          </p:cNvSpPr>
          <p:nvPr>
            <p:ph type="body" sz="quarter" idx="13"/>
          </p:nvPr>
        </p:nvSpPr>
        <p:spPr>
          <a:xfrm>
            <a:off x="1881186" y="2168767"/>
            <a:ext cx="2371730" cy="1344053"/>
          </a:xfrm>
        </p:spPr>
        <p:txBody>
          <a:bodyPr>
            <a:normAutofit/>
          </a:bodyPr>
          <a:lstStyle/>
          <a:p>
            <a:pPr>
              <a:spcAft>
                <a:spcPts val="600"/>
              </a:spcAft>
            </a:pPr>
            <a:r>
              <a:rPr lang="de-DE" sz="1050" b="1" dirty="0">
                <a:solidFill>
                  <a:schemeClr val="accent1"/>
                </a:solidFill>
              </a:rPr>
              <a:t>Dr. Stefan </a:t>
            </a:r>
            <a:r>
              <a:rPr lang="de-DE" sz="1050" b="1" dirty="0" err="1">
                <a:solidFill>
                  <a:schemeClr val="accent1"/>
                </a:solidFill>
              </a:rPr>
              <a:t>Altenschmidt</a:t>
            </a:r>
            <a:r>
              <a:rPr lang="de-DE" sz="1050" b="1" dirty="0">
                <a:solidFill>
                  <a:schemeClr val="accent1"/>
                </a:solidFill>
              </a:rPr>
              <a:t>, </a:t>
            </a:r>
            <a:br>
              <a:rPr lang="de-DE" sz="900" b="1" dirty="0">
                <a:solidFill>
                  <a:schemeClr val="accent1"/>
                </a:solidFill>
              </a:rPr>
            </a:br>
            <a:r>
              <a:rPr lang="de-DE" sz="900" b="1" dirty="0">
                <a:solidFill>
                  <a:schemeClr val="accent1"/>
                </a:solidFill>
              </a:rPr>
              <a:t>LL.M. (Nottingham)</a:t>
            </a:r>
            <a:br>
              <a:rPr lang="de-DE" sz="900" b="1" dirty="0">
                <a:solidFill>
                  <a:schemeClr val="accent1"/>
                </a:solidFill>
              </a:rPr>
            </a:br>
            <a:r>
              <a:rPr lang="de-DE" sz="900" b="1" dirty="0"/>
              <a:t>Rechtsanwalt, Partner</a:t>
            </a:r>
          </a:p>
          <a:p>
            <a:pPr>
              <a:spcAft>
                <a:spcPts val="1800"/>
              </a:spcAft>
            </a:pPr>
            <a:r>
              <a:rPr lang="de-DE" sz="900" dirty="0"/>
              <a:t>Umwelt, Planung, Regulierung </a:t>
            </a:r>
            <a:br>
              <a:rPr lang="de-DE" sz="900" dirty="0"/>
            </a:br>
            <a:r>
              <a:rPr lang="de-DE" sz="900" dirty="0"/>
              <a:t>(einschl. Berg- und Wasserrecht)</a:t>
            </a:r>
            <a:br>
              <a:rPr lang="de-DE" sz="900" dirty="0"/>
            </a:br>
            <a:r>
              <a:rPr lang="de-DE" sz="900" dirty="0"/>
              <a:t>Düsseldorf</a:t>
            </a:r>
          </a:p>
          <a:p>
            <a:pPr>
              <a:spcAft>
                <a:spcPts val="600"/>
              </a:spcAft>
            </a:pPr>
            <a:r>
              <a:rPr lang="de-DE" sz="900" dirty="0"/>
              <a:t>stefan.altenschmidt@luther-lawfirm.com</a:t>
            </a:r>
          </a:p>
        </p:txBody>
      </p:sp>
      <p:pic>
        <p:nvPicPr>
          <p:cNvPr id="30" name="Bildplatzhalter 29" descr="Ein Bild, das Menschliches Gesicht, Person, Kleidung, Formelle Kleidung enthält.&#10;&#10;Automatisch generierte Beschreibung">
            <a:extLst>
              <a:ext uri="{FF2B5EF4-FFF2-40B4-BE49-F238E27FC236}">
                <a16:creationId xmlns:a16="http://schemas.microsoft.com/office/drawing/2014/main" id="{FD89B8CA-CEB9-6ED4-DEBD-BF882AAD458C}"/>
              </a:ext>
            </a:extLst>
          </p:cNvPr>
          <p:cNvPicPr>
            <a:picLocks noGrp="1" noChangeAspect="1"/>
          </p:cNvPicPr>
          <p:nvPr>
            <p:ph type="pic" sz="quarter" idx="18"/>
          </p:nvPr>
        </p:nvPicPr>
        <p:blipFill rotWithShape="1">
          <a:blip r:embed="rId3" cstate="screen">
            <a:extLst>
              <a:ext uri="{28A0092B-C50C-407E-A947-70E740481C1C}">
                <a14:useLocalDpi xmlns:a14="http://schemas.microsoft.com/office/drawing/2010/main"/>
              </a:ext>
            </a:extLst>
          </a:blip>
          <a:srcRect/>
          <a:stretch/>
        </p:blipFill>
        <p:spPr>
          <a:xfrm>
            <a:off x="587375" y="3602769"/>
            <a:ext cx="1157288" cy="1258888"/>
          </a:xfrm>
        </p:spPr>
      </p:pic>
      <p:sp>
        <p:nvSpPr>
          <p:cNvPr id="8" name="Textplatzhalter 7">
            <a:extLst>
              <a:ext uri="{FF2B5EF4-FFF2-40B4-BE49-F238E27FC236}">
                <a16:creationId xmlns:a16="http://schemas.microsoft.com/office/drawing/2014/main" id="{FABFEA96-D55A-78FF-1A20-245EEC6F51BE}"/>
              </a:ext>
            </a:extLst>
          </p:cNvPr>
          <p:cNvSpPr>
            <a:spLocks noGrp="1"/>
          </p:cNvSpPr>
          <p:nvPr>
            <p:ph type="body" sz="quarter" idx="19"/>
          </p:nvPr>
        </p:nvSpPr>
        <p:spPr/>
        <p:txBody>
          <a:bodyPr>
            <a:normAutofit/>
          </a:bodyPr>
          <a:lstStyle/>
          <a:p>
            <a:r>
              <a:rPr lang="de-DE" sz="1050" b="1" dirty="0">
                <a:solidFill>
                  <a:schemeClr val="accent1"/>
                </a:solidFill>
              </a:rPr>
              <a:t>Dr. Guido Jansen</a:t>
            </a:r>
            <a:br>
              <a:rPr lang="de-DE" sz="900" b="1" dirty="0"/>
            </a:br>
            <a:r>
              <a:rPr lang="de-DE" sz="900" b="1" dirty="0"/>
              <a:t>Rechtsanwalt, Partner </a:t>
            </a:r>
          </a:p>
          <a:p>
            <a:pPr>
              <a:spcAft>
                <a:spcPts val="2800"/>
              </a:spcAft>
            </a:pPr>
            <a:r>
              <a:rPr lang="de-DE" sz="900" dirty="0"/>
              <a:t>Energierecht, Kartellrecht</a:t>
            </a:r>
            <a:br>
              <a:rPr lang="de-DE" sz="900" dirty="0"/>
            </a:br>
            <a:r>
              <a:rPr lang="de-DE" sz="900" dirty="0"/>
              <a:t>Düsseldorf</a:t>
            </a:r>
          </a:p>
          <a:p>
            <a:pPr>
              <a:spcAft>
                <a:spcPts val="1200"/>
              </a:spcAft>
            </a:pPr>
            <a:r>
              <a:rPr lang="de-DE" sz="900" dirty="0"/>
              <a:t>guido.jansen@luther-lawfirm.com</a:t>
            </a:r>
          </a:p>
        </p:txBody>
      </p:sp>
      <p:pic>
        <p:nvPicPr>
          <p:cNvPr id="24" name="Bildplatzhalter 23" descr="Ein Bild, das Menschliches Gesicht, Person, Lächeln, Porträtbild enthält.&#10;&#10;Automatisch generierte Beschreibung">
            <a:extLst>
              <a:ext uri="{FF2B5EF4-FFF2-40B4-BE49-F238E27FC236}">
                <a16:creationId xmlns:a16="http://schemas.microsoft.com/office/drawing/2014/main" id="{85BA3A6C-4C5B-A7BC-F43B-E9AA22D41FEC}"/>
              </a:ext>
            </a:extLst>
          </p:cNvPr>
          <p:cNvPicPr>
            <a:picLocks noGrp="1" noChangeAspect="1"/>
          </p:cNvPicPr>
          <p:nvPr>
            <p:ph type="pic" sz="quarter" idx="26"/>
          </p:nvPr>
        </p:nvPicPr>
        <p:blipFill rotWithShape="1">
          <a:blip r:embed="rId4" cstate="screen">
            <a:extLst>
              <a:ext uri="{28A0092B-C50C-407E-A947-70E740481C1C}">
                <a14:useLocalDpi xmlns:a14="http://schemas.microsoft.com/office/drawing/2010/main"/>
              </a:ext>
            </a:extLst>
          </a:blip>
          <a:srcRect/>
          <a:stretch/>
        </p:blipFill>
        <p:spPr>
          <a:xfrm>
            <a:off x="8191503" y="2168768"/>
            <a:ext cx="1157288" cy="1258888"/>
          </a:xfrm>
        </p:spPr>
      </p:pic>
      <p:sp>
        <p:nvSpPr>
          <p:cNvPr id="12" name="Textplatzhalter 11">
            <a:extLst>
              <a:ext uri="{FF2B5EF4-FFF2-40B4-BE49-F238E27FC236}">
                <a16:creationId xmlns:a16="http://schemas.microsoft.com/office/drawing/2014/main" id="{637E67CB-9F9D-B288-645F-60159E27E128}"/>
              </a:ext>
            </a:extLst>
          </p:cNvPr>
          <p:cNvSpPr>
            <a:spLocks noGrp="1"/>
          </p:cNvSpPr>
          <p:nvPr>
            <p:ph type="body" sz="quarter" idx="27"/>
          </p:nvPr>
        </p:nvSpPr>
        <p:spPr/>
        <p:txBody>
          <a:bodyPr>
            <a:normAutofit/>
          </a:bodyPr>
          <a:lstStyle/>
          <a:p>
            <a:r>
              <a:rPr lang="de-DE" sz="1050" b="1" dirty="0">
                <a:solidFill>
                  <a:schemeClr val="accent1"/>
                </a:solidFill>
              </a:rPr>
              <a:t>Lea Franken</a:t>
            </a:r>
            <a:br>
              <a:rPr lang="de-DE" sz="900" b="1" dirty="0"/>
            </a:br>
            <a:r>
              <a:rPr lang="de-DE" sz="900" b="1" dirty="0"/>
              <a:t>Rechtsanwältin, Associate</a:t>
            </a:r>
          </a:p>
          <a:p>
            <a:pPr>
              <a:spcAft>
                <a:spcPts val="2900"/>
              </a:spcAft>
            </a:pPr>
            <a:r>
              <a:rPr lang="de-DE" sz="900" dirty="0"/>
              <a:t>Umwelt, Planung, Regulierung</a:t>
            </a:r>
            <a:br>
              <a:rPr lang="de-DE" sz="900" dirty="0"/>
            </a:br>
            <a:r>
              <a:rPr lang="de-DE" sz="900" dirty="0"/>
              <a:t>(einschl. Berg- und Wasserrecht)</a:t>
            </a:r>
            <a:br>
              <a:rPr lang="de-DE" sz="900" dirty="0"/>
            </a:br>
            <a:r>
              <a:rPr lang="de-DE" sz="900" dirty="0"/>
              <a:t>Düsseldorf</a:t>
            </a:r>
          </a:p>
          <a:p>
            <a:pPr>
              <a:spcAft>
                <a:spcPts val="1300"/>
              </a:spcAft>
            </a:pPr>
            <a:r>
              <a:rPr lang="de-DE" sz="900" dirty="0"/>
              <a:t>lea.franken@luther-lawfirm.com</a:t>
            </a:r>
          </a:p>
        </p:txBody>
      </p:sp>
      <p:pic>
        <p:nvPicPr>
          <p:cNvPr id="26" name="Bildplatzhalter 25" descr="Ein Bild, das Menschliches Gesicht, Person, Kleidung, Krawatte enthält.&#10;&#10;Automatisch generierte Beschreibung">
            <a:extLst>
              <a:ext uri="{FF2B5EF4-FFF2-40B4-BE49-F238E27FC236}">
                <a16:creationId xmlns:a16="http://schemas.microsoft.com/office/drawing/2014/main" id="{61344E31-F1AD-B26F-7C2F-C871D8CFF80A}"/>
              </a:ext>
            </a:extLst>
          </p:cNvPr>
          <p:cNvPicPr>
            <a:picLocks noGrp="1" noChangeAspect="1"/>
          </p:cNvPicPr>
          <p:nvPr>
            <p:ph type="pic" sz="quarter" idx="28"/>
          </p:nvPr>
        </p:nvPicPr>
        <p:blipFill rotWithShape="1">
          <a:blip r:embed="rId5" cstate="screen">
            <a:extLst>
              <a:ext uri="{28A0092B-C50C-407E-A947-70E740481C1C}">
                <a14:useLocalDpi xmlns:a14="http://schemas.microsoft.com/office/drawing/2010/main"/>
              </a:ext>
            </a:extLst>
          </a:blip>
          <a:srcRect/>
          <a:stretch/>
        </p:blipFill>
        <p:spPr>
          <a:xfrm>
            <a:off x="8191503" y="3602769"/>
            <a:ext cx="1157288" cy="1258888"/>
          </a:xfrm>
        </p:spPr>
      </p:pic>
      <p:sp>
        <p:nvSpPr>
          <p:cNvPr id="14" name="Textplatzhalter 13">
            <a:extLst>
              <a:ext uri="{FF2B5EF4-FFF2-40B4-BE49-F238E27FC236}">
                <a16:creationId xmlns:a16="http://schemas.microsoft.com/office/drawing/2014/main" id="{30AAB363-3589-F38A-21B7-420B1FA1C37A}"/>
              </a:ext>
            </a:extLst>
          </p:cNvPr>
          <p:cNvSpPr>
            <a:spLocks noGrp="1"/>
          </p:cNvSpPr>
          <p:nvPr>
            <p:ph type="body" sz="quarter" idx="29"/>
          </p:nvPr>
        </p:nvSpPr>
        <p:spPr/>
        <p:txBody>
          <a:bodyPr>
            <a:normAutofit/>
          </a:bodyPr>
          <a:lstStyle/>
          <a:p>
            <a:r>
              <a:rPr lang="de-DE" sz="1050" b="1" dirty="0">
                <a:solidFill>
                  <a:schemeClr val="accent1"/>
                </a:solidFill>
              </a:rPr>
              <a:t>Marc </a:t>
            </a:r>
            <a:r>
              <a:rPr lang="de-DE" sz="1050" b="1" dirty="0" err="1">
                <a:solidFill>
                  <a:schemeClr val="accent1"/>
                </a:solidFill>
              </a:rPr>
              <a:t>Urlichs</a:t>
            </a:r>
            <a:br>
              <a:rPr lang="de-DE" sz="900" b="1" dirty="0"/>
            </a:br>
            <a:r>
              <a:rPr lang="de-DE" sz="900" b="1" dirty="0"/>
              <a:t>Rechtsanwalt, </a:t>
            </a:r>
            <a:r>
              <a:rPr lang="de-DE" sz="900" b="1" dirty="0" err="1"/>
              <a:t>Counsel</a:t>
            </a:r>
            <a:endParaRPr lang="de-DE" sz="900" b="1" dirty="0"/>
          </a:p>
          <a:p>
            <a:pPr>
              <a:spcAft>
                <a:spcPts val="3900"/>
              </a:spcAft>
            </a:pPr>
            <a:r>
              <a:rPr lang="de-DE" sz="900" dirty="0"/>
              <a:t>Corporate/M&amp;A</a:t>
            </a:r>
            <a:br>
              <a:rPr lang="de-DE" sz="900" dirty="0"/>
            </a:br>
            <a:r>
              <a:rPr lang="de-DE" sz="900" dirty="0"/>
              <a:t>Düsseldorf</a:t>
            </a:r>
          </a:p>
          <a:p>
            <a:r>
              <a:rPr lang="de-DE" sz="900" dirty="0"/>
              <a:t>marc.urlichs@luther-lawfirm.com</a:t>
            </a:r>
          </a:p>
        </p:txBody>
      </p:sp>
      <p:pic>
        <p:nvPicPr>
          <p:cNvPr id="16" name="Bildplatzhalter 15" descr="Ein Bild, das Menschliches Gesicht, Person, Kleidung, Formelle Kleidung enthält.&#10;&#10;Automatisch generierte Beschreibung">
            <a:extLst>
              <a:ext uri="{FF2B5EF4-FFF2-40B4-BE49-F238E27FC236}">
                <a16:creationId xmlns:a16="http://schemas.microsoft.com/office/drawing/2014/main" id="{F8ABF3CB-1B11-4283-C79C-F92F19B31AA4}"/>
              </a:ext>
            </a:extLst>
          </p:cNvPr>
          <p:cNvPicPr>
            <a:picLocks noGrp="1" noChangeAspect="1"/>
          </p:cNvPicPr>
          <p:nvPr>
            <p:ph type="pic" sz="quarter" idx="32"/>
          </p:nvPr>
        </p:nvPicPr>
        <p:blipFill rotWithShape="1">
          <a:blip r:embed="rId6" cstate="screen">
            <a:extLst>
              <a:ext uri="{28A0092B-C50C-407E-A947-70E740481C1C}">
                <a14:useLocalDpi xmlns:a14="http://schemas.microsoft.com/office/drawing/2010/main"/>
              </a:ext>
            </a:extLst>
          </a:blip>
          <a:srcRect/>
          <a:stretch/>
        </p:blipFill>
        <p:spPr>
          <a:xfrm>
            <a:off x="4389439" y="2168768"/>
            <a:ext cx="1157288" cy="1258888"/>
          </a:xfrm>
        </p:spPr>
      </p:pic>
      <p:sp>
        <p:nvSpPr>
          <p:cNvPr id="18" name="Textplatzhalter 17">
            <a:extLst>
              <a:ext uri="{FF2B5EF4-FFF2-40B4-BE49-F238E27FC236}">
                <a16:creationId xmlns:a16="http://schemas.microsoft.com/office/drawing/2014/main" id="{B9F825F7-5CD6-8CE1-BEE7-749377FF83C6}"/>
              </a:ext>
            </a:extLst>
          </p:cNvPr>
          <p:cNvSpPr>
            <a:spLocks noGrp="1"/>
          </p:cNvSpPr>
          <p:nvPr>
            <p:ph type="body" sz="quarter" idx="33"/>
          </p:nvPr>
        </p:nvSpPr>
        <p:spPr/>
        <p:txBody>
          <a:bodyPr>
            <a:normAutofit/>
          </a:bodyPr>
          <a:lstStyle/>
          <a:p>
            <a:r>
              <a:rPr lang="en-US" sz="1050" b="1" dirty="0">
                <a:solidFill>
                  <a:schemeClr val="accent1"/>
                </a:solidFill>
              </a:rPr>
              <a:t>Volkan Top</a:t>
            </a:r>
            <a:br>
              <a:rPr lang="en-US" sz="900" b="1" dirty="0"/>
            </a:br>
            <a:r>
              <a:rPr lang="en-US" sz="900" b="1" dirty="0" err="1"/>
              <a:t>Rechtsanwalt</a:t>
            </a:r>
            <a:r>
              <a:rPr lang="en-US" sz="900" b="1" dirty="0"/>
              <a:t>, Senior Associate</a:t>
            </a:r>
          </a:p>
          <a:p>
            <a:pPr>
              <a:spcAft>
                <a:spcPts val="4000"/>
              </a:spcAft>
            </a:pPr>
            <a:r>
              <a:rPr lang="en-US" sz="900" dirty="0"/>
              <a:t>Capital Markets, Banking &amp; Finance</a:t>
            </a:r>
            <a:br>
              <a:rPr lang="en-US" sz="900" dirty="0"/>
            </a:br>
            <a:r>
              <a:rPr lang="en-US" sz="900" dirty="0"/>
              <a:t>Hamburg</a:t>
            </a:r>
          </a:p>
          <a:p>
            <a:r>
              <a:rPr lang="en-US" sz="900" dirty="0"/>
              <a:t>volkan.top@luther-lawfirm.com</a:t>
            </a:r>
          </a:p>
        </p:txBody>
      </p:sp>
      <p:pic>
        <p:nvPicPr>
          <p:cNvPr id="28" name="Bildplatzhalter 27" descr="Ein Bild, das Menschliches Gesicht, Krawatte, Person, Mann enthält.&#10;&#10;Automatisch generierte Beschreibung">
            <a:extLst>
              <a:ext uri="{FF2B5EF4-FFF2-40B4-BE49-F238E27FC236}">
                <a16:creationId xmlns:a16="http://schemas.microsoft.com/office/drawing/2014/main" id="{9AFFE7F6-79D3-7AEE-EDD3-4D79DEEDD43E}"/>
              </a:ext>
            </a:extLst>
          </p:cNvPr>
          <p:cNvPicPr>
            <a:picLocks noGrp="1" noChangeAspect="1"/>
          </p:cNvPicPr>
          <p:nvPr>
            <p:ph type="pic" sz="quarter" idx="34"/>
          </p:nvPr>
        </p:nvPicPr>
        <p:blipFill rotWithShape="1">
          <a:blip r:embed="rId7" cstate="screen">
            <a:extLst>
              <a:ext uri="{28A0092B-C50C-407E-A947-70E740481C1C}">
                <a14:useLocalDpi xmlns:a14="http://schemas.microsoft.com/office/drawing/2010/main"/>
              </a:ext>
            </a:extLst>
          </a:blip>
          <a:srcRect/>
          <a:stretch/>
        </p:blipFill>
        <p:spPr>
          <a:xfrm>
            <a:off x="4389439" y="3602769"/>
            <a:ext cx="1157288" cy="1258888"/>
          </a:xfrm>
        </p:spPr>
      </p:pic>
      <p:sp>
        <p:nvSpPr>
          <p:cNvPr id="20" name="Textplatzhalter 19">
            <a:extLst>
              <a:ext uri="{FF2B5EF4-FFF2-40B4-BE49-F238E27FC236}">
                <a16:creationId xmlns:a16="http://schemas.microsoft.com/office/drawing/2014/main" id="{8C8C9A5C-FA56-2D54-0C11-7A918A4B78A7}"/>
              </a:ext>
            </a:extLst>
          </p:cNvPr>
          <p:cNvSpPr>
            <a:spLocks noGrp="1"/>
          </p:cNvSpPr>
          <p:nvPr>
            <p:ph type="body" sz="quarter" idx="35"/>
          </p:nvPr>
        </p:nvSpPr>
        <p:spPr>
          <a:xfrm>
            <a:off x="5683250" y="3602768"/>
            <a:ext cx="2255836" cy="1364764"/>
          </a:xfrm>
        </p:spPr>
        <p:txBody>
          <a:bodyPr>
            <a:normAutofit/>
          </a:bodyPr>
          <a:lstStyle/>
          <a:p>
            <a:r>
              <a:rPr lang="de-DE" sz="1050" b="1" dirty="0">
                <a:solidFill>
                  <a:schemeClr val="accent1"/>
                </a:solidFill>
              </a:rPr>
              <a:t>Dr. Michael Bormann</a:t>
            </a:r>
            <a:br>
              <a:rPr lang="de-DE" sz="900" b="1" dirty="0">
                <a:solidFill>
                  <a:schemeClr val="accent1"/>
                </a:solidFill>
              </a:rPr>
            </a:br>
            <a:r>
              <a:rPr lang="de-DE" sz="900" b="1" dirty="0"/>
              <a:t>Rechtsanwalt, Partner</a:t>
            </a:r>
          </a:p>
          <a:p>
            <a:pPr>
              <a:spcAft>
                <a:spcPts val="3900"/>
              </a:spcAft>
            </a:pPr>
            <a:r>
              <a:rPr lang="de-DE" sz="900" dirty="0"/>
              <a:t>Corporate/M&amp;A</a:t>
            </a:r>
            <a:br>
              <a:rPr lang="de-DE" sz="900" dirty="0"/>
            </a:br>
            <a:r>
              <a:rPr lang="de-DE" sz="900" dirty="0"/>
              <a:t>Düsseldorf</a:t>
            </a:r>
          </a:p>
          <a:p>
            <a:r>
              <a:rPr lang="de-DE" sz="900" dirty="0"/>
              <a:t>michael.bormann@luther-lawfirm.com</a:t>
            </a:r>
          </a:p>
        </p:txBody>
      </p:sp>
    </p:spTree>
    <p:extLst>
      <p:ext uri="{BB962C8B-B14F-4D97-AF65-F5344CB8AC3E}">
        <p14:creationId xmlns:p14="http://schemas.microsoft.com/office/powerpoint/2010/main" val="2596658753"/>
      </p:ext>
    </p:extLst>
  </p:cSld>
  <p:clrMapOvr>
    <a:masterClrMapping/>
  </p:clrMapOvr>
</p:sld>
</file>

<file path=ppt/theme/theme1.xml><?xml version="1.0" encoding="utf-8"?>
<a:theme xmlns:a="http://schemas.openxmlformats.org/drawingml/2006/main" name="Luther Format Vorlagen">
  <a:themeElements>
    <a:clrScheme name="LutherStandard">
      <a:dk1>
        <a:srgbClr val="000000"/>
      </a:dk1>
      <a:lt1>
        <a:srgbClr val="FFFFFF"/>
      </a:lt1>
      <a:dk2>
        <a:srgbClr val="000000"/>
      </a:dk2>
      <a:lt2>
        <a:srgbClr val="B2B2B2"/>
      </a:lt2>
      <a:accent1>
        <a:srgbClr val="C7114A"/>
      </a:accent1>
      <a:accent2>
        <a:srgbClr val="858585"/>
      </a:accent2>
      <a:accent3>
        <a:srgbClr val="000000"/>
      </a:accent3>
      <a:accent4>
        <a:srgbClr val="D0D0D0"/>
      </a:accent4>
      <a:accent5>
        <a:srgbClr val="F69DB9"/>
      </a:accent5>
      <a:accent6>
        <a:srgbClr val="F15C8B"/>
      </a:accent6>
      <a:hlink>
        <a:srgbClr val="C7114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36000" tIns="36000" rIns="36000" bIns="36000" rtlCol="0" anchor="ctr"/>
      <a:lstStyle>
        <a:defPPr algn="ctr">
          <a:defRPr b="1"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äsentation1" id="{C649A816-8D3D-4453-A4D8-31FC12E37F13}" vid="{F94A82A5-4548-4980-8877-118E93E0DB5F}"/>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Custom 1">
      <a:dk1>
        <a:sysClr val="windowText" lastClr="000000"/>
      </a:dk1>
      <a:lt1>
        <a:sysClr val="window" lastClr="FFFFFF"/>
      </a:lt1>
      <a:dk2>
        <a:srgbClr val="000000"/>
      </a:dk2>
      <a:lt2>
        <a:srgbClr val="B2B2B2"/>
      </a:lt2>
      <a:accent1>
        <a:srgbClr val="C7114A"/>
      </a:accent1>
      <a:accent2>
        <a:srgbClr val="858585"/>
      </a:accent2>
      <a:accent3>
        <a:srgbClr val="A5A5A5"/>
      </a:accent3>
      <a:accent4>
        <a:srgbClr val="000000"/>
      </a:accent4>
      <a:accent5>
        <a:srgbClr val="D0D0D0"/>
      </a:accent5>
      <a:accent6>
        <a:srgbClr val="F65C8B"/>
      </a:accent6>
      <a:hlink>
        <a:srgbClr val="C7114A"/>
      </a:hlink>
      <a:folHlink>
        <a:srgbClr val="96969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2185</Words>
  <Application>Microsoft Office PowerPoint</Application>
  <PresentationFormat>Widescreen</PresentationFormat>
  <Paragraphs>164</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Luther Format Vorlagen</vt:lpstr>
      <vt:lpstr>Geothermie –  Wärme und Strom aus der Erde</vt:lpstr>
      <vt:lpstr>Geothermie ‒ Wärme und Strom aus der Erde</vt:lpstr>
      <vt:lpstr>Wenn es schwierig wird ...</vt:lpstr>
      <vt:lpstr>Ausgezeichnete Expertise für Ihr Geothermieprojekt</vt:lpstr>
      <vt:lpstr>Ausgewählte Referenzen</vt:lpstr>
      <vt:lpstr>Ausgewählte Referenzen</vt:lpstr>
      <vt:lpstr>Ausgewählte Referenzen</vt:lpstr>
      <vt:lpstr>Ansprechpartner</vt:lpstr>
      <vt:lpstr>Ansprechpartner</vt:lpstr>
      <vt:lpstr>PowerPoint Presentation</vt:lpstr>
    </vt:vector>
  </TitlesOfParts>
  <Company>Luther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steht eine knackige Headline</dc:title>
  <dc:creator>Klein, Stephan</dc:creator>
  <cp:lastModifiedBy>Bilici, Tarik</cp:lastModifiedBy>
  <cp:revision>44</cp:revision>
  <dcterms:created xsi:type="dcterms:W3CDTF">2022-09-21T11:47:22Z</dcterms:created>
  <dcterms:modified xsi:type="dcterms:W3CDTF">2024-02-12T09:28:44Z</dcterms:modified>
</cp:coreProperties>
</file>