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98" r:id="rId2"/>
  </p:sldMasterIdLst>
  <p:notesMasterIdLst>
    <p:notesMasterId r:id="rId86"/>
  </p:notesMasterIdLst>
  <p:handoutMasterIdLst>
    <p:handoutMasterId r:id="rId87"/>
  </p:handoutMasterIdLst>
  <p:sldIdLst>
    <p:sldId id="283" r:id="rId3"/>
    <p:sldId id="499" r:id="rId4"/>
    <p:sldId id="571" r:id="rId5"/>
    <p:sldId id="570" r:id="rId6"/>
    <p:sldId id="617" r:id="rId7"/>
    <p:sldId id="689" r:id="rId8"/>
    <p:sldId id="572" r:id="rId9"/>
    <p:sldId id="544" r:id="rId10"/>
    <p:sldId id="462" r:id="rId11"/>
    <p:sldId id="593" r:id="rId12"/>
    <p:sldId id="414" r:id="rId13"/>
    <p:sldId id="415" r:id="rId14"/>
    <p:sldId id="418" r:id="rId15"/>
    <p:sldId id="581" r:id="rId16"/>
    <p:sldId id="420" r:id="rId17"/>
    <p:sldId id="468" r:id="rId18"/>
    <p:sldId id="421" r:id="rId19"/>
    <p:sldId id="530" r:id="rId20"/>
    <p:sldId id="690" r:id="rId21"/>
    <p:sldId id="582" r:id="rId22"/>
    <p:sldId id="448" r:id="rId23"/>
    <p:sldId id="449" r:id="rId24"/>
    <p:sldId id="583" r:id="rId25"/>
    <p:sldId id="587" r:id="rId26"/>
    <p:sldId id="611" r:id="rId27"/>
    <p:sldId id="598" r:id="rId28"/>
    <p:sldId id="595" r:id="rId29"/>
    <p:sldId id="447" r:id="rId30"/>
    <p:sldId id="613" r:id="rId31"/>
    <p:sldId id="612" r:id="rId32"/>
    <p:sldId id="459" r:id="rId33"/>
    <p:sldId id="590" r:id="rId34"/>
    <p:sldId id="605" r:id="rId35"/>
    <p:sldId id="606" r:id="rId36"/>
    <p:sldId id="607" r:id="rId37"/>
    <p:sldId id="608" r:id="rId38"/>
    <p:sldId id="465" r:id="rId39"/>
    <p:sldId id="610" r:id="rId40"/>
    <p:sldId id="594" r:id="rId41"/>
    <p:sldId id="592" r:id="rId42"/>
    <p:sldId id="604" r:id="rId43"/>
    <p:sldId id="588" r:id="rId44"/>
    <p:sldId id="589" r:id="rId45"/>
    <p:sldId id="614" r:id="rId46"/>
    <p:sldId id="596" r:id="rId47"/>
    <p:sldId id="597" r:id="rId48"/>
    <p:sldId id="601" r:id="rId49"/>
    <p:sldId id="602" r:id="rId50"/>
    <p:sldId id="569" r:id="rId51"/>
    <p:sldId id="573" r:id="rId52"/>
    <p:sldId id="575" r:id="rId53"/>
    <p:sldId id="393" r:id="rId54"/>
    <p:sldId id="382" r:id="rId55"/>
    <p:sldId id="670" r:id="rId56"/>
    <p:sldId id="456" r:id="rId57"/>
    <p:sldId id="461" r:id="rId58"/>
    <p:sldId id="460" r:id="rId59"/>
    <p:sldId id="457" r:id="rId60"/>
    <p:sldId id="425" r:id="rId61"/>
    <p:sldId id="686" r:id="rId62"/>
    <p:sldId id="688" r:id="rId63"/>
    <p:sldId id="423" r:id="rId64"/>
    <p:sldId id="428" r:id="rId65"/>
    <p:sldId id="394" r:id="rId66"/>
    <p:sldId id="691" r:id="rId67"/>
    <p:sldId id="429" r:id="rId68"/>
    <p:sldId id="430" r:id="rId69"/>
    <p:sldId id="579" r:id="rId70"/>
    <p:sldId id="599" r:id="rId71"/>
    <p:sldId id="600" r:id="rId72"/>
    <p:sldId id="556" r:id="rId73"/>
    <p:sldId id="400" r:id="rId74"/>
    <p:sldId id="692" r:id="rId75"/>
    <p:sldId id="413" r:id="rId76"/>
    <p:sldId id="693" r:id="rId77"/>
    <p:sldId id="416" r:id="rId78"/>
    <p:sldId id="665" r:id="rId79"/>
    <p:sldId id="491" r:id="rId80"/>
    <p:sldId id="366" r:id="rId81"/>
    <p:sldId id="669" r:id="rId82"/>
    <p:sldId id="367" r:id="rId83"/>
    <p:sldId id="368" r:id="rId84"/>
    <p:sldId id="365" r:id="rId8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Fullmann" initials="EF" lastIdx="4" clrIdx="0">
    <p:extLst>
      <p:ext uri="{19B8F6BF-5375-455C-9EA6-DF929625EA0E}">
        <p15:presenceInfo xmlns:p15="http://schemas.microsoft.com/office/powerpoint/2012/main" userId="Erik Fullmann" providerId="None"/>
      </p:ext>
    </p:extLst>
  </p:cmAuthor>
  <p:cmAuthor id="2" name="Denise Hoffmeister" initials="DH" lastIdx="3" clrIdx="1">
    <p:extLst>
      <p:ext uri="{19B8F6BF-5375-455C-9EA6-DF929625EA0E}">
        <p15:presenceInfo xmlns:p15="http://schemas.microsoft.com/office/powerpoint/2012/main" userId="Denise Hoffmeis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00"/>
    <a:srgbClr val="559ED4"/>
    <a:srgbClr val="00BED7"/>
    <a:srgbClr val="003CA9"/>
    <a:srgbClr val="5A1978"/>
    <a:srgbClr val="911C80"/>
    <a:srgbClr val="AF1944"/>
    <a:srgbClr val="E7E6E6"/>
    <a:srgbClr val="C711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9" autoAdjust="0"/>
    <p:restoredTop sz="82558" autoAdjust="0"/>
  </p:normalViewPr>
  <p:slideViewPr>
    <p:cSldViewPr snapToGrid="0" snapToObjects="1">
      <p:cViewPr varScale="1">
        <p:scale>
          <a:sx n="103" d="100"/>
          <a:sy n="103" d="100"/>
        </p:scale>
        <p:origin x="917" y="77"/>
      </p:cViewPr>
      <p:guideLst/>
    </p:cSldViewPr>
  </p:slideViewPr>
  <p:notesTextViewPr>
    <p:cViewPr>
      <p:scale>
        <a:sx n="1" d="1"/>
        <a:sy n="1" d="1"/>
      </p:scale>
      <p:origin x="0" y="0"/>
    </p:cViewPr>
  </p:notesTextViewPr>
  <p:sorterViewPr>
    <p:cViewPr>
      <p:scale>
        <a:sx n="66" d="100"/>
        <a:sy n="66" d="100"/>
      </p:scale>
      <p:origin x="0" y="-2208"/>
    </p:cViewPr>
  </p:sorterViewPr>
  <p:notesViewPr>
    <p:cSldViewPr snapToGrid="0" snapToObjects="1" showGuides="1">
      <p:cViewPr varScale="1">
        <p:scale>
          <a:sx n="81" d="100"/>
          <a:sy n="81" d="100"/>
        </p:scale>
        <p:origin x="3894" y="10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presProps" Target="pres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viewProps" Target="viewProps.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ableStyles" Target="tableStyles.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handoutMaster" Target="handoutMasters/handout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4CC2D-82D5-49B9-A018-5A52F030099A}"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2C09AD8C-8D31-4F45-A4D3-C3E600C02545}">
      <dgm:prSet custT="1"/>
      <dgm:spPr/>
      <dgm:t>
        <a:bodyPr/>
        <a:lstStyle/>
        <a:p>
          <a:r>
            <a:rPr lang="de-DE" sz="2400" dirty="0"/>
            <a:t>Arbeitsrecht</a:t>
          </a:r>
          <a:endParaRPr lang="en-US" sz="2400" dirty="0"/>
        </a:p>
      </dgm:t>
    </dgm:pt>
    <dgm:pt modelId="{6181CB7A-331E-4600-9E25-7CFA0E5A485C}" type="parTrans" cxnId="{CE3CEB9D-90D0-4890-80B6-2785E951AA7C}">
      <dgm:prSet/>
      <dgm:spPr/>
      <dgm:t>
        <a:bodyPr/>
        <a:lstStyle/>
        <a:p>
          <a:endParaRPr lang="en-US"/>
        </a:p>
      </dgm:t>
    </dgm:pt>
    <dgm:pt modelId="{4D194116-E546-417D-8FEC-9B3A8DA7B896}" type="sibTrans" cxnId="{CE3CEB9D-90D0-4890-80B6-2785E951AA7C}">
      <dgm:prSet/>
      <dgm:spPr/>
      <dgm:t>
        <a:bodyPr/>
        <a:lstStyle/>
        <a:p>
          <a:endParaRPr lang="en-US"/>
        </a:p>
      </dgm:t>
    </dgm:pt>
    <dgm:pt modelId="{CAA68925-2905-4880-A3B5-0AA1CE709FB4}">
      <dgm:prSet custT="1"/>
      <dgm:spPr/>
      <dgm:t>
        <a:bodyPr/>
        <a:lstStyle/>
        <a:p>
          <a:r>
            <a:rPr lang="de-DE" sz="2400" dirty="0"/>
            <a:t>Medizinrecht</a:t>
          </a:r>
          <a:endParaRPr lang="en-US" sz="2400" dirty="0"/>
        </a:p>
      </dgm:t>
    </dgm:pt>
    <dgm:pt modelId="{7317312D-0A52-423E-8D7A-A22F184EB63C}" type="parTrans" cxnId="{37B6AE84-930A-4E3A-BF44-6F54F52B0092}">
      <dgm:prSet/>
      <dgm:spPr/>
      <dgm:t>
        <a:bodyPr/>
        <a:lstStyle/>
        <a:p>
          <a:endParaRPr lang="en-US"/>
        </a:p>
      </dgm:t>
    </dgm:pt>
    <dgm:pt modelId="{1DF74BB8-9930-49D3-B1C5-37EE00D53004}" type="sibTrans" cxnId="{37B6AE84-930A-4E3A-BF44-6F54F52B0092}">
      <dgm:prSet/>
      <dgm:spPr/>
      <dgm:t>
        <a:bodyPr/>
        <a:lstStyle/>
        <a:p>
          <a:endParaRPr lang="en-US"/>
        </a:p>
      </dgm:t>
    </dgm:pt>
    <dgm:pt modelId="{A000CAC4-CFA1-4512-9177-766018DDD2D8}">
      <dgm:prSet custT="1"/>
      <dgm:spPr/>
      <dgm:t>
        <a:bodyPr/>
        <a:lstStyle/>
        <a:p>
          <a:r>
            <a:rPr lang="de-DE" sz="2400" dirty="0"/>
            <a:t>Datenschutz</a:t>
          </a:r>
          <a:endParaRPr lang="en-US" sz="2400" dirty="0"/>
        </a:p>
      </dgm:t>
    </dgm:pt>
    <dgm:pt modelId="{78740EF5-A9EC-434C-82D3-89FC493FF42B}" type="parTrans" cxnId="{CD8113E2-CE33-42E5-A0E5-6508F5903B00}">
      <dgm:prSet/>
      <dgm:spPr/>
      <dgm:t>
        <a:bodyPr/>
        <a:lstStyle/>
        <a:p>
          <a:endParaRPr lang="en-US"/>
        </a:p>
      </dgm:t>
    </dgm:pt>
    <dgm:pt modelId="{FF0E9D37-4DB7-4663-A616-1B68CBC4EFA4}" type="sibTrans" cxnId="{CD8113E2-CE33-42E5-A0E5-6508F5903B00}">
      <dgm:prSet/>
      <dgm:spPr/>
      <dgm:t>
        <a:bodyPr/>
        <a:lstStyle/>
        <a:p>
          <a:endParaRPr lang="en-US"/>
        </a:p>
      </dgm:t>
    </dgm:pt>
    <dgm:pt modelId="{5B072174-45FC-44F5-BAF0-2982AF2CB030}">
      <dgm:prSet custT="1"/>
      <dgm:spPr/>
      <dgm:t>
        <a:bodyPr/>
        <a:lstStyle/>
        <a:p>
          <a:r>
            <a:rPr lang="de-DE" sz="2400" dirty="0"/>
            <a:t>Strafrecht</a:t>
          </a:r>
          <a:endParaRPr lang="en-US" sz="2400" dirty="0"/>
        </a:p>
      </dgm:t>
    </dgm:pt>
    <dgm:pt modelId="{BEC32B66-E6DB-4680-A9C7-37CCDF38797D}" type="parTrans" cxnId="{5AB2FF1E-3FC3-4E57-A9B4-C03555FC8CC7}">
      <dgm:prSet/>
      <dgm:spPr/>
      <dgm:t>
        <a:bodyPr/>
        <a:lstStyle/>
        <a:p>
          <a:endParaRPr lang="en-US"/>
        </a:p>
      </dgm:t>
    </dgm:pt>
    <dgm:pt modelId="{F9804D80-8107-49CF-A209-F76F114AEC0B}" type="sibTrans" cxnId="{5AB2FF1E-3FC3-4E57-A9B4-C03555FC8CC7}">
      <dgm:prSet/>
      <dgm:spPr/>
      <dgm:t>
        <a:bodyPr/>
        <a:lstStyle/>
        <a:p>
          <a:endParaRPr lang="en-US"/>
        </a:p>
      </dgm:t>
    </dgm:pt>
    <dgm:pt modelId="{58FDF488-008C-44F3-9E1F-D3AF34A72909}">
      <dgm:prSet custT="1"/>
      <dgm:spPr/>
      <dgm:t>
        <a:bodyPr/>
        <a:lstStyle/>
        <a:p>
          <a:r>
            <a:rPr lang="en-US" sz="2400" dirty="0" err="1"/>
            <a:t>Sozialrecht</a:t>
          </a:r>
          <a:endParaRPr lang="en-US" sz="2400" dirty="0"/>
        </a:p>
      </dgm:t>
    </dgm:pt>
    <dgm:pt modelId="{5090F8E8-96C4-4034-A570-E90063EDCA9E}" type="parTrans" cxnId="{EBEFE638-9E4D-4FF4-AA94-1048E70E8C25}">
      <dgm:prSet/>
      <dgm:spPr/>
      <dgm:t>
        <a:bodyPr/>
        <a:lstStyle/>
        <a:p>
          <a:endParaRPr lang="en-US"/>
        </a:p>
      </dgm:t>
    </dgm:pt>
    <dgm:pt modelId="{22046FCF-16AF-4A35-A640-9C7C7D859167}" type="sibTrans" cxnId="{EBEFE638-9E4D-4FF4-AA94-1048E70E8C25}">
      <dgm:prSet/>
      <dgm:spPr/>
      <dgm:t>
        <a:bodyPr/>
        <a:lstStyle/>
        <a:p>
          <a:endParaRPr lang="en-US"/>
        </a:p>
      </dgm:t>
    </dgm:pt>
    <dgm:pt modelId="{7EDF2163-882E-41E8-A167-DB8089F56566}">
      <dgm:prSet custT="1"/>
      <dgm:spPr/>
      <dgm:t>
        <a:bodyPr/>
        <a:lstStyle/>
        <a:p>
          <a:r>
            <a:rPr lang="en-US" sz="2400" dirty="0" err="1"/>
            <a:t>Steuerrecht</a:t>
          </a:r>
          <a:endParaRPr lang="en-US" sz="2400" dirty="0"/>
        </a:p>
      </dgm:t>
    </dgm:pt>
    <dgm:pt modelId="{4A5B99F9-0630-4AA8-A444-2CAB706B7E73}" type="parTrans" cxnId="{1CC6EE29-FDED-4520-8B0C-5050D9F277F7}">
      <dgm:prSet/>
      <dgm:spPr/>
      <dgm:t>
        <a:bodyPr/>
        <a:lstStyle/>
        <a:p>
          <a:endParaRPr lang="en-US"/>
        </a:p>
      </dgm:t>
    </dgm:pt>
    <dgm:pt modelId="{EF8FBF2C-CE8B-4BE6-AC1C-8DB070F60CE6}" type="sibTrans" cxnId="{1CC6EE29-FDED-4520-8B0C-5050D9F277F7}">
      <dgm:prSet/>
      <dgm:spPr/>
      <dgm:t>
        <a:bodyPr/>
        <a:lstStyle/>
        <a:p>
          <a:endParaRPr lang="en-US"/>
        </a:p>
      </dgm:t>
    </dgm:pt>
    <dgm:pt modelId="{C1404849-9282-4D6C-A2E1-5F31953A209E}" type="pres">
      <dgm:prSet presAssocID="{4C04CC2D-82D5-49B9-A018-5A52F030099A}" presName="diagram" presStyleCnt="0">
        <dgm:presLayoutVars>
          <dgm:dir/>
          <dgm:resizeHandles val="exact"/>
        </dgm:presLayoutVars>
      </dgm:prSet>
      <dgm:spPr/>
    </dgm:pt>
    <dgm:pt modelId="{D3864112-F3CB-44F9-B6BA-F7AE9E9494B4}" type="pres">
      <dgm:prSet presAssocID="{2C09AD8C-8D31-4F45-A4D3-C3E600C02545}" presName="node" presStyleLbl="node1" presStyleIdx="0" presStyleCnt="6" custLinFactNeighborY="0">
        <dgm:presLayoutVars>
          <dgm:bulletEnabled val="1"/>
        </dgm:presLayoutVars>
      </dgm:prSet>
      <dgm:spPr/>
    </dgm:pt>
    <dgm:pt modelId="{EB52698F-3AB9-440E-8613-EEDB4899CD52}" type="pres">
      <dgm:prSet presAssocID="{4D194116-E546-417D-8FEC-9B3A8DA7B896}" presName="sibTrans" presStyleCnt="0"/>
      <dgm:spPr/>
    </dgm:pt>
    <dgm:pt modelId="{03A1928E-8705-4B9B-A23D-7544324D1824}" type="pres">
      <dgm:prSet presAssocID="{CAA68925-2905-4880-A3B5-0AA1CE709FB4}" presName="node" presStyleLbl="node1" presStyleIdx="1" presStyleCnt="6" custLinFactNeighborY="0">
        <dgm:presLayoutVars>
          <dgm:bulletEnabled val="1"/>
        </dgm:presLayoutVars>
      </dgm:prSet>
      <dgm:spPr/>
    </dgm:pt>
    <dgm:pt modelId="{104A9818-D6F6-4771-ADC8-8CF9BC889A43}" type="pres">
      <dgm:prSet presAssocID="{1DF74BB8-9930-49D3-B1C5-37EE00D53004}" presName="sibTrans" presStyleCnt="0"/>
      <dgm:spPr/>
    </dgm:pt>
    <dgm:pt modelId="{C6BB2B82-00D6-4361-B451-3FBAA4E09533}" type="pres">
      <dgm:prSet presAssocID="{A000CAC4-CFA1-4512-9177-766018DDD2D8}" presName="node" presStyleLbl="node1" presStyleIdx="2" presStyleCnt="6" custLinFactNeighborY="0">
        <dgm:presLayoutVars>
          <dgm:bulletEnabled val="1"/>
        </dgm:presLayoutVars>
      </dgm:prSet>
      <dgm:spPr/>
    </dgm:pt>
    <dgm:pt modelId="{F72C01D4-1023-4CA8-856D-2C65861A4E50}" type="pres">
      <dgm:prSet presAssocID="{FF0E9D37-4DB7-4663-A616-1B68CBC4EFA4}" presName="sibTrans" presStyleCnt="0"/>
      <dgm:spPr/>
    </dgm:pt>
    <dgm:pt modelId="{958AEC1C-0822-4F35-8951-5D3DDF3A60C3}" type="pres">
      <dgm:prSet presAssocID="{5B072174-45FC-44F5-BAF0-2982AF2CB030}" presName="node" presStyleLbl="node1" presStyleIdx="3" presStyleCnt="6" custLinFactNeighborY="0">
        <dgm:presLayoutVars>
          <dgm:bulletEnabled val="1"/>
        </dgm:presLayoutVars>
      </dgm:prSet>
      <dgm:spPr/>
    </dgm:pt>
    <dgm:pt modelId="{9706BEB8-58B9-4AEE-AEA8-24ADD7C01528}" type="pres">
      <dgm:prSet presAssocID="{F9804D80-8107-49CF-A209-F76F114AEC0B}" presName="sibTrans" presStyleCnt="0"/>
      <dgm:spPr/>
    </dgm:pt>
    <dgm:pt modelId="{C435FFD4-232B-49E3-863D-8AFC0BC3B855}" type="pres">
      <dgm:prSet presAssocID="{58FDF488-008C-44F3-9E1F-D3AF34A72909}" presName="node" presStyleLbl="node1" presStyleIdx="4" presStyleCnt="6" custLinFactNeighborY="0">
        <dgm:presLayoutVars>
          <dgm:bulletEnabled val="1"/>
        </dgm:presLayoutVars>
      </dgm:prSet>
      <dgm:spPr/>
    </dgm:pt>
    <dgm:pt modelId="{ED8D67B4-8818-42F8-A6B4-1A835F786F4E}" type="pres">
      <dgm:prSet presAssocID="{22046FCF-16AF-4A35-A640-9C7C7D859167}" presName="sibTrans" presStyleCnt="0"/>
      <dgm:spPr/>
    </dgm:pt>
    <dgm:pt modelId="{22FC345A-811B-4AAE-B718-A1CFB858D6A2}" type="pres">
      <dgm:prSet presAssocID="{7EDF2163-882E-41E8-A167-DB8089F56566}" presName="node" presStyleLbl="node1" presStyleIdx="5" presStyleCnt="6" custLinFactNeighborY="0">
        <dgm:presLayoutVars>
          <dgm:bulletEnabled val="1"/>
        </dgm:presLayoutVars>
      </dgm:prSet>
      <dgm:spPr/>
    </dgm:pt>
  </dgm:ptLst>
  <dgm:cxnLst>
    <dgm:cxn modelId="{5AB2FF1E-3FC3-4E57-A9B4-C03555FC8CC7}" srcId="{4C04CC2D-82D5-49B9-A018-5A52F030099A}" destId="{5B072174-45FC-44F5-BAF0-2982AF2CB030}" srcOrd="3" destOrd="0" parTransId="{BEC32B66-E6DB-4680-A9C7-37CCDF38797D}" sibTransId="{F9804D80-8107-49CF-A209-F76F114AEC0B}"/>
    <dgm:cxn modelId="{59378129-6EBD-4E6B-97A9-90080284F629}" type="presOf" srcId="{5B072174-45FC-44F5-BAF0-2982AF2CB030}" destId="{958AEC1C-0822-4F35-8951-5D3DDF3A60C3}" srcOrd="0" destOrd="0" presId="urn:microsoft.com/office/officeart/2005/8/layout/default"/>
    <dgm:cxn modelId="{1CC6EE29-FDED-4520-8B0C-5050D9F277F7}" srcId="{4C04CC2D-82D5-49B9-A018-5A52F030099A}" destId="{7EDF2163-882E-41E8-A167-DB8089F56566}" srcOrd="5" destOrd="0" parTransId="{4A5B99F9-0630-4AA8-A444-2CAB706B7E73}" sibTransId="{EF8FBF2C-CE8B-4BE6-AC1C-8DB070F60CE6}"/>
    <dgm:cxn modelId="{56DD6A2D-B42E-4B95-A2A1-3669690A90E2}" type="presOf" srcId="{2C09AD8C-8D31-4F45-A4D3-C3E600C02545}" destId="{D3864112-F3CB-44F9-B6BA-F7AE9E9494B4}" srcOrd="0" destOrd="0" presId="urn:microsoft.com/office/officeart/2005/8/layout/default"/>
    <dgm:cxn modelId="{EBEFE638-9E4D-4FF4-AA94-1048E70E8C25}" srcId="{4C04CC2D-82D5-49B9-A018-5A52F030099A}" destId="{58FDF488-008C-44F3-9E1F-D3AF34A72909}" srcOrd="4" destOrd="0" parTransId="{5090F8E8-96C4-4034-A570-E90063EDCA9E}" sibTransId="{22046FCF-16AF-4A35-A640-9C7C7D859167}"/>
    <dgm:cxn modelId="{5FED1478-4EB4-4A4E-82D2-82C8BF52394E}" type="presOf" srcId="{CAA68925-2905-4880-A3B5-0AA1CE709FB4}" destId="{03A1928E-8705-4B9B-A23D-7544324D1824}" srcOrd="0" destOrd="0" presId="urn:microsoft.com/office/officeart/2005/8/layout/default"/>
    <dgm:cxn modelId="{37B6AE84-930A-4E3A-BF44-6F54F52B0092}" srcId="{4C04CC2D-82D5-49B9-A018-5A52F030099A}" destId="{CAA68925-2905-4880-A3B5-0AA1CE709FB4}" srcOrd="1" destOrd="0" parTransId="{7317312D-0A52-423E-8D7A-A22F184EB63C}" sibTransId="{1DF74BB8-9930-49D3-B1C5-37EE00D53004}"/>
    <dgm:cxn modelId="{CE3CEB9D-90D0-4890-80B6-2785E951AA7C}" srcId="{4C04CC2D-82D5-49B9-A018-5A52F030099A}" destId="{2C09AD8C-8D31-4F45-A4D3-C3E600C02545}" srcOrd="0" destOrd="0" parTransId="{6181CB7A-331E-4600-9E25-7CFA0E5A485C}" sibTransId="{4D194116-E546-417D-8FEC-9B3A8DA7B896}"/>
    <dgm:cxn modelId="{3AEDFCBD-7EED-489E-8D02-7D2343C9FED1}" type="presOf" srcId="{4C04CC2D-82D5-49B9-A018-5A52F030099A}" destId="{C1404849-9282-4D6C-A2E1-5F31953A209E}" srcOrd="0" destOrd="0" presId="urn:microsoft.com/office/officeart/2005/8/layout/default"/>
    <dgm:cxn modelId="{051DBBC1-A180-433F-9D13-485E6D1AD4B7}" type="presOf" srcId="{A000CAC4-CFA1-4512-9177-766018DDD2D8}" destId="{C6BB2B82-00D6-4361-B451-3FBAA4E09533}" srcOrd="0" destOrd="0" presId="urn:microsoft.com/office/officeart/2005/8/layout/default"/>
    <dgm:cxn modelId="{4990FAD8-1577-4FEF-A7BA-7AAE11C08D02}" type="presOf" srcId="{7EDF2163-882E-41E8-A167-DB8089F56566}" destId="{22FC345A-811B-4AAE-B718-A1CFB858D6A2}" srcOrd="0" destOrd="0" presId="urn:microsoft.com/office/officeart/2005/8/layout/default"/>
    <dgm:cxn modelId="{CD8113E2-CE33-42E5-A0E5-6508F5903B00}" srcId="{4C04CC2D-82D5-49B9-A018-5A52F030099A}" destId="{A000CAC4-CFA1-4512-9177-766018DDD2D8}" srcOrd="2" destOrd="0" parTransId="{78740EF5-A9EC-434C-82D3-89FC493FF42B}" sibTransId="{FF0E9D37-4DB7-4663-A616-1B68CBC4EFA4}"/>
    <dgm:cxn modelId="{9A2182EC-B37C-47A7-A793-8BCA145F09D7}" type="presOf" srcId="{58FDF488-008C-44F3-9E1F-D3AF34A72909}" destId="{C435FFD4-232B-49E3-863D-8AFC0BC3B855}" srcOrd="0" destOrd="0" presId="urn:microsoft.com/office/officeart/2005/8/layout/default"/>
    <dgm:cxn modelId="{A113A955-D6A8-417B-939A-1FC35CB0E49E}" type="presParOf" srcId="{C1404849-9282-4D6C-A2E1-5F31953A209E}" destId="{D3864112-F3CB-44F9-B6BA-F7AE9E9494B4}" srcOrd="0" destOrd="0" presId="urn:microsoft.com/office/officeart/2005/8/layout/default"/>
    <dgm:cxn modelId="{34812289-494E-4664-8554-8CD57C8DC276}" type="presParOf" srcId="{C1404849-9282-4D6C-A2E1-5F31953A209E}" destId="{EB52698F-3AB9-440E-8613-EEDB4899CD52}" srcOrd="1" destOrd="0" presId="urn:microsoft.com/office/officeart/2005/8/layout/default"/>
    <dgm:cxn modelId="{736C586D-049C-495A-B906-561A98D0335E}" type="presParOf" srcId="{C1404849-9282-4D6C-A2E1-5F31953A209E}" destId="{03A1928E-8705-4B9B-A23D-7544324D1824}" srcOrd="2" destOrd="0" presId="urn:microsoft.com/office/officeart/2005/8/layout/default"/>
    <dgm:cxn modelId="{F7E50BBD-42E6-4CCF-B0D5-D206D7D3E3A4}" type="presParOf" srcId="{C1404849-9282-4D6C-A2E1-5F31953A209E}" destId="{104A9818-D6F6-4771-ADC8-8CF9BC889A43}" srcOrd="3" destOrd="0" presId="urn:microsoft.com/office/officeart/2005/8/layout/default"/>
    <dgm:cxn modelId="{34F5C88C-CAE0-49AC-99D8-48A2D5A680B8}" type="presParOf" srcId="{C1404849-9282-4D6C-A2E1-5F31953A209E}" destId="{C6BB2B82-00D6-4361-B451-3FBAA4E09533}" srcOrd="4" destOrd="0" presId="urn:microsoft.com/office/officeart/2005/8/layout/default"/>
    <dgm:cxn modelId="{A2F48B53-315E-4400-9044-2DC96771F36E}" type="presParOf" srcId="{C1404849-9282-4D6C-A2E1-5F31953A209E}" destId="{F72C01D4-1023-4CA8-856D-2C65861A4E50}" srcOrd="5" destOrd="0" presId="urn:microsoft.com/office/officeart/2005/8/layout/default"/>
    <dgm:cxn modelId="{9205597D-928C-419E-8E49-6AD4DA11BA95}" type="presParOf" srcId="{C1404849-9282-4D6C-A2E1-5F31953A209E}" destId="{958AEC1C-0822-4F35-8951-5D3DDF3A60C3}" srcOrd="6" destOrd="0" presId="urn:microsoft.com/office/officeart/2005/8/layout/default"/>
    <dgm:cxn modelId="{00695D57-248E-406E-B34A-D9E378322FF5}" type="presParOf" srcId="{C1404849-9282-4D6C-A2E1-5F31953A209E}" destId="{9706BEB8-58B9-4AEE-AEA8-24ADD7C01528}" srcOrd="7" destOrd="0" presId="urn:microsoft.com/office/officeart/2005/8/layout/default"/>
    <dgm:cxn modelId="{9DFA7E9D-A192-47FF-80F5-3F43AFC3297D}" type="presParOf" srcId="{C1404849-9282-4D6C-A2E1-5F31953A209E}" destId="{C435FFD4-232B-49E3-863D-8AFC0BC3B855}" srcOrd="8" destOrd="0" presId="urn:microsoft.com/office/officeart/2005/8/layout/default"/>
    <dgm:cxn modelId="{EC57A9D9-7ED1-44DA-A718-A4AD591EE00B}" type="presParOf" srcId="{C1404849-9282-4D6C-A2E1-5F31953A209E}" destId="{ED8D67B4-8818-42F8-A6B4-1A835F786F4E}" srcOrd="9" destOrd="0" presId="urn:microsoft.com/office/officeart/2005/8/layout/default"/>
    <dgm:cxn modelId="{9E4759BA-EE3A-4688-A69B-A332E21D32C0}" type="presParOf" srcId="{C1404849-9282-4D6C-A2E1-5F31953A209E}" destId="{22FC345A-811B-4AAE-B718-A1CFB858D6A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940F16-9422-45BF-853D-5262B8FC2F84}"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21726D4-E1FA-4C30-8B71-AE3E02ACA7D0}">
      <dgm:prSet/>
      <dgm:spPr/>
      <dgm:t>
        <a:bodyPr/>
        <a:lstStyle/>
        <a:p>
          <a:r>
            <a:rPr lang="de-DE" b="1" i="0" dirty="0"/>
            <a:t>Medizinrecht</a:t>
          </a:r>
          <a:endParaRPr lang="en-US" dirty="0"/>
        </a:p>
      </dgm:t>
    </dgm:pt>
    <dgm:pt modelId="{DCB2ACF3-C5EC-423D-95A7-2221BCC7B909}" type="parTrans" cxnId="{6FDEB6D9-ACF9-4B85-8BE6-FF0DBE65D12B}">
      <dgm:prSet/>
      <dgm:spPr/>
      <dgm:t>
        <a:bodyPr/>
        <a:lstStyle/>
        <a:p>
          <a:endParaRPr lang="en-US"/>
        </a:p>
      </dgm:t>
    </dgm:pt>
    <dgm:pt modelId="{93F8B215-408D-45FB-876D-6A5D8F269C5E}" type="sibTrans" cxnId="{6FDEB6D9-ACF9-4B85-8BE6-FF0DBE65D12B}">
      <dgm:prSet/>
      <dgm:spPr/>
      <dgm:t>
        <a:bodyPr/>
        <a:lstStyle/>
        <a:p>
          <a:endParaRPr lang="en-US"/>
        </a:p>
      </dgm:t>
    </dgm:pt>
    <dgm:pt modelId="{B7C89091-38F2-483B-9766-F2E46E13BF24}">
      <dgm:prSet/>
      <dgm:spPr/>
      <dgm:t>
        <a:bodyPr/>
        <a:lstStyle/>
        <a:p>
          <a:pPr>
            <a:buFont typeface="Wingdings" panose="05000000000000000000" pitchFamily="2" charset="2"/>
            <a:buChar char="§"/>
          </a:pPr>
          <a:r>
            <a:rPr lang="de-DE" b="0" i="0" dirty="0"/>
            <a:t>Abrechnungsbetrug (z.B. Wahlleistungen, </a:t>
          </a:r>
          <a:r>
            <a:rPr lang="de-DE" b="0" i="0" dirty="0" err="1"/>
            <a:t>Upcoding</a:t>
          </a:r>
          <a:r>
            <a:rPr lang="de-DE" b="0" i="0" dirty="0"/>
            <a:t> (DRG)), </a:t>
          </a:r>
          <a:r>
            <a:rPr lang="de-DE" dirty="0"/>
            <a:t>Untreue (Vertragsarzt)</a:t>
          </a:r>
          <a:endParaRPr lang="en-US" dirty="0"/>
        </a:p>
      </dgm:t>
    </dgm:pt>
    <dgm:pt modelId="{364018A9-EFE1-471D-BECB-5C62A4043F12}" type="parTrans" cxnId="{342DDA52-2CED-409D-8E3E-145F0620FBCC}">
      <dgm:prSet/>
      <dgm:spPr/>
      <dgm:t>
        <a:bodyPr/>
        <a:lstStyle/>
        <a:p>
          <a:endParaRPr lang="en-US"/>
        </a:p>
      </dgm:t>
    </dgm:pt>
    <dgm:pt modelId="{FCBB8F9C-BD02-4D43-946B-21497EB2BEDE}" type="sibTrans" cxnId="{342DDA52-2CED-409D-8E3E-145F0620FBCC}">
      <dgm:prSet/>
      <dgm:spPr/>
      <dgm:t>
        <a:bodyPr/>
        <a:lstStyle/>
        <a:p>
          <a:endParaRPr lang="en-US"/>
        </a:p>
      </dgm:t>
    </dgm:pt>
    <dgm:pt modelId="{4448C7BC-46F4-4BB9-882A-7679637FFDF5}">
      <dgm:prSet/>
      <dgm:spPr/>
      <dgm:t>
        <a:bodyPr/>
        <a:lstStyle/>
        <a:p>
          <a:pPr>
            <a:buFont typeface="Wingdings" panose="05000000000000000000" pitchFamily="2" charset="2"/>
            <a:buChar char="§"/>
          </a:pPr>
          <a:r>
            <a:rPr lang="de-DE" dirty="0"/>
            <a:t>Kooperationen im ambulanten Sektor, Zuweisungen gegen Entgelt</a:t>
          </a:r>
          <a:endParaRPr lang="en-US" dirty="0"/>
        </a:p>
      </dgm:t>
    </dgm:pt>
    <dgm:pt modelId="{3476FE61-FF6B-4A71-BE46-BD139007C73D}" type="parTrans" cxnId="{A43C2584-A004-4825-979E-C53674DF6983}">
      <dgm:prSet/>
      <dgm:spPr/>
      <dgm:t>
        <a:bodyPr/>
        <a:lstStyle/>
        <a:p>
          <a:endParaRPr lang="en-US"/>
        </a:p>
      </dgm:t>
    </dgm:pt>
    <dgm:pt modelId="{11ED28E4-CE0B-499B-8873-FEE89072873F}" type="sibTrans" cxnId="{A43C2584-A004-4825-979E-C53674DF6983}">
      <dgm:prSet/>
      <dgm:spPr/>
      <dgm:t>
        <a:bodyPr/>
        <a:lstStyle/>
        <a:p>
          <a:endParaRPr lang="en-US"/>
        </a:p>
      </dgm:t>
    </dgm:pt>
    <dgm:pt modelId="{7BEE3AA4-6290-4CA5-A960-3447BFD0AC2C}">
      <dgm:prSet/>
      <dgm:spPr/>
      <dgm:t>
        <a:bodyPr/>
        <a:lstStyle/>
        <a:p>
          <a:pPr>
            <a:buFont typeface="Wingdings" panose="05000000000000000000" pitchFamily="2" charset="2"/>
            <a:buChar char="§"/>
          </a:pPr>
          <a:r>
            <a:rPr lang="de-DE" b="0" i="0" dirty="0"/>
            <a:t>Kooperationen zwischen Industrie und Leistungserbringern, Fortbildungssponsoring</a:t>
          </a:r>
          <a:endParaRPr lang="en-US" dirty="0"/>
        </a:p>
      </dgm:t>
    </dgm:pt>
    <dgm:pt modelId="{159EAF3E-50B1-49B0-8662-11FC329499BC}" type="parTrans" cxnId="{572F4CAF-2CC3-4938-8A04-4DAEBC782B29}">
      <dgm:prSet/>
      <dgm:spPr/>
      <dgm:t>
        <a:bodyPr/>
        <a:lstStyle/>
        <a:p>
          <a:endParaRPr lang="en-US"/>
        </a:p>
      </dgm:t>
    </dgm:pt>
    <dgm:pt modelId="{F54E2042-806A-495D-9E21-24B9B9C85717}" type="sibTrans" cxnId="{572F4CAF-2CC3-4938-8A04-4DAEBC782B29}">
      <dgm:prSet/>
      <dgm:spPr/>
      <dgm:t>
        <a:bodyPr/>
        <a:lstStyle/>
        <a:p>
          <a:endParaRPr lang="en-US"/>
        </a:p>
      </dgm:t>
    </dgm:pt>
    <dgm:pt modelId="{3F13D62D-4953-4D07-92A9-C120CB3DE642}">
      <dgm:prSet/>
      <dgm:spPr/>
      <dgm:t>
        <a:bodyPr/>
        <a:lstStyle/>
        <a:p>
          <a:pPr>
            <a:buFont typeface="Wingdings" panose="05000000000000000000" pitchFamily="2" charset="2"/>
            <a:buChar char="§"/>
          </a:pPr>
          <a:r>
            <a:rPr lang="de-DE" b="0" i="0" dirty="0"/>
            <a:t>Behandlungsfehler, Hygienemängel</a:t>
          </a:r>
          <a:endParaRPr lang="en-US" dirty="0"/>
        </a:p>
      </dgm:t>
    </dgm:pt>
    <dgm:pt modelId="{8E8BD62E-FA6A-4142-BF48-0658CD5AD22A}" type="parTrans" cxnId="{F64DA9A6-6CFE-425A-9DEC-025C8F8C798C}">
      <dgm:prSet/>
      <dgm:spPr/>
      <dgm:t>
        <a:bodyPr/>
        <a:lstStyle/>
        <a:p>
          <a:endParaRPr lang="en-US"/>
        </a:p>
      </dgm:t>
    </dgm:pt>
    <dgm:pt modelId="{279092C2-EE72-4A22-84B2-E8AEA99E859A}" type="sibTrans" cxnId="{F64DA9A6-6CFE-425A-9DEC-025C8F8C798C}">
      <dgm:prSet/>
      <dgm:spPr/>
      <dgm:t>
        <a:bodyPr/>
        <a:lstStyle/>
        <a:p>
          <a:endParaRPr lang="en-US"/>
        </a:p>
      </dgm:t>
    </dgm:pt>
    <dgm:pt modelId="{D0ADE736-0D10-4E5F-A052-A1FA26FBE960}">
      <dgm:prSet/>
      <dgm:spPr/>
      <dgm:t>
        <a:bodyPr/>
        <a:lstStyle/>
        <a:p>
          <a:pPr>
            <a:buFont typeface="Wingdings" panose="05000000000000000000" pitchFamily="2" charset="2"/>
            <a:buChar char="§"/>
          </a:pPr>
          <a:r>
            <a:rPr lang="de-DE" dirty="0"/>
            <a:t>Berufsrecht</a:t>
          </a:r>
          <a:endParaRPr lang="en-US" dirty="0"/>
        </a:p>
      </dgm:t>
    </dgm:pt>
    <dgm:pt modelId="{DAD76DB6-E8C4-4E6B-81A2-DD4F075D0AFA}" type="parTrans" cxnId="{CA4A4622-9D98-4E88-9A8C-B3BD0391023E}">
      <dgm:prSet/>
      <dgm:spPr/>
      <dgm:t>
        <a:bodyPr/>
        <a:lstStyle/>
        <a:p>
          <a:endParaRPr lang="en-US"/>
        </a:p>
      </dgm:t>
    </dgm:pt>
    <dgm:pt modelId="{8BAE27CC-9070-43A6-8441-F70CAC5737AE}" type="sibTrans" cxnId="{CA4A4622-9D98-4E88-9A8C-B3BD0391023E}">
      <dgm:prSet/>
      <dgm:spPr/>
      <dgm:t>
        <a:bodyPr/>
        <a:lstStyle/>
        <a:p>
          <a:endParaRPr lang="en-US"/>
        </a:p>
      </dgm:t>
    </dgm:pt>
    <dgm:pt modelId="{750C49C3-B467-4422-9AB9-D85ED4472C4C}">
      <dgm:prSet/>
      <dgm:spPr/>
      <dgm:t>
        <a:bodyPr/>
        <a:lstStyle/>
        <a:p>
          <a:pPr>
            <a:buFont typeface="Wingdings" panose="05000000000000000000" pitchFamily="2" charset="2"/>
            <a:buChar char="§"/>
          </a:pPr>
          <a:r>
            <a:rPr lang="de-DE" b="0" i="0" dirty="0"/>
            <a:t>Weitergabe von Patientendaten ohne Einwilligung</a:t>
          </a:r>
          <a:endParaRPr lang="en-US" dirty="0"/>
        </a:p>
      </dgm:t>
    </dgm:pt>
    <dgm:pt modelId="{37881436-BF99-4BAF-9101-FB89DEEC1C27}" type="parTrans" cxnId="{96506A12-9D9C-4F49-AD8A-4F31EFC6D740}">
      <dgm:prSet/>
      <dgm:spPr/>
      <dgm:t>
        <a:bodyPr/>
        <a:lstStyle/>
        <a:p>
          <a:endParaRPr lang="en-US"/>
        </a:p>
      </dgm:t>
    </dgm:pt>
    <dgm:pt modelId="{44EFB7AB-40AE-40D8-854A-436AF522B196}" type="sibTrans" cxnId="{96506A12-9D9C-4F49-AD8A-4F31EFC6D740}">
      <dgm:prSet/>
      <dgm:spPr/>
      <dgm:t>
        <a:bodyPr/>
        <a:lstStyle/>
        <a:p>
          <a:endParaRPr lang="en-US"/>
        </a:p>
      </dgm:t>
    </dgm:pt>
    <dgm:pt modelId="{5C84271D-7BB6-4442-B34E-2F76EC97A0F5}">
      <dgm:prSet/>
      <dgm:spPr/>
      <dgm:t>
        <a:bodyPr/>
        <a:lstStyle/>
        <a:p>
          <a:r>
            <a:rPr lang="de-DE" b="1" i="0" dirty="0"/>
            <a:t>Arbeitsrecht</a:t>
          </a:r>
          <a:endParaRPr lang="en-US" dirty="0"/>
        </a:p>
      </dgm:t>
    </dgm:pt>
    <dgm:pt modelId="{B9A60047-CAB0-4182-A9B9-09B8FE7BB4AE}" type="parTrans" cxnId="{73A95417-721C-4DFF-B772-3F155F589518}">
      <dgm:prSet/>
      <dgm:spPr/>
      <dgm:t>
        <a:bodyPr/>
        <a:lstStyle/>
        <a:p>
          <a:endParaRPr lang="en-US"/>
        </a:p>
      </dgm:t>
    </dgm:pt>
    <dgm:pt modelId="{D9FE93A8-DE90-45B4-AE8A-6CAC275F981F}" type="sibTrans" cxnId="{73A95417-721C-4DFF-B772-3F155F589518}">
      <dgm:prSet/>
      <dgm:spPr/>
      <dgm:t>
        <a:bodyPr/>
        <a:lstStyle/>
        <a:p>
          <a:endParaRPr lang="en-US"/>
        </a:p>
      </dgm:t>
    </dgm:pt>
    <dgm:pt modelId="{54B3647C-D1FD-4030-AD6B-C000A6359CDA}">
      <dgm:prSet/>
      <dgm:spPr/>
      <dgm:t>
        <a:bodyPr/>
        <a:lstStyle/>
        <a:p>
          <a:pPr>
            <a:buFont typeface="Wingdings" panose="05000000000000000000" pitchFamily="2" charset="2"/>
            <a:buChar char="§"/>
          </a:pPr>
          <a:r>
            <a:rPr lang="de-DE" dirty="0"/>
            <a:t>Arbeitszeitverstöße (siehe separaten Vortrag)</a:t>
          </a:r>
          <a:endParaRPr lang="en-US" dirty="0"/>
        </a:p>
      </dgm:t>
    </dgm:pt>
    <dgm:pt modelId="{C22872F8-51DE-4101-A859-55AED0D4F26C}" type="parTrans" cxnId="{3291B8C9-1A8B-4AFE-8E61-D090BEEEB587}">
      <dgm:prSet/>
      <dgm:spPr/>
      <dgm:t>
        <a:bodyPr/>
        <a:lstStyle/>
        <a:p>
          <a:endParaRPr lang="en-US"/>
        </a:p>
      </dgm:t>
    </dgm:pt>
    <dgm:pt modelId="{E2345A61-1E77-405B-94B5-479385855C92}" type="sibTrans" cxnId="{3291B8C9-1A8B-4AFE-8E61-D090BEEEB587}">
      <dgm:prSet/>
      <dgm:spPr/>
      <dgm:t>
        <a:bodyPr/>
        <a:lstStyle/>
        <a:p>
          <a:endParaRPr lang="en-US"/>
        </a:p>
      </dgm:t>
    </dgm:pt>
    <dgm:pt modelId="{41CA491B-9EB2-43BD-B6F3-8F6F1C24A475}">
      <dgm:prSet/>
      <dgm:spPr/>
      <dgm:t>
        <a:bodyPr/>
        <a:lstStyle/>
        <a:p>
          <a:pPr>
            <a:buFont typeface="Wingdings" panose="05000000000000000000" pitchFamily="2" charset="2"/>
            <a:buChar char="§"/>
          </a:pPr>
          <a:r>
            <a:rPr lang="de-DE" dirty="0"/>
            <a:t>Vorenthalten Sozialversicherungsbeiträge</a:t>
          </a:r>
          <a:endParaRPr lang="en-US" dirty="0"/>
        </a:p>
      </dgm:t>
    </dgm:pt>
    <dgm:pt modelId="{A5D799EE-862E-4C15-9868-986842DF7D86}" type="parTrans" cxnId="{A6875E0F-30E8-4B4A-9637-9A251E6CBDED}">
      <dgm:prSet/>
      <dgm:spPr/>
      <dgm:t>
        <a:bodyPr/>
        <a:lstStyle/>
        <a:p>
          <a:endParaRPr lang="en-US"/>
        </a:p>
      </dgm:t>
    </dgm:pt>
    <dgm:pt modelId="{61C10547-5B68-4E98-A5FD-3C7D46DE1C91}" type="sibTrans" cxnId="{A6875E0F-30E8-4B4A-9637-9A251E6CBDED}">
      <dgm:prSet/>
      <dgm:spPr/>
      <dgm:t>
        <a:bodyPr/>
        <a:lstStyle/>
        <a:p>
          <a:endParaRPr lang="en-US"/>
        </a:p>
      </dgm:t>
    </dgm:pt>
    <dgm:pt modelId="{00007E45-24B0-4D73-9F84-3AA96239C9A2}">
      <dgm:prSet/>
      <dgm:spPr/>
      <dgm:t>
        <a:bodyPr/>
        <a:lstStyle/>
        <a:p>
          <a:pPr>
            <a:buFont typeface="Wingdings" panose="05000000000000000000" pitchFamily="2" charset="2"/>
            <a:buChar char="§"/>
          </a:pPr>
          <a:r>
            <a:rPr lang="de-DE" dirty="0"/>
            <a:t>Arbeitnehmerüberlassung</a:t>
          </a:r>
          <a:endParaRPr lang="en-US" dirty="0"/>
        </a:p>
      </dgm:t>
    </dgm:pt>
    <dgm:pt modelId="{32AF2597-D8C5-4F1C-BBDE-BAD02BF86358}" type="parTrans" cxnId="{C3B0B8C9-5F48-4F06-AE09-541C2D8A8ABB}">
      <dgm:prSet/>
      <dgm:spPr/>
      <dgm:t>
        <a:bodyPr/>
        <a:lstStyle/>
        <a:p>
          <a:endParaRPr lang="en-US"/>
        </a:p>
      </dgm:t>
    </dgm:pt>
    <dgm:pt modelId="{633741EB-5961-4C81-BC25-3A8A87319BB1}" type="sibTrans" cxnId="{C3B0B8C9-5F48-4F06-AE09-541C2D8A8ABB}">
      <dgm:prSet/>
      <dgm:spPr/>
      <dgm:t>
        <a:bodyPr/>
        <a:lstStyle/>
        <a:p>
          <a:endParaRPr lang="en-US"/>
        </a:p>
      </dgm:t>
    </dgm:pt>
    <dgm:pt modelId="{AE0B4CCA-9245-4BE0-94F1-7C7BE5DB9545}">
      <dgm:prSet/>
      <dgm:spPr/>
      <dgm:t>
        <a:bodyPr/>
        <a:lstStyle/>
        <a:p>
          <a:pPr>
            <a:buFont typeface="Wingdings" panose="05000000000000000000" pitchFamily="2" charset="2"/>
            <a:buChar char="§"/>
          </a:pPr>
          <a:r>
            <a:rPr lang="en-US" dirty="0" err="1"/>
            <a:t>Datenschutz</a:t>
          </a:r>
          <a:endParaRPr lang="en-US" dirty="0"/>
        </a:p>
      </dgm:t>
    </dgm:pt>
    <dgm:pt modelId="{38E48ED4-41B5-4105-B7E3-28B93A571F6F}" type="parTrans" cxnId="{528E8552-ECF4-44BA-BDDA-368C1601CA90}">
      <dgm:prSet/>
      <dgm:spPr/>
    </dgm:pt>
    <dgm:pt modelId="{46616F10-7132-47B8-9663-A1FEBA4D8763}" type="sibTrans" cxnId="{528E8552-ECF4-44BA-BDDA-368C1601CA90}">
      <dgm:prSet/>
      <dgm:spPr/>
    </dgm:pt>
    <dgm:pt modelId="{5CD5EF0A-578B-447D-8D22-CBCC99C08E2A}" type="pres">
      <dgm:prSet presAssocID="{42940F16-9422-45BF-853D-5262B8FC2F84}" presName="linear" presStyleCnt="0">
        <dgm:presLayoutVars>
          <dgm:dir/>
          <dgm:animLvl val="lvl"/>
          <dgm:resizeHandles val="exact"/>
        </dgm:presLayoutVars>
      </dgm:prSet>
      <dgm:spPr/>
    </dgm:pt>
    <dgm:pt modelId="{72C8E176-FF90-42A0-A853-485F84C2C1D8}" type="pres">
      <dgm:prSet presAssocID="{F21726D4-E1FA-4C30-8B71-AE3E02ACA7D0}" presName="parentLin" presStyleCnt="0"/>
      <dgm:spPr/>
    </dgm:pt>
    <dgm:pt modelId="{C3F7F62D-F51F-4EAA-A433-8A67DA1B8141}" type="pres">
      <dgm:prSet presAssocID="{F21726D4-E1FA-4C30-8B71-AE3E02ACA7D0}" presName="parentLeftMargin" presStyleLbl="node1" presStyleIdx="0" presStyleCnt="2"/>
      <dgm:spPr/>
    </dgm:pt>
    <dgm:pt modelId="{31B97538-BAF1-42F3-BF3B-412647D79052}" type="pres">
      <dgm:prSet presAssocID="{F21726D4-E1FA-4C30-8B71-AE3E02ACA7D0}" presName="parentText" presStyleLbl="node1" presStyleIdx="0" presStyleCnt="2">
        <dgm:presLayoutVars>
          <dgm:chMax val="0"/>
          <dgm:bulletEnabled val="1"/>
        </dgm:presLayoutVars>
      </dgm:prSet>
      <dgm:spPr/>
    </dgm:pt>
    <dgm:pt modelId="{5A7FFAB8-5001-4A5D-A5D8-8F98BCB601B9}" type="pres">
      <dgm:prSet presAssocID="{F21726D4-E1FA-4C30-8B71-AE3E02ACA7D0}" presName="negativeSpace" presStyleCnt="0"/>
      <dgm:spPr/>
    </dgm:pt>
    <dgm:pt modelId="{471E0CC9-07DD-4751-A220-ACCDC0D88C80}" type="pres">
      <dgm:prSet presAssocID="{F21726D4-E1FA-4C30-8B71-AE3E02ACA7D0}" presName="childText" presStyleLbl="conFgAcc1" presStyleIdx="0" presStyleCnt="2">
        <dgm:presLayoutVars>
          <dgm:bulletEnabled val="1"/>
        </dgm:presLayoutVars>
      </dgm:prSet>
      <dgm:spPr/>
    </dgm:pt>
    <dgm:pt modelId="{AB0ED201-7FB7-4C0F-B5BA-676EB82B9205}" type="pres">
      <dgm:prSet presAssocID="{93F8B215-408D-45FB-876D-6A5D8F269C5E}" presName="spaceBetweenRectangles" presStyleCnt="0"/>
      <dgm:spPr/>
    </dgm:pt>
    <dgm:pt modelId="{4F291B82-4279-474D-9103-7C688CDA6638}" type="pres">
      <dgm:prSet presAssocID="{5C84271D-7BB6-4442-B34E-2F76EC97A0F5}" presName="parentLin" presStyleCnt="0"/>
      <dgm:spPr/>
    </dgm:pt>
    <dgm:pt modelId="{5DAC1D01-39D4-43E1-B2B6-E78B664FAFF2}" type="pres">
      <dgm:prSet presAssocID="{5C84271D-7BB6-4442-B34E-2F76EC97A0F5}" presName="parentLeftMargin" presStyleLbl="node1" presStyleIdx="0" presStyleCnt="2"/>
      <dgm:spPr/>
    </dgm:pt>
    <dgm:pt modelId="{1C771BA5-7C19-44E6-88E9-95C07B3879C3}" type="pres">
      <dgm:prSet presAssocID="{5C84271D-7BB6-4442-B34E-2F76EC97A0F5}" presName="parentText" presStyleLbl="node1" presStyleIdx="1" presStyleCnt="2">
        <dgm:presLayoutVars>
          <dgm:chMax val="0"/>
          <dgm:bulletEnabled val="1"/>
        </dgm:presLayoutVars>
      </dgm:prSet>
      <dgm:spPr/>
    </dgm:pt>
    <dgm:pt modelId="{2DC5AB4A-86EE-40CD-AA4B-2F7C626BA127}" type="pres">
      <dgm:prSet presAssocID="{5C84271D-7BB6-4442-B34E-2F76EC97A0F5}" presName="negativeSpace" presStyleCnt="0"/>
      <dgm:spPr/>
    </dgm:pt>
    <dgm:pt modelId="{418B192A-9C88-4B83-B05B-132FA8F2A1CA}" type="pres">
      <dgm:prSet presAssocID="{5C84271D-7BB6-4442-B34E-2F76EC97A0F5}" presName="childText" presStyleLbl="conFgAcc1" presStyleIdx="1" presStyleCnt="2">
        <dgm:presLayoutVars>
          <dgm:bulletEnabled val="1"/>
        </dgm:presLayoutVars>
      </dgm:prSet>
      <dgm:spPr/>
    </dgm:pt>
  </dgm:ptLst>
  <dgm:cxnLst>
    <dgm:cxn modelId="{0F5C590A-3B6C-4E10-BEEB-0F56CB24826E}" type="presOf" srcId="{42940F16-9422-45BF-853D-5262B8FC2F84}" destId="{5CD5EF0A-578B-447D-8D22-CBCC99C08E2A}" srcOrd="0" destOrd="0" presId="urn:microsoft.com/office/officeart/2005/8/layout/list1"/>
    <dgm:cxn modelId="{A6875E0F-30E8-4B4A-9637-9A251E6CBDED}" srcId="{5C84271D-7BB6-4442-B34E-2F76EC97A0F5}" destId="{41CA491B-9EB2-43BD-B6F3-8F6F1C24A475}" srcOrd="1" destOrd="0" parTransId="{A5D799EE-862E-4C15-9868-986842DF7D86}" sibTransId="{61C10547-5B68-4E98-A5FD-3C7D46DE1C91}"/>
    <dgm:cxn modelId="{9916C210-EBE6-42F3-8AAE-AE84B7EFC2AF}" type="presOf" srcId="{750C49C3-B467-4422-9AB9-D85ED4472C4C}" destId="{471E0CC9-07DD-4751-A220-ACCDC0D88C80}" srcOrd="0" destOrd="5" presId="urn:microsoft.com/office/officeart/2005/8/layout/list1"/>
    <dgm:cxn modelId="{96506A12-9D9C-4F49-AD8A-4F31EFC6D740}" srcId="{F21726D4-E1FA-4C30-8B71-AE3E02ACA7D0}" destId="{750C49C3-B467-4422-9AB9-D85ED4472C4C}" srcOrd="5" destOrd="0" parTransId="{37881436-BF99-4BAF-9101-FB89DEEC1C27}" sibTransId="{44EFB7AB-40AE-40D8-854A-436AF522B196}"/>
    <dgm:cxn modelId="{73A95417-721C-4DFF-B772-3F155F589518}" srcId="{42940F16-9422-45BF-853D-5262B8FC2F84}" destId="{5C84271D-7BB6-4442-B34E-2F76EC97A0F5}" srcOrd="1" destOrd="0" parTransId="{B9A60047-CAB0-4182-A9B9-09B8FE7BB4AE}" sibTransId="{D9FE93A8-DE90-45B4-AE8A-6CAC275F981F}"/>
    <dgm:cxn modelId="{87E1C821-7EDE-4A31-93A9-BA9158BB3BD6}" type="presOf" srcId="{4448C7BC-46F4-4BB9-882A-7679637FFDF5}" destId="{471E0CC9-07DD-4751-A220-ACCDC0D88C80}" srcOrd="0" destOrd="1" presId="urn:microsoft.com/office/officeart/2005/8/layout/list1"/>
    <dgm:cxn modelId="{CA4A4622-9D98-4E88-9A8C-B3BD0391023E}" srcId="{F21726D4-E1FA-4C30-8B71-AE3E02ACA7D0}" destId="{D0ADE736-0D10-4E5F-A052-A1FA26FBE960}" srcOrd="4" destOrd="0" parTransId="{DAD76DB6-E8C4-4E6B-81A2-DD4F075D0AFA}" sibTransId="{8BAE27CC-9070-43A6-8441-F70CAC5737AE}"/>
    <dgm:cxn modelId="{51CA752F-C670-40EA-BEA6-FBEBA6F1493C}" type="presOf" srcId="{3F13D62D-4953-4D07-92A9-C120CB3DE642}" destId="{471E0CC9-07DD-4751-A220-ACCDC0D88C80}" srcOrd="0" destOrd="3" presId="urn:microsoft.com/office/officeart/2005/8/layout/list1"/>
    <dgm:cxn modelId="{70DC5C30-A405-40A2-A449-8123802BE1E8}" type="presOf" srcId="{D0ADE736-0D10-4E5F-A052-A1FA26FBE960}" destId="{471E0CC9-07DD-4751-A220-ACCDC0D88C80}" srcOrd="0" destOrd="4" presId="urn:microsoft.com/office/officeart/2005/8/layout/list1"/>
    <dgm:cxn modelId="{C599165C-5255-4B8A-85AA-726F0F0D7211}" type="presOf" srcId="{00007E45-24B0-4D73-9F84-3AA96239C9A2}" destId="{418B192A-9C88-4B83-B05B-132FA8F2A1CA}" srcOrd="0" destOrd="2" presId="urn:microsoft.com/office/officeart/2005/8/layout/list1"/>
    <dgm:cxn modelId="{528E8552-ECF4-44BA-BDDA-368C1601CA90}" srcId="{5C84271D-7BB6-4442-B34E-2F76EC97A0F5}" destId="{AE0B4CCA-9245-4BE0-94F1-7C7BE5DB9545}" srcOrd="3" destOrd="0" parTransId="{38E48ED4-41B5-4105-B7E3-28B93A571F6F}" sibTransId="{46616F10-7132-47B8-9663-A1FEBA4D8763}"/>
    <dgm:cxn modelId="{342DDA52-2CED-409D-8E3E-145F0620FBCC}" srcId="{F21726D4-E1FA-4C30-8B71-AE3E02ACA7D0}" destId="{B7C89091-38F2-483B-9766-F2E46E13BF24}" srcOrd="0" destOrd="0" parTransId="{364018A9-EFE1-471D-BECB-5C62A4043F12}" sibTransId="{FCBB8F9C-BD02-4D43-946B-21497EB2BEDE}"/>
    <dgm:cxn modelId="{E171AD75-C8C7-4873-AC38-BA0BB9A6CF86}" type="presOf" srcId="{F21726D4-E1FA-4C30-8B71-AE3E02ACA7D0}" destId="{31B97538-BAF1-42F3-BF3B-412647D79052}" srcOrd="1" destOrd="0" presId="urn:microsoft.com/office/officeart/2005/8/layout/list1"/>
    <dgm:cxn modelId="{A43C2584-A004-4825-979E-C53674DF6983}" srcId="{F21726D4-E1FA-4C30-8B71-AE3E02ACA7D0}" destId="{4448C7BC-46F4-4BB9-882A-7679637FFDF5}" srcOrd="1" destOrd="0" parTransId="{3476FE61-FF6B-4A71-BE46-BD139007C73D}" sibTransId="{11ED28E4-CE0B-499B-8873-FEE89072873F}"/>
    <dgm:cxn modelId="{21ACF191-47F6-40C5-BBF7-95751BD85CBF}" type="presOf" srcId="{5C84271D-7BB6-4442-B34E-2F76EC97A0F5}" destId="{5DAC1D01-39D4-43E1-B2B6-E78B664FAFF2}" srcOrd="0" destOrd="0" presId="urn:microsoft.com/office/officeart/2005/8/layout/list1"/>
    <dgm:cxn modelId="{56F32892-942C-4431-BF01-7C2B1AA80F66}" type="presOf" srcId="{AE0B4CCA-9245-4BE0-94F1-7C7BE5DB9545}" destId="{418B192A-9C88-4B83-B05B-132FA8F2A1CA}" srcOrd="0" destOrd="3" presId="urn:microsoft.com/office/officeart/2005/8/layout/list1"/>
    <dgm:cxn modelId="{F64DA9A6-6CFE-425A-9DEC-025C8F8C798C}" srcId="{F21726D4-E1FA-4C30-8B71-AE3E02ACA7D0}" destId="{3F13D62D-4953-4D07-92A9-C120CB3DE642}" srcOrd="3" destOrd="0" parTransId="{8E8BD62E-FA6A-4142-BF48-0658CD5AD22A}" sibTransId="{279092C2-EE72-4A22-84B2-E8AEA99E859A}"/>
    <dgm:cxn modelId="{5DBF28AB-5828-4605-B854-37FA52A47762}" type="presOf" srcId="{B7C89091-38F2-483B-9766-F2E46E13BF24}" destId="{471E0CC9-07DD-4751-A220-ACCDC0D88C80}" srcOrd="0" destOrd="0" presId="urn:microsoft.com/office/officeart/2005/8/layout/list1"/>
    <dgm:cxn modelId="{D4ADC1AD-7338-42F4-9BD4-996055A92C73}" type="presOf" srcId="{5C84271D-7BB6-4442-B34E-2F76EC97A0F5}" destId="{1C771BA5-7C19-44E6-88E9-95C07B3879C3}" srcOrd="1" destOrd="0" presId="urn:microsoft.com/office/officeart/2005/8/layout/list1"/>
    <dgm:cxn modelId="{572F4CAF-2CC3-4938-8A04-4DAEBC782B29}" srcId="{F21726D4-E1FA-4C30-8B71-AE3E02ACA7D0}" destId="{7BEE3AA4-6290-4CA5-A960-3447BFD0AC2C}" srcOrd="2" destOrd="0" parTransId="{159EAF3E-50B1-49B0-8662-11FC329499BC}" sibTransId="{F54E2042-806A-495D-9E21-24B9B9C85717}"/>
    <dgm:cxn modelId="{9DB363BD-9C37-4C28-B5B8-B1BB6A07C7C6}" type="presOf" srcId="{7BEE3AA4-6290-4CA5-A960-3447BFD0AC2C}" destId="{471E0CC9-07DD-4751-A220-ACCDC0D88C80}" srcOrd="0" destOrd="2" presId="urn:microsoft.com/office/officeart/2005/8/layout/list1"/>
    <dgm:cxn modelId="{2C0088C0-C496-48B3-9420-A5238A9A972E}" type="presOf" srcId="{41CA491B-9EB2-43BD-B6F3-8F6F1C24A475}" destId="{418B192A-9C88-4B83-B05B-132FA8F2A1CA}" srcOrd="0" destOrd="1" presId="urn:microsoft.com/office/officeart/2005/8/layout/list1"/>
    <dgm:cxn modelId="{36F7ECC2-1318-4256-B1A1-4E322736711F}" type="presOf" srcId="{54B3647C-D1FD-4030-AD6B-C000A6359CDA}" destId="{418B192A-9C88-4B83-B05B-132FA8F2A1CA}" srcOrd="0" destOrd="0" presId="urn:microsoft.com/office/officeart/2005/8/layout/list1"/>
    <dgm:cxn modelId="{3291B8C9-1A8B-4AFE-8E61-D090BEEEB587}" srcId="{5C84271D-7BB6-4442-B34E-2F76EC97A0F5}" destId="{54B3647C-D1FD-4030-AD6B-C000A6359CDA}" srcOrd="0" destOrd="0" parTransId="{C22872F8-51DE-4101-A859-55AED0D4F26C}" sibTransId="{E2345A61-1E77-405B-94B5-479385855C92}"/>
    <dgm:cxn modelId="{C3B0B8C9-5F48-4F06-AE09-541C2D8A8ABB}" srcId="{5C84271D-7BB6-4442-B34E-2F76EC97A0F5}" destId="{00007E45-24B0-4D73-9F84-3AA96239C9A2}" srcOrd="2" destOrd="0" parTransId="{32AF2597-D8C5-4F1C-BBDE-BAD02BF86358}" sibTransId="{633741EB-5961-4C81-BC25-3A8A87319BB1}"/>
    <dgm:cxn modelId="{6FDEB6D9-ACF9-4B85-8BE6-FF0DBE65D12B}" srcId="{42940F16-9422-45BF-853D-5262B8FC2F84}" destId="{F21726D4-E1FA-4C30-8B71-AE3E02ACA7D0}" srcOrd="0" destOrd="0" parTransId="{DCB2ACF3-C5EC-423D-95A7-2221BCC7B909}" sibTransId="{93F8B215-408D-45FB-876D-6A5D8F269C5E}"/>
    <dgm:cxn modelId="{5E3E64F8-9E84-48B6-8F31-ED38D7B6A025}" type="presOf" srcId="{F21726D4-E1FA-4C30-8B71-AE3E02ACA7D0}" destId="{C3F7F62D-F51F-4EAA-A433-8A67DA1B8141}" srcOrd="0" destOrd="0" presId="urn:microsoft.com/office/officeart/2005/8/layout/list1"/>
    <dgm:cxn modelId="{5B8B445E-5E09-479C-A35D-045586878267}" type="presParOf" srcId="{5CD5EF0A-578B-447D-8D22-CBCC99C08E2A}" destId="{72C8E176-FF90-42A0-A853-485F84C2C1D8}" srcOrd="0" destOrd="0" presId="urn:microsoft.com/office/officeart/2005/8/layout/list1"/>
    <dgm:cxn modelId="{A2701E87-D3F1-4E0E-9D4C-0F05A5AC3443}" type="presParOf" srcId="{72C8E176-FF90-42A0-A853-485F84C2C1D8}" destId="{C3F7F62D-F51F-4EAA-A433-8A67DA1B8141}" srcOrd="0" destOrd="0" presId="urn:microsoft.com/office/officeart/2005/8/layout/list1"/>
    <dgm:cxn modelId="{EAB182CF-5823-424F-8AD7-C8ACA0B41144}" type="presParOf" srcId="{72C8E176-FF90-42A0-A853-485F84C2C1D8}" destId="{31B97538-BAF1-42F3-BF3B-412647D79052}" srcOrd="1" destOrd="0" presId="urn:microsoft.com/office/officeart/2005/8/layout/list1"/>
    <dgm:cxn modelId="{6BE43031-38F5-4204-AD3D-4E1DED73A42F}" type="presParOf" srcId="{5CD5EF0A-578B-447D-8D22-CBCC99C08E2A}" destId="{5A7FFAB8-5001-4A5D-A5D8-8F98BCB601B9}" srcOrd="1" destOrd="0" presId="urn:microsoft.com/office/officeart/2005/8/layout/list1"/>
    <dgm:cxn modelId="{743512DD-F21B-46BB-8B1B-71927FD7F71A}" type="presParOf" srcId="{5CD5EF0A-578B-447D-8D22-CBCC99C08E2A}" destId="{471E0CC9-07DD-4751-A220-ACCDC0D88C80}" srcOrd="2" destOrd="0" presId="urn:microsoft.com/office/officeart/2005/8/layout/list1"/>
    <dgm:cxn modelId="{3B851D36-2F15-44FB-A4B8-00381D0AF4A9}" type="presParOf" srcId="{5CD5EF0A-578B-447D-8D22-CBCC99C08E2A}" destId="{AB0ED201-7FB7-4C0F-B5BA-676EB82B9205}" srcOrd="3" destOrd="0" presId="urn:microsoft.com/office/officeart/2005/8/layout/list1"/>
    <dgm:cxn modelId="{C95AE4F4-1E7C-4C6F-959D-BE6637EB7614}" type="presParOf" srcId="{5CD5EF0A-578B-447D-8D22-CBCC99C08E2A}" destId="{4F291B82-4279-474D-9103-7C688CDA6638}" srcOrd="4" destOrd="0" presId="urn:microsoft.com/office/officeart/2005/8/layout/list1"/>
    <dgm:cxn modelId="{17E0F882-D0A9-426F-A4C4-FC47084A1648}" type="presParOf" srcId="{4F291B82-4279-474D-9103-7C688CDA6638}" destId="{5DAC1D01-39D4-43E1-B2B6-E78B664FAFF2}" srcOrd="0" destOrd="0" presId="urn:microsoft.com/office/officeart/2005/8/layout/list1"/>
    <dgm:cxn modelId="{29BE1A40-7026-4E20-919E-5CB4DF1A1406}" type="presParOf" srcId="{4F291B82-4279-474D-9103-7C688CDA6638}" destId="{1C771BA5-7C19-44E6-88E9-95C07B3879C3}" srcOrd="1" destOrd="0" presId="urn:microsoft.com/office/officeart/2005/8/layout/list1"/>
    <dgm:cxn modelId="{428EE08C-5829-48E3-BD98-2CF73B9A7CF1}" type="presParOf" srcId="{5CD5EF0A-578B-447D-8D22-CBCC99C08E2A}" destId="{2DC5AB4A-86EE-40CD-AA4B-2F7C626BA127}" srcOrd="5" destOrd="0" presId="urn:microsoft.com/office/officeart/2005/8/layout/list1"/>
    <dgm:cxn modelId="{D5737E6D-2741-45ED-A817-2640B5BCAF0B}" type="presParOf" srcId="{5CD5EF0A-578B-447D-8D22-CBCC99C08E2A}" destId="{418B192A-9C88-4B83-B05B-132FA8F2A1C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04CC2D-82D5-49B9-A018-5A52F030099A}"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2C09AD8C-8D31-4F45-A4D3-C3E600C02545}">
      <dgm:prSet/>
      <dgm:spPr/>
      <dgm:t>
        <a:bodyPr/>
        <a:lstStyle/>
        <a:p>
          <a:r>
            <a:rPr lang="de-DE" dirty="0"/>
            <a:t>Arbeitszeitgesetz </a:t>
          </a:r>
        </a:p>
        <a:p>
          <a:r>
            <a:rPr lang="de-DE" dirty="0"/>
            <a:t>(ArbZG)</a:t>
          </a:r>
        </a:p>
        <a:p>
          <a:r>
            <a:rPr lang="de-DE" dirty="0"/>
            <a:t>(s. anderer Vortrag)</a:t>
          </a:r>
          <a:endParaRPr lang="en-US" dirty="0"/>
        </a:p>
      </dgm:t>
    </dgm:pt>
    <dgm:pt modelId="{6181CB7A-331E-4600-9E25-7CFA0E5A485C}" type="parTrans" cxnId="{CE3CEB9D-90D0-4890-80B6-2785E951AA7C}">
      <dgm:prSet/>
      <dgm:spPr/>
      <dgm:t>
        <a:bodyPr/>
        <a:lstStyle/>
        <a:p>
          <a:endParaRPr lang="en-US"/>
        </a:p>
      </dgm:t>
    </dgm:pt>
    <dgm:pt modelId="{4D194116-E546-417D-8FEC-9B3A8DA7B896}" type="sibTrans" cxnId="{CE3CEB9D-90D0-4890-80B6-2785E951AA7C}">
      <dgm:prSet/>
      <dgm:spPr/>
      <dgm:t>
        <a:bodyPr/>
        <a:lstStyle/>
        <a:p>
          <a:endParaRPr lang="en-US"/>
        </a:p>
      </dgm:t>
    </dgm:pt>
    <dgm:pt modelId="{CAA68925-2905-4880-A3B5-0AA1CE709FB4}">
      <dgm:prSet/>
      <dgm:spPr/>
      <dgm:t>
        <a:bodyPr/>
        <a:lstStyle/>
        <a:p>
          <a:r>
            <a:rPr lang="de-DE" dirty="0"/>
            <a:t>Arbeitnehmer-</a:t>
          </a:r>
          <a:r>
            <a:rPr lang="de-DE" dirty="0" err="1"/>
            <a:t>überlassungsgesetz</a:t>
          </a:r>
          <a:endParaRPr lang="de-DE" dirty="0"/>
        </a:p>
        <a:p>
          <a:r>
            <a:rPr lang="de-DE" dirty="0"/>
            <a:t>(AÜG) </a:t>
          </a:r>
          <a:endParaRPr lang="en-US" dirty="0"/>
        </a:p>
      </dgm:t>
    </dgm:pt>
    <dgm:pt modelId="{7317312D-0A52-423E-8D7A-A22F184EB63C}" type="parTrans" cxnId="{37B6AE84-930A-4E3A-BF44-6F54F52B0092}">
      <dgm:prSet/>
      <dgm:spPr/>
      <dgm:t>
        <a:bodyPr/>
        <a:lstStyle/>
        <a:p>
          <a:endParaRPr lang="en-US"/>
        </a:p>
      </dgm:t>
    </dgm:pt>
    <dgm:pt modelId="{1DF74BB8-9930-49D3-B1C5-37EE00D53004}" type="sibTrans" cxnId="{37B6AE84-930A-4E3A-BF44-6F54F52B0092}">
      <dgm:prSet/>
      <dgm:spPr/>
      <dgm:t>
        <a:bodyPr/>
        <a:lstStyle/>
        <a:p>
          <a:endParaRPr lang="en-US"/>
        </a:p>
      </dgm:t>
    </dgm:pt>
    <dgm:pt modelId="{A000CAC4-CFA1-4512-9177-766018DDD2D8}">
      <dgm:prSet/>
      <dgm:spPr/>
      <dgm:t>
        <a:bodyPr/>
        <a:lstStyle/>
        <a:p>
          <a:r>
            <a:rPr lang="de-DE" dirty="0"/>
            <a:t>Mindestlohngesetz</a:t>
          </a:r>
        </a:p>
        <a:p>
          <a:r>
            <a:rPr lang="de-DE" dirty="0"/>
            <a:t>(MiLoG)</a:t>
          </a:r>
          <a:endParaRPr lang="en-US" dirty="0"/>
        </a:p>
      </dgm:t>
    </dgm:pt>
    <dgm:pt modelId="{78740EF5-A9EC-434C-82D3-89FC493FF42B}" type="parTrans" cxnId="{CD8113E2-CE33-42E5-A0E5-6508F5903B00}">
      <dgm:prSet/>
      <dgm:spPr/>
      <dgm:t>
        <a:bodyPr/>
        <a:lstStyle/>
        <a:p>
          <a:endParaRPr lang="en-US"/>
        </a:p>
      </dgm:t>
    </dgm:pt>
    <dgm:pt modelId="{FF0E9D37-4DB7-4663-A616-1B68CBC4EFA4}" type="sibTrans" cxnId="{CD8113E2-CE33-42E5-A0E5-6508F5903B00}">
      <dgm:prSet/>
      <dgm:spPr/>
      <dgm:t>
        <a:bodyPr/>
        <a:lstStyle/>
        <a:p>
          <a:endParaRPr lang="en-US"/>
        </a:p>
      </dgm:t>
    </dgm:pt>
    <dgm:pt modelId="{5B072174-45FC-44F5-BAF0-2982AF2CB030}">
      <dgm:prSet/>
      <dgm:spPr/>
      <dgm:t>
        <a:bodyPr/>
        <a:lstStyle/>
        <a:p>
          <a:r>
            <a:rPr lang="de-DE" dirty="0"/>
            <a:t>Datenschutz </a:t>
          </a:r>
        </a:p>
        <a:p>
          <a:r>
            <a:rPr lang="de-DE" dirty="0"/>
            <a:t>(BDSG, DSGVO, DSG-EKD etc.)</a:t>
          </a:r>
          <a:endParaRPr lang="en-US" dirty="0"/>
        </a:p>
      </dgm:t>
    </dgm:pt>
    <dgm:pt modelId="{BEC32B66-E6DB-4680-A9C7-37CCDF38797D}" type="parTrans" cxnId="{5AB2FF1E-3FC3-4E57-A9B4-C03555FC8CC7}">
      <dgm:prSet/>
      <dgm:spPr/>
      <dgm:t>
        <a:bodyPr/>
        <a:lstStyle/>
        <a:p>
          <a:endParaRPr lang="en-US"/>
        </a:p>
      </dgm:t>
    </dgm:pt>
    <dgm:pt modelId="{F9804D80-8107-49CF-A209-F76F114AEC0B}" type="sibTrans" cxnId="{5AB2FF1E-3FC3-4E57-A9B4-C03555FC8CC7}">
      <dgm:prSet/>
      <dgm:spPr/>
      <dgm:t>
        <a:bodyPr/>
        <a:lstStyle/>
        <a:p>
          <a:endParaRPr lang="en-US"/>
        </a:p>
      </dgm:t>
    </dgm:pt>
    <dgm:pt modelId="{58FDF488-008C-44F3-9E1F-D3AF34A72909}">
      <dgm:prSet/>
      <dgm:spPr/>
      <dgm:t>
        <a:bodyPr/>
        <a:lstStyle/>
        <a:p>
          <a:r>
            <a:rPr lang="de-DE" dirty="0"/>
            <a:t>Sozialversicherung</a:t>
          </a:r>
        </a:p>
        <a:p>
          <a:r>
            <a:rPr lang="de-DE" dirty="0"/>
            <a:t>(SGB VI - </a:t>
          </a:r>
          <a:r>
            <a:rPr lang="de-DE" dirty="0" err="1"/>
            <a:t>Renteversicherung</a:t>
          </a:r>
          <a:r>
            <a:rPr lang="de-DE" dirty="0"/>
            <a:t>; SGB V –Krankenversicherung; SGB XI – Pflegeversicherung; SGB III – Arbeitslosenversicherung; StGB – Strafgesetzbuch)</a:t>
          </a:r>
          <a:endParaRPr lang="en-US" dirty="0"/>
        </a:p>
      </dgm:t>
    </dgm:pt>
    <dgm:pt modelId="{5090F8E8-96C4-4034-A570-E90063EDCA9E}" type="parTrans" cxnId="{EBEFE638-9E4D-4FF4-AA94-1048E70E8C25}">
      <dgm:prSet/>
      <dgm:spPr/>
      <dgm:t>
        <a:bodyPr/>
        <a:lstStyle/>
        <a:p>
          <a:endParaRPr lang="en-US"/>
        </a:p>
      </dgm:t>
    </dgm:pt>
    <dgm:pt modelId="{22046FCF-16AF-4A35-A640-9C7C7D859167}" type="sibTrans" cxnId="{EBEFE638-9E4D-4FF4-AA94-1048E70E8C25}">
      <dgm:prSet/>
      <dgm:spPr/>
      <dgm:t>
        <a:bodyPr/>
        <a:lstStyle/>
        <a:p>
          <a:endParaRPr lang="en-US"/>
        </a:p>
      </dgm:t>
    </dgm:pt>
    <dgm:pt modelId="{7EDF2163-882E-41E8-A167-DB8089F56566}">
      <dgm:prSet/>
      <dgm:spPr/>
      <dgm:t>
        <a:bodyPr/>
        <a:lstStyle/>
        <a:p>
          <a:r>
            <a:rPr lang="en-US" dirty="0" err="1"/>
            <a:t>Kollektivarbeitsrecht</a:t>
          </a:r>
          <a:endParaRPr lang="en-US" dirty="0"/>
        </a:p>
      </dgm:t>
    </dgm:pt>
    <dgm:pt modelId="{4A5B99F9-0630-4AA8-A444-2CAB706B7E73}" type="parTrans" cxnId="{1CC6EE29-FDED-4520-8B0C-5050D9F277F7}">
      <dgm:prSet/>
      <dgm:spPr/>
      <dgm:t>
        <a:bodyPr/>
        <a:lstStyle/>
        <a:p>
          <a:endParaRPr lang="en-US"/>
        </a:p>
      </dgm:t>
    </dgm:pt>
    <dgm:pt modelId="{EF8FBF2C-CE8B-4BE6-AC1C-8DB070F60CE6}" type="sibTrans" cxnId="{1CC6EE29-FDED-4520-8B0C-5050D9F277F7}">
      <dgm:prSet/>
      <dgm:spPr/>
      <dgm:t>
        <a:bodyPr/>
        <a:lstStyle/>
        <a:p>
          <a:endParaRPr lang="en-US"/>
        </a:p>
      </dgm:t>
    </dgm:pt>
    <dgm:pt modelId="{C1404849-9282-4D6C-A2E1-5F31953A209E}" type="pres">
      <dgm:prSet presAssocID="{4C04CC2D-82D5-49B9-A018-5A52F030099A}" presName="diagram" presStyleCnt="0">
        <dgm:presLayoutVars>
          <dgm:dir/>
          <dgm:resizeHandles val="exact"/>
        </dgm:presLayoutVars>
      </dgm:prSet>
      <dgm:spPr/>
    </dgm:pt>
    <dgm:pt modelId="{D3864112-F3CB-44F9-B6BA-F7AE9E9494B4}" type="pres">
      <dgm:prSet presAssocID="{2C09AD8C-8D31-4F45-A4D3-C3E600C02545}" presName="node" presStyleLbl="node1" presStyleIdx="0" presStyleCnt="6">
        <dgm:presLayoutVars>
          <dgm:bulletEnabled val="1"/>
        </dgm:presLayoutVars>
      </dgm:prSet>
      <dgm:spPr/>
    </dgm:pt>
    <dgm:pt modelId="{EB52698F-3AB9-440E-8613-EEDB4899CD52}" type="pres">
      <dgm:prSet presAssocID="{4D194116-E546-417D-8FEC-9B3A8DA7B896}" presName="sibTrans" presStyleCnt="0"/>
      <dgm:spPr/>
    </dgm:pt>
    <dgm:pt modelId="{03A1928E-8705-4B9B-A23D-7544324D1824}" type="pres">
      <dgm:prSet presAssocID="{CAA68925-2905-4880-A3B5-0AA1CE709FB4}" presName="node" presStyleLbl="node1" presStyleIdx="1" presStyleCnt="6">
        <dgm:presLayoutVars>
          <dgm:bulletEnabled val="1"/>
        </dgm:presLayoutVars>
      </dgm:prSet>
      <dgm:spPr/>
    </dgm:pt>
    <dgm:pt modelId="{104A9818-D6F6-4771-ADC8-8CF9BC889A43}" type="pres">
      <dgm:prSet presAssocID="{1DF74BB8-9930-49D3-B1C5-37EE00D53004}" presName="sibTrans" presStyleCnt="0"/>
      <dgm:spPr/>
    </dgm:pt>
    <dgm:pt modelId="{C6BB2B82-00D6-4361-B451-3FBAA4E09533}" type="pres">
      <dgm:prSet presAssocID="{A000CAC4-CFA1-4512-9177-766018DDD2D8}" presName="node" presStyleLbl="node1" presStyleIdx="2" presStyleCnt="6">
        <dgm:presLayoutVars>
          <dgm:bulletEnabled val="1"/>
        </dgm:presLayoutVars>
      </dgm:prSet>
      <dgm:spPr/>
    </dgm:pt>
    <dgm:pt modelId="{F72C01D4-1023-4CA8-856D-2C65861A4E50}" type="pres">
      <dgm:prSet presAssocID="{FF0E9D37-4DB7-4663-A616-1B68CBC4EFA4}" presName="sibTrans" presStyleCnt="0"/>
      <dgm:spPr/>
    </dgm:pt>
    <dgm:pt modelId="{958AEC1C-0822-4F35-8951-5D3DDF3A60C3}" type="pres">
      <dgm:prSet presAssocID="{5B072174-45FC-44F5-BAF0-2982AF2CB030}" presName="node" presStyleLbl="node1" presStyleIdx="3" presStyleCnt="6">
        <dgm:presLayoutVars>
          <dgm:bulletEnabled val="1"/>
        </dgm:presLayoutVars>
      </dgm:prSet>
      <dgm:spPr/>
    </dgm:pt>
    <dgm:pt modelId="{9706BEB8-58B9-4AEE-AEA8-24ADD7C01528}" type="pres">
      <dgm:prSet presAssocID="{F9804D80-8107-49CF-A209-F76F114AEC0B}" presName="sibTrans" presStyleCnt="0"/>
      <dgm:spPr/>
    </dgm:pt>
    <dgm:pt modelId="{C435FFD4-232B-49E3-863D-8AFC0BC3B855}" type="pres">
      <dgm:prSet presAssocID="{58FDF488-008C-44F3-9E1F-D3AF34A72909}" presName="node" presStyleLbl="node1" presStyleIdx="4" presStyleCnt="6">
        <dgm:presLayoutVars>
          <dgm:bulletEnabled val="1"/>
        </dgm:presLayoutVars>
      </dgm:prSet>
      <dgm:spPr/>
    </dgm:pt>
    <dgm:pt modelId="{ED8D67B4-8818-42F8-A6B4-1A835F786F4E}" type="pres">
      <dgm:prSet presAssocID="{22046FCF-16AF-4A35-A640-9C7C7D859167}" presName="sibTrans" presStyleCnt="0"/>
      <dgm:spPr/>
    </dgm:pt>
    <dgm:pt modelId="{22FC345A-811B-4AAE-B718-A1CFB858D6A2}" type="pres">
      <dgm:prSet presAssocID="{7EDF2163-882E-41E8-A167-DB8089F56566}" presName="node" presStyleLbl="node1" presStyleIdx="5" presStyleCnt="6">
        <dgm:presLayoutVars>
          <dgm:bulletEnabled val="1"/>
        </dgm:presLayoutVars>
      </dgm:prSet>
      <dgm:spPr/>
    </dgm:pt>
  </dgm:ptLst>
  <dgm:cxnLst>
    <dgm:cxn modelId="{5AB2FF1E-3FC3-4E57-A9B4-C03555FC8CC7}" srcId="{4C04CC2D-82D5-49B9-A018-5A52F030099A}" destId="{5B072174-45FC-44F5-BAF0-2982AF2CB030}" srcOrd="3" destOrd="0" parTransId="{BEC32B66-E6DB-4680-A9C7-37CCDF38797D}" sibTransId="{F9804D80-8107-49CF-A209-F76F114AEC0B}"/>
    <dgm:cxn modelId="{59378129-6EBD-4E6B-97A9-90080284F629}" type="presOf" srcId="{5B072174-45FC-44F5-BAF0-2982AF2CB030}" destId="{958AEC1C-0822-4F35-8951-5D3DDF3A60C3}" srcOrd="0" destOrd="0" presId="urn:microsoft.com/office/officeart/2005/8/layout/default"/>
    <dgm:cxn modelId="{1CC6EE29-FDED-4520-8B0C-5050D9F277F7}" srcId="{4C04CC2D-82D5-49B9-A018-5A52F030099A}" destId="{7EDF2163-882E-41E8-A167-DB8089F56566}" srcOrd="5" destOrd="0" parTransId="{4A5B99F9-0630-4AA8-A444-2CAB706B7E73}" sibTransId="{EF8FBF2C-CE8B-4BE6-AC1C-8DB070F60CE6}"/>
    <dgm:cxn modelId="{56DD6A2D-B42E-4B95-A2A1-3669690A90E2}" type="presOf" srcId="{2C09AD8C-8D31-4F45-A4D3-C3E600C02545}" destId="{D3864112-F3CB-44F9-B6BA-F7AE9E9494B4}" srcOrd="0" destOrd="0" presId="urn:microsoft.com/office/officeart/2005/8/layout/default"/>
    <dgm:cxn modelId="{EBEFE638-9E4D-4FF4-AA94-1048E70E8C25}" srcId="{4C04CC2D-82D5-49B9-A018-5A52F030099A}" destId="{58FDF488-008C-44F3-9E1F-D3AF34A72909}" srcOrd="4" destOrd="0" parTransId="{5090F8E8-96C4-4034-A570-E90063EDCA9E}" sibTransId="{22046FCF-16AF-4A35-A640-9C7C7D859167}"/>
    <dgm:cxn modelId="{5FED1478-4EB4-4A4E-82D2-82C8BF52394E}" type="presOf" srcId="{CAA68925-2905-4880-A3B5-0AA1CE709FB4}" destId="{03A1928E-8705-4B9B-A23D-7544324D1824}" srcOrd="0" destOrd="0" presId="urn:microsoft.com/office/officeart/2005/8/layout/default"/>
    <dgm:cxn modelId="{37B6AE84-930A-4E3A-BF44-6F54F52B0092}" srcId="{4C04CC2D-82D5-49B9-A018-5A52F030099A}" destId="{CAA68925-2905-4880-A3B5-0AA1CE709FB4}" srcOrd="1" destOrd="0" parTransId="{7317312D-0A52-423E-8D7A-A22F184EB63C}" sibTransId="{1DF74BB8-9930-49D3-B1C5-37EE00D53004}"/>
    <dgm:cxn modelId="{CE3CEB9D-90D0-4890-80B6-2785E951AA7C}" srcId="{4C04CC2D-82D5-49B9-A018-5A52F030099A}" destId="{2C09AD8C-8D31-4F45-A4D3-C3E600C02545}" srcOrd="0" destOrd="0" parTransId="{6181CB7A-331E-4600-9E25-7CFA0E5A485C}" sibTransId="{4D194116-E546-417D-8FEC-9B3A8DA7B896}"/>
    <dgm:cxn modelId="{3AEDFCBD-7EED-489E-8D02-7D2343C9FED1}" type="presOf" srcId="{4C04CC2D-82D5-49B9-A018-5A52F030099A}" destId="{C1404849-9282-4D6C-A2E1-5F31953A209E}" srcOrd="0" destOrd="0" presId="urn:microsoft.com/office/officeart/2005/8/layout/default"/>
    <dgm:cxn modelId="{051DBBC1-A180-433F-9D13-485E6D1AD4B7}" type="presOf" srcId="{A000CAC4-CFA1-4512-9177-766018DDD2D8}" destId="{C6BB2B82-00D6-4361-B451-3FBAA4E09533}" srcOrd="0" destOrd="0" presId="urn:microsoft.com/office/officeart/2005/8/layout/default"/>
    <dgm:cxn modelId="{4990FAD8-1577-4FEF-A7BA-7AAE11C08D02}" type="presOf" srcId="{7EDF2163-882E-41E8-A167-DB8089F56566}" destId="{22FC345A-811B-4AAE-B718-A1CFB858D6A2}" srcOrd="0" destOrd="0" presId="urn:microsoft.com/office/officeart/2005/8/layout/default"/>
    <dgm:cxn modelId="{CD8113E2-CE33-42E5-A0E5-6508F5903B00}" srcId="{4C04CC2D-82D5-49B9-A018-5A52F030099A}" destId="{A000CAC4-CFA1-4512-9177-766018DDD2D8}" srcOrd="2" destOrd="0" parTransId="{78740EF5-A9EC-434C-82D3-89FC493FF42B}" sibTransId="{FF0E9D37-4DB7-4663-A616-1B68CBC4EFA4}"/>
    <dgm:cxn modelId="{9A2182EC-B37C-47A7-A793-8BCA145F09D7}" type="presOf" srcId="{58FDF488-008C-44F3-9E1F-D3AF34A72909}" destId="{C435FFD4-232B-49E3-863D-8AFC0BC3B855}" srcOrd="0" destOrd="0" presId="urn:microsoft.com/office/officeart/2005/8/layout/default"/>
    <dgm:cxn modelId="{A113A955-D6A8-417B-939A-1FC35CB0E49E}" type="presParOf" srcId="{C1404849-9282-4D6C-A2E1-5F31953A209E}" destId="{D3864112-F3CB-44F9-B6BA-F7AE9E9494B4}" srcOrd="0" destOrd="0" presId="urn:microsoft.com/office/officeart/2005/8/layout/default"/>
    <dgm:cxn modelId="{34812289-494E-4664-8554-8CD57C8DC276}" type="presParOf" srcId="{C1404849-9282-4D6C-A2E1-5F31953A209E}" destId="{EB52698F-3AB9-440E-8613-EEDB4899CD52}" srcOrd="1" destOrd="0" presId="urn:microsoft.com/office/officeart/2005/8/layout/default"/>
    <dgm:cxn modelId="{736C586D-049C-495A-B906-561A98D0335E}" type="presParOf" srcId="{C1404849-9282-4D6C-A2E1-5F31953A209E}" destId="{03A1928E-8705-4B9B-A23D-7544324D1824}" srcOrd="2" destOrd="0" presId="urn:microsoft.com/office/officeart/2005/8/layout/default"/>
    <dgm:cxn modelId="{F7E50BBD-42E6-4CCF-B0D5-D206D7D3E3A4}" type="presParOf" srcId="{C1404849-9282-4D6C-A2E1-5F31953A209E}" destId="{104A9818-D6F6-4771-ADC8-8CF9BC889A43}" srcOrd="3" destOrd="0" presId="urn:microsoft.com/office/officeart/2005/8/layout/default"/>
    <dgm:cxn modelId="{34F5C88C-CAE0-49AC-99D8-48A2D5A680B8}" type="presParOf" srcId="{C1404849-9282-4D6C-A2E1-5F31953A209E}" destId="{C6BB2B82-00D6-4361-B451-3FBAA4E09533}" srcOrd="4" destOrd="0" presId="urn:microsoft.com/office/officeart/2005/8/layout/default"/>
    <dgm:cxn modelId="{A2F48B53-315E-4400-9044-2DC96771F36E}" type="presParOf" srcId="{C1404849-9282-4D6C-A2E1-5F31953A209E}" destId="{F72C01D4-1023-4CA8-856D-2C65861A4E50}" srcOrd="5" destOrd="0" presId="urn:microsoft.com/office/officeart/2005/8/layout/default"/>
    <dgm:cxn modelId="{9205597D-928C-419E-8E49-6AD4DA11BA95}" type="presParOf" srcId="{C1404849-9282-4D6C-A2E1-5F31953A209E}" destId="{958AEC1C-0822-4F35-8951-5D3DDF3A60C3}" srcOrd="6" destOrd="0" presId="urn:microsoft.com/office/officeart/2005/8/layout/default"/>
    <dgm:cxn modelId="{00695D57-248E-406E-B34A-D9E378322FF5}" type="presParOf" srcId="{C1404849-9282-4D6C-A2E1-5F31953A209E}" destId="{9706BEB8-58B9-4AEE-AEA8-24ADD7C01528}" srcOrd="7" destOrd="0" presId="urn:microsoft.com/office/officeart/2005/8/layout/default"/>
    <dgm:cxn modelId="{9DFA7E9D-A192-47FF-80F5-3F43AFC3297D}" type="presParOf" srcId="{C1404849-9282-4D6C-A2E1-5F31953A209E}" destId="{C435FFD4-232B-49E3-863D-8AFC0BC3B855}" srcOrd="8" destOrd="0" presId="urn:microsoft.com/office/officeart/2005/8/layout/default"/>
    <dgm:cxn modelId="{EC57A9D9-7ED1-44DA-A718-A4AD591EE00B}" type="presParOf" srcId="{C1404849-9282-4D6C-A2E1-5F31953A209E}" destId="{ED8D67B4-8818-42F8-A6B4-1A835F786F4E}" srcOrd="9" destOrd="0" presId="urn:microsoft.com/office/officeart/2005/8/layout/default"/>
    <dgm:cxn modelId="{9E4759BA-EE3A-4688-A69B-A332E21D32C0}" type="presParOf" srcId="{C1404849-9282-4D6C-A2E1-5F31953A209E}" destId="{22FC345A-811B-4AAE-B718-A1CFB858D6A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444921-13C9-4278-B051-AEF0A06179A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3D56BF6-36B7-4092-B226-D68E5AE397BE}">
      <dgm:prSet/>
      <dgm:spPr/>
      <dgm:t>
        <a:bodyPr/>
        <a:lstStyle/>
        <a:p>
          <a:r>
            <a:rPr lang="de-DE" b="0" i="0" baseline="0" dirty="0"/>
            <a:t>Isolierte Feststellung des Erwerbsstatus</a:t>
          </a:r>
        </a:p>
        <a:p>
          <a:r>
            <a:rPr lang="de-DE" b="0" i="0" baseline="0" dirty="0"/>
            <a:t>§ 7a Abs. 1 Satz 1  SGB IV n.F.</a:t>
          </a:r>
          <a:endParaRPr lang="en-US" dirty="0"/>
        </a:p>
      </dgm:t>
    </dgm:pt>
    <dgm:pt modelId="{8E4F58CB-8F7A-4CFF-BFCF-AB9C9AF5A9B0}" type="parTrans" cxnId="{46B13DBE-CC25-45D0-9109-88F9726D4A0C}">
      <dgm:prSet/>
      <dgm:spPr/>
      <dgm:t>
        <a:bodyPr/>
        <a:lstStyle/>
        <a:p>
          <a:endParaRPr lang="en-US"/>
        </a:p>
      </dgm:t>
    </dgm:pt>
    <dgm:pt modelId="{E28B67C5-BFBA-4E7B-AC6D-546F7A635394}" type="sibTrans" cxnId="{46B13DBE-CC25-45D0-9109-88F9726D4A0C}">
      <dgm:prSet/>
      <dgm:spPr/>
      <dgm:t>
        <a:bodyPr/>
        <a:lstStyle/>
        <a:p>
          <a:endParaRPr lang="en-US"/>
        </a:p>
      </dgm:t>
    </dgm:pt>
    <dgm:pt modelId="{64E716AF-9740-47FB-A2E3-3F8CF19D9B67}">
      <dgm:prSet/>
      <dgm:spPr/>
      <dgm:t>
        <a:bodyPr/>
        <a:lstStyle/>
        <a:p>
          <a:r>
            <a:rPr lang="de-DE" dirty="0"/>
            <a:t>Antragsrecht vor Aufnahme</a:t>
          </a:r>
        </a:p>
        <a:p>
          <a:r>
            <a:rPr lang="de-DE" b="0" i="0" baseline="0" dirty="0"/>
            <a:t>§7a Abs. 4a SGB IV n.F.</a:t>
          </a:r>
          <a:endParaRPr lang="en-US" dirty="0"/>
        </a:p>
      </dgm:t>
    </dgm:pt>
    <dgm:pt modelId="{C68C02B3-50F5-4454-8112-DF60E73AD9BD}" type="parTrans" cxnId="{C8E3DFEF-D7D2-4B8B-831E-54620A0D9F88}">
      <dgm:prSet/>
      <dgm:spPr/>
      <dgm:t>
        <a:bodyPr/>
        <a:lstStyle/>
        <a:p>
          <a:endParaRPr lang="en-US"/>
        </a:p>
      </dgm:t>
    </dgm:pt>
    <dgm:pt modelId="{FDEA9408-8E9E-4162-9C46-42451EC2DF08}" type="sibTrans" cxnId="{C8E3DFEF-D7D2-4B8B-831E-54620A0D9F88}">
      <dgm:prSet/>
      <dgm:spPr/>
      <dgm:t>
        <a:bodyPr/>
        <a:lstStyle/>
        <a:p>
          <a:endParaRPr lang="en-US"/>
        </a:p>
      </dgm:t>
    </dgm:pt>
    <dgm:pt modelId="{5263FADF-FDBE-4687-8BFE-B8C6354D669C}">
      <dgm:prSet/>
      <dgm:spPr/>
      <dgm:t>
        <a:bodyPr/>
        <a:lstStyle/>
        <a:p>
          <a:r>
            <a:rPr lang="de-DE" b="0" i="0" baseline="0" dirty="0"/>
            <a:t>Turbofeststellung</a:t>
          </a:r>
        </a:p>
        <a:p>
          <a:r>
            <a:rPr lang="de-DE" b="0" i="0" baseline="0" dirty="0"/>
            <a:t>§ 7a Abs. 4 Satz 2  SGB IV n.F.</a:t>
          </a:r>
          <a:endParaRPr lang="en-US" dirty="0"/>
        </a:p>
      </dgm:t>
    </dgm:pt>
    <dgm:pt modelId="{DCDF62F0-B29B-419C-B2B2-5A095C6A6F35}" type="parTrans" cxnId="{44B15A2C-B1AB-44B5-9F70-A703F187A160}">
      <dgm:prSet/>
      <dgm:spPr/>
      <dgm:t>
        <a:bodyPr/>
        <a:lstStyle/>
        <a:p>
          <a:endParaRPr lang="en-US"/>
        </a:p>
      </dgm:t>
    </dgm:pt>
    <dgm:pt modelId="{7DDDCD48-F047-4900-8B2E-412874B0D357}" type="sibTrans" cxnId="{44B15A2C-B1AB-44B5-9F70-A703F187A160}">
      <dgm:prSet/>
      <dgm:spPr/>
      <dgm:t>
        <a:bodyPr/>
        <a:lstStyle/>
        <a:p>
          <a:endParaRPr lang="en-US"/>
        </a:p>
      </dgm:t>
    </dgm:pt>
    <dgm:pt modelId="{131AD3B6-61B9-4F4A-B06B-AF216C89B406}">
      <dgm:prSet/>
      <dgm:spPr/>
      <dgm:t>
        <a:bodyPr/>
        <a:lstStyle/>
        <a:p>
          <a:r>
            <a:rPr lang="de-DE" b="0" i="0" baseline="0" dirty="0"/>
            <a:t>Mündliche Anhörung im Widerspruchsverfahren</a:t>
          </a:r>
        </a:p>
        <a:p>
          <a:r>
            <a:rPr lang="de-DE" b="0" i="0" baseline="0" dirty="0"/>
            <a:t> § 7a Abs. 6 Satz 2 SGB IV n.F.</a:t>
          </a:r>
          <a:endParaRPr lang="en-US" dirty="0"/>
        </a:p>
      </dgm:t>
    </dgm:pt>
    <dgm:pt modelId="{C8CC7EBB-8736-498F-A22C-DBAEE9AFBF9D}" type="parTrans" cxnId="{449B745D-A721-42EF-957A-D7BE254D9988}">
      <dgm:prSet/>
      <dgm:spPr/>
      <dgm:t>
        <a:bodyPr/>
        <a:lstStyle/>
        <a:p>
          <a:endParaRPr lang="en-US"/>
        </a:p>
      </dgm:t>
    </dgm:pt>
    <dgm:pt modelId="{ADE5FC8B-CA0C-4E2B-BE67-E922449E2242}" type="sibTrans" cxnId="{449B745D-A721-42EF-957A-D7BE254D9988}">
      <dgm:prSet/>
      <dgm:spPr/>
      <dgm:t>
        <a:bodyPr/>
        <a:lstStyle/>
        <a:p>
          <a:endParaRPr lang="en-US"/>
        </a:p>
      </dgm:t>
    </dgm:pt>
    <dgm:pt modelId="{3DEAC077-0C4A-4E0C-BAAB-3413D5EF24A7}">
      <dgm:prSet/>
      <dgm:spPr/>
      <dgm:t>
        <a:bodyPr/>
        <a:lstStyle/>
        <a:p>
          <a:r>
            <a:rPr lang="de-DE" b="0" i="0" baseline="0" dirty="0"/>
            <a:t>Statusfeststellung bei Dreiecksverhältnissen </a:t>
          </a:r>
        </a:p>
        <a:p>
          <a:r>
            <a:rPr lang="de-DE" b="0" i="0" baseline="0" dirty="0"/>
            <a:t>§ 7a Abs. 2 Satz 2, 3 SGB IV n.F. </a:t>
          </a:r>
          <a:endParaRPr lang="en-US" dirty="0"/>
        </a:p>
      </dgm:t>
    </dgm:pt>
    <dgm:pt modelId="{EB1EAF8E-2270-4B7C-8805-05953FEB2D7E}" type="parTrans" cxnId="{5CE8EEF7-0B01-4F19-A9AC-3046FB5277C8}">
      <dgm:prSet/>
      <dgm:spPr/>
      <dgm:t>
        <a:bodyPr/>
        <a:lstStyle/>
        <a:p>
          <a:endParaRPr lang="en-US"/>
        </a:p>
      </dgm:t>
    </dgm:pt>
    <dgm:pt modelId="{45231A19-3D11-4A26-9CED-A3F13B407048}" type="sibTrans" cxnId="{5CE8EEF7-0B01-4F19-A9AC-3046FB5277C8}">
      <dgm:prSet/>
      <dgm:spPr/>
      <dgm:t>
        <a:bodyPr/>
        <a:lstStyle/>
        <a:p>
          <a:endParaRPr lang="en-US"/>
        </a:p>
      </dgm:t>
    </dgm:pt>
    <dgm:pt modelId="{3C22676C-8BAE-4CEF-8FA1-09EC21018AC2}">
      <dgm:prSet/>
      <dgm:spPr/>
      <dgm:t>
        <a:bodyPr/>
        <a:lstStyle/>
        <a:p>
          <a:r>
            <a:rPr lang="de-DE" b="0" i="0" baseline="0" dirty="0"/>
            <a:t>Gruppenfeststellung </a:t>
          </a:r>
        </a:p>
        <a:p>
          <a:r>
            <a:rPr lang="de-DE" b="0" i="0" baseline="0" dirty="0"/>
            <a:t>§ 7a Abs. 4b und 4c SGB IV n.F.</a:t>
          </a:r>
          <a:endParaRPr lang="en-US" dirty="0"/>
        </a:p>
      </dgm:t>
    </dgm:pt>
    <dgm:pt modelId="{8B83C6A0-64C2-4597-B7FD-69C1F5C73CDC}" type="parTrans" cxnId="{2368233F-B0DD-4E0F-97A8-4ECAE53DE24F}">
      <dgm:prSet/>
      <dgm:spPr/>
      <dgm:t>
        <a:bodyPr/>
        <a:lstStyle/>
        <a:p>
          <a:endParaRPr lang="en-US"/>
        </a:p>
      </dgm:t>
    </dgm:pt>
    <dgm:pt modelId="{1745880B-4D41-4AC5-A3D4-3E411E828FEA}" type="sibTrans" cxnId="{2368233F-B0DD-4E0F-97A8-4ECAE53DE24F}">
      <dgm:prSet/>
      <dgm:spPr/>
      <dgm:t>
        <a:bodyPr/>
        <a:lstStyle/>
        <a:p>
          <a:endParaRPr lang="en-US"/>
        </a:p>
      </dgm:t>
    </dgm:pt>
    <dgm:pt modelId="{F1D15E72-6AEF-4557-9C5F-7C6768C3E56D}">
      <dgm:prSet/>
      <dgm:spPr/>
      <dgm:t>
        <a:bodyPr/>
        <a:lstStyle/>
        <a:p>
          <a:r>
            <a:rPr lang="de-DE" b="0" i="0" baseline="0" dirty="0"/>
            <a:t>Erwerbsstatus-Feststellungsklage </a:t>
          </a:r>
        </a:p>
        <a:p>
          <a:r>
            <a:rPr lang="de-DE" b="0" i="0" baseline="0" dirty="0"/>
            <a:t>§ 55 Abs. 3 SGG n.F.</a:t>
          </a:r>
          <a:endParaRPr lang="en-US" dirty="0"/>
        </a:p>
      </dgm:t>
    </dgm:pt>
    <dgm:pt modelId="{A353D23B-5B6D-485A-B9E8-612A188599FC}" type="parTrans" cxnId="{A30A6632-2F19-4D44-BB1D-E87516FAC9CA}">
      <dgm:prSet/>
      <dgm:spPr/>
      <dgm:t>
        <a:bodyPr/>
        <a:lstStyle/>
        <a:p>
          <a:endParaRPr lang="en-US"/>
        </a:p>
      </dgm:t>
    </dgm:pt>
    <dgm:pt modelId="{A7AA19D8-0751-4B6F-960C-6CCDE73C4800}" type="sibTrans" cxnId="{A30A6632-2F19-4D44-BB1D-E87516FAC9CA}">
      <dgm:prSet/>
      <dgm:spPr/>
      <dgm:t>
        <a:bodyPr/>
        <a:lstStyle/>
        <a:p>
          <a:endParaRPr lang="en-US"/>
        </a:p>
      </dgm:t>
    </dgm:pt>
    <dgm:pt modelId="{06B85A9D-A52A-4D66-8738-927E32B583C6}" type="pres">
      <dgm:prSet presAssocID="{69444921-13C9-4278-B051-AEF0A06179A4}" presName="diagram" presStyleCnt="0">
        <dgm:presLayoutVars>
          <dgm:dir/>
          <dgm:resizeHandles val="exact"/>
        </dgm:presLayoutVars>
      </dgm:prSet>
      <dgm:spPr/>
    </dgm:pt>
    <dgm:pt modelId="{03E3B1A7-055F-420D-BF94-A35EB6468C7A}" type="pres">
      <dgm:prSet presAssocID="{A3D56BF6-36B7-4092-B226-D68E5AE397BE}" presName="node" presStyleLbl="node1" presStyleIdx="0" presStyleCnt="7">
        <dgm:presLayoutVars>
          <dgm:bulletEnabled val="1"/>
        </dgm:presLayoutVars>
      </dgm:prSet>
      <dgm:spPr/>
    </dgm:pt>
    <dgm:pt modelId="{16ACC3BD-1D4E-4F46-9B50-7CD36C850845}" type="pres">
      <dgm:prSet presAssocID="{E28B67C5-BFBA-4E7B-AC6D-546F7A635394}" presName="sibTrans" presStyleCnt="0"/>
      <dgm:spPr/>
    </dgm:pt>
    <dgm:pt modelId="{58039ED2-3AB2-4CD1-8CC5-1385F2D52472}" type="pres">
      <dgm:prSet presAssocID="{64E716AF-9740-47FB-A2E3-3F8CF19D9B67}" presName="node" presStyleLbl="node1" presStyleIdx="1" presStyleCnt="7">
        <dgm:presLayoutVars>
          <dgm:bulletEnabled val="1"/>
        </dgm:presLayoutVars>
      </dgm:prSet>
      <dgm:spPr/>
    </dgm:pt>
    <dgm:pt modelId="{0E10E8D4-C319-43A9-A7D2-3F2374F5E45C}" type="pres">
      <dgm:prSet presAssocID="{FDEA9408-8E9E-4162-9C46-42451EC2DF08}" presName="sibTrans" presStyleCnt="0"/>
      <dgm:spPr/>
    </dgm:pt>
    <dgm:pt modelId="{EFB3F6F9-3653-474A-B1F1-B9761CAA8092}" type="pres">
      <dgm:prSet presAssocID="{5263FADF-FDBE-4687-8BFE-B8C6354D669C}" presName="node" presStyleLbl="node1" presStyleIdx="2" presStyleCnt="7">
        <dgm:presLayoutVars>
          <dgm:bulletEnabled val="1"/>
        </dgm:presLayoutVars>
      </dgm:prSet>
      <dgm:spPr/>
    </dgm:pt>
    <dgm:pt modelId="{D0306DA4-F7C2-4237-86B3-6D0921684ACA}" type="pres">
      <dgm:prSet presAssocID="{7DDDCD48-F047-4900-8B2E-412874B0D357}" presName="sibTrans" presStyleCnt="0"/>
      <dgm:spPr/>
    </dgm:pt>
    <dgm:pt modelId="{D9DCE7DC-4A6C-4717-BBB7-EC39CE5EEB93}" type="pres">
      <dgm:prSet presAssocID="{131AD3B6-61B9-4F4A-B06B-AF216C89B406}" presName="node" presStyleLbl="node1" presStyleIdx="3" presStyleCnt="7">
        <dgm:presLayoutVars>
          <dgm:bulletEnabled val="1"/>
        </dgm:presLayoutVars>
      </dgm:prSet>
      <dgm:spPr/>
    </dgm:pt>
    <dgm:pt modelId="{EED4E116-B3E5-44E5-B875-A99870AA1908}" type="pres">
      <dgm:prSet presAssocID="{ADE5FC8B-CA0C-4E2B-BE67-E922449E2242}" presName="sibTrans" presStyleCnt="0"/>
      <dgm:spPr/>
    </dgm:pt>
    <dgm:pt modelId="{EA7383D3-1FAE-40DD-930F-DD69300433D9}" type="pres">
      <dgm:prSet presAssocID="{3DEAC077-0C4A-4E0C-BAAB-3413D5EF24A7}" presName="node" presStyleLbl="node1" presStyleIdx="4" presStyleCnt="7">
        <dgm:presLayoutVars>
          <dgm:bulletEnabled val="1"/>
        </dgm:presLayoutVars>
      </dgm:prSet>
      <dgm:spPr/>
    </dgm:pt>
    <dgm:pt modelId="{CF536D3B-DA28-42B3-9543-2EE3970BC0A1}" type="pres">
      <dgm:prSet presAssocID="{45231A19-3D11-4A26-9CED-A3F13B407048}" presName="sibTrans" presStyleCnt="0"/>
      <dgm:spPr/>
    </dgm:pt>
    <dgm:pt modelId="{836F799C-F0AA-4C3B-A44A-8F49F7118C62}" type="pres">
      <dgm:prSet presAssocID="{3C22676C-8BAE-4CEF-8FA1-09EC21018AC2}" presName="node" presStyleLbl="node1" presStyleIdx="5" presStyleCnt="7">
        <dgm:presLayoutVars>
          <dgm:bulletEnabled val="1"/>
        </dgm:presLayoutVars>
      </dgm:prSet>
      <dgm:spPr/>
    </dgm:pt>
    <dgm:pt modelId="{31DFB81B-81D5-4504-ACCB-1FFA5BB531AC}" type="pres">
      <dgm:prSet presAssocID="{1745880B-4D41-4AC5-A3D4-3E411E828FEA}" presName="sibTrans" presStyleCnt="0"/>
      <dgm:spPr/>
    </dgm:pt>
    <dgm:pt modelId="{2240FD06-0BC3-4043-BFA0-85E7A22B53E4}" type="pres">
      <dgm:prSet presAssocID="{F1D15E72-6AEF-4557-9C5F-7C6768C3E56D}" presName="node" presStyleLbl="node1" presStyleIdx="6" presStyleCnt="7">
        <dgm:presLayoutVars>
          <dgm:bulletEnabled val="1"/>
        </dgm:presLayoutVars>
      </dgm:prSet>
      <dgm:spPr/>
    </dgm:pt>
  </dgm:ptLst>
  <dgm:cxnLst>
    <dgm:cxn modelId="{76807226-DD18-488D-ADA9-95A919701347}" type="presOf" srcId="{F1D15E72-6AEF-4557-9C5F-7C6768C3E56D}" destId="{2240FD06-0BC3-4043-BFA0-85E7A22B53E4}" srcOrd="0" destOrd="0" presId="urn:microsoft.com/office/officeart/2005/8/layout/default"/>
    <dgm:cxn modelId="{44B15A2C-B1AB-44B5-9F70-A703F187A160}" srcId="{69444921-13C9-4278-B051-AEF0A06179A4}" destId="{5263FADF-FDBE-4687-8BFE-B8C6354D669C}" srcOrd="2" destOrd="0" parTransId="{DCDF62F0-B29B-419C-B2B2-5A095C6A6F35}" sibTransId="{7DDDCD48-F047-4900-8B2E-412874B0D357}"/>
    <dgm:cxn modelId="{0BDE722F-88F8-4E63-BFD1-888AF8E3D11C}" type="presOf" srcId="{3DEAC077-0C4A-4E0C-BAAB-3413D5EF24A7}" destId="{EA7383D3-1FAE-40DD-930F-DD69300433D9}" srcOrd="0" destOrd="0" presId="urn:microsoft.com/office/officeart/2005/8/layout/default"/>
    <dgm:cxn modelId="{A30A6632-2F19-4D44-BB1D-E87516FAC9CA}" srcId="{69444921-13C9-4278-B051-AEF0A06179A4}" destId="{F1D15E72-6AEF-4557-9C5F-7C6768C3E56D}" srcOrd="6" destOrd="0" parTransId="{A353D23B-5B6D-485A-B9E8-612A188599FC}" sibTransId="{A7AA19D8-0751-4B6F-960C-6CCDE73C4800}"/>
    <dgm:cxn modelId="{2368233F-B0DD-4E0F-97A8-4ECAE53DE24F}" srcId="{69444921-13C9-4278-B051-AEF0A06179A4}" destId="{3C22676C-8BAE-4CEF-8FA1-09EC21018AC2}" srcOrd="5" destOrd="0" parTransId="{8B83C6A0-64C2-4597-B7FD-69C1F5C73CDC}" sibTransId="{1745880B-4D41-4AC5-A3D4-3E411E828FEA}"/>
    <dgm:cxn modelId="{85F5345B-5DFE-4674-8622-58F476C5C2B1}" type="presOf" srcId="{3C22676C-8BAE-4CEF-8FA1-09EC21018AC2}" destId="{836F799C-F0AA-4C3B-A44A-8F49F7118C62}" srcOrd="0" destOrd="0" presId="urn:microsoft.com/office/officeart/2005/8/layout/default"/>
    <dgm:cxn modelId="{449B745D-A721-42EF-957A-D7BE254D9988}" srcId="{69444921-13C9-4278-B051-AEF0A06179A4}" destId="{131AD3B6-61B9-4F4A-B06B-AF216C89B406}" srcOrd="3" destOrd="0" parTransId="{C8CC7EBB-8736-498F-A22C-DBAEE9AFBF9D}" sibTransId="{ADE5FC8B-CA0C-4E2B-BE67-E922449E2242}"/>
    <dgm:cxn modelId="{85CAA972-453D-46B7-A96E-21B3798450E8}" type="presOf" srcId="{A3D56BF6-36B7-4092-B226-D68E5AE397BE}" destId="{03E3B1A7-055F-420D-BF94-A35EB6468C7A}" srcOrd="0" destOrd="0" presId="urn:microsoft.com/office/officeart/2005/8/layout/default"/>
    <dgm:cxn modelId="{06EFA285-8865-4A2A-A728-EB84006C13EA}" type="presOf" srcId="{131AD3B6-61B9-4F4A-B06B-AF216C89B406}" destId="{D9DCE7DC-4A6C-4717-BBB7-EC39CE5EEB93}" srcOrd="0" destOrd="0" presId="urn:microsoft.com/office/officeart/2005/8/layout/default"/>
    <dgm:cxn modelId="{A28F5B91-28C1-436B-9AB8-B365C0FC73C2}" type="presOf" srcId="{5263FADF-FDBE-4687-8BFE-B8C6354D669C}" destId="{EFB3F6F9-3653-474A-B1F1-B9761CAA8092}" srcOrd="0" destOrd="0" presId="urn:microsoft.com/office/officeart/2005/8/layout/default"/>
    <dgm:cxn modelId="{46B13DBE-CC25-45D0-9109-88F9726D4A0C}" srcId="{69444921-13C9-4278-B051-AEF0A06179A4}" destId="{A3D56BF6-36B7-4092-B226-D68E5AE397BE}" srcOrd="0" destOrd="0" parTransId="{8E4F58CB-8F7A-4CFF-BFCF-AB9C9AF5A9B0}" sibTransId="{E28B67C5-BFBA-4E7B-AC6D-546F7A635394}"/>
    <dgm:cxn modelId="{B62244DC-3674-4A85-BBDF-9959B84148A2}" type="presOf" srcId="{64E716AF-9740-47FB-A2E3-3F8CF19D9B67}" destId="{58039ED2-3AB2-4CD1-8CC5-1385F2D52472}" srcOrd="0" destOrd="0" presId="urn:microsoft.com/office/officeart/2005/8/layout/default"/>
    <dgm:cxn modelId="{C8E3DFEF-D7D2-4B8B-831E-54620A0D9F88}" srcId="{69444921-13C9-4278-B051-AEF0A06179A4}" destId="{64E716AF-9740-47FB-A2E3-3F8CF19D9B67}" srcOrd="1" destOrd="0" parTransId="{C68C02B3-50F5-4454-8112-DF60E73AD9BD}" sibTransId="{FDEA9408-8E9E-4162-9C46-42451EC2DF08}"/>
    <dgm:cxn modelId="{ED0C96F1-F9F4-4FD4-A3A3-CC928B287F5A}" type="presOf" srcId="{69444921-13C9-4278-B051-AEF0A06179A4}" destId="{06B85A9D-A52A-4D66-8738-927E32B583C6}" srcOrd="0" destOrd="0" presId="urn:microsoft.com/office/officeart/2005/8/layout/default"/>
    <dgm:cxn modelId="{5CE8EEF7-0B01-4F19-A9AC-3046FB5277C8}" srcId="{69444921-13C9-4278-B051-AEF0A06179A4}" destId="{3DEAC077-0C4A-4E0C-BAAB-3413D5EF24A7}" srcOrd="4" destOrd="0" parTransId="{EB1EAF8E-2270-4B7C-8805-05953FEB2D7E}" sibTransId="{45231A19-3D11-4A26-9CED-A3F13B407048}"/>
    <dgm:cxn modelId="{69019F1F-4B67-4DC4-AD66-FF6F2BBA3415}" type="presParOf" srcId="{06B85A9D-A52A-4D66-8738-927E32B583C6}" destId="{03E3B1A7-055F-420D-BF94-A35EB6468C7A}" srcOrd="0" destOrd="0" presId="urn:microsoft.com/office/officeart/2005/8/layout/default"/>
    <dgm:cxn modelId="{CF150A1B-4C80-4F79-B21B-05A175F8A562}" type="presParOf" srcId="{06B85A9D-A52A-4D66-8738-927E32B583C6}" destId="{16ACC3BD-1D4E-4F46-9B50-7CD36C850845}" srcOrd="1" destOrd="0" presId="urn:microsoft.com/office/officeart/2005/8/layout/default"/>
    <dgm:cxn modelId="{1BEEB2D4-D69C-4AEE-BBAD-E52A63CE86F0}" type="presParOf" srcId="{06B85A9D-A52A-4D66-8738-927E32B583C6}" destId="{58039ED2-3AB2-4CD1-8CC5-1385F2D52472}" srcOrd="2" destOrd="0" presId="urn:microsoft.com/office/officeart/2005/8/layout/default"/>
    <dgm:cxn modelId="{22236D27-CFB3-4418-8796-5BA7EF7D7BB5}" type="presParOf" srcId="{06B85A9D-A52A-4D66-8738-927E32B583C6}" destId="{0E10E8D4-C319-43A9-A7D2-3F2374F5E45C}" srcOrd="3" destOrd="0" presId="urn:microsoft.com/office/officeart/2005/8/layout/default"/>
    <dgm:cxn modelId="{7DE8A856-48F0-42D7-81E8-6F350E0C7C41}" type="presParOf" srcId="{06B85A9D-A52A-4D66-8738-927E32B583C6}" destId="{EFB3F6F9-3653-474A-B1F1-B9761CAA8092}" srcOrd="4" destOrd="0" presId="urn:microsoft.com/office/officeart/2005/8/layout/default"/>
    <dgm:cxn modelId="{EC313652-8A30-45A3-9ACF-1E1050853AF7}" type="presParOf" srcId="{06B85A9D-A52A-4D66-8738-927E32B583C6}" destId="{D0306DA4-F7C2-4237-86B3-6D0921684ACA}" srcOrd="5" destOrd="0" presId="urn:microsoft.com/office/officeart/2005/8/layout/default"/>
    <dgm:cxn modelId="{E1F4B475-6E50-4BAC-9129-04E72C14F293}" type="presParOf" srcId="{06B85A9D-A52A-4D66-8738-927E32B583C6}" destId="{D9DCE7DC-4A6C-4717-BBB7-EC39CE5EEB93}" srcOrd="6" destOrd="0" presId="urn:microsoft.com/office/officeart/2005/8/layout/default"/>
    <dgm:cxn modelId="{DA2BEDDC-0867-4648-A38C-0214E07BF6E3}" type="presParOf" srcId="{06B85A9D-A52A-4D66-8738-927E32B583C6}" destId="{EED4E116-B3E5-44E5-B875-A99870AA1908}" srcOrd="7" destOrd="0" presId="urn:microsoft.com/office/officeart/2005/8/layout/default"/>
    <dgm:cxn modelId="{7122FF1E-A21E-4FE3-BD3F-CD4FA881350F}" type="presParOf" srcId="{06B85A9D-A52A-4D66-8738-927E32B583C6}" destId="{EA7383D3-1FAE-40DD-930F-DD69300433D9}" srcOrd="8" destOrd="0" presId="urn:microsoft.com/office/officeart/2005/8/layout/default"/>
    <dgm:cxn modelId="{61757AA2-6817-42B7-9BD9-A2A53C2E360C}" type="presParOf" srcId="{06B85A9D-A52A-4D66-8738-927E32B583C6}" destId="{CF536D3B-DA28-42B3-9543-2EE3970BC0A1}" srcOrd="9" destOrd="0" presId="urn:microsoft.com/office/officeart/2005/8/layout/default"/>
    <dgm:cxn modelId="{6DB14BCC-678B-4192-B644-9ACEAA19B135}" type="presParOf" srcId="{06B85A9D-A52A-4D66-8738-927E32B583C6}" destId="{836F799C-F0AA-4C3B-A44A-8F49F7118C62}" srcOrd="10" destOrd="0" presId="urn:microsoft.com/office/officeart/2005/8/layout/default"/>
    <dgm:cxn modelId="{2A232352-B263-41D5-88D7-AAE49E66A814}" type="presParOf" srcId="{06B85A9D-A52A-4D66-8738-927E32B583C6}" destId="{31DFB81B-81D5-4504-ACCB-1FFA5BB531AC}" srcOrd="11" destOrd="0" presId="urn:microsoft.com/office/officeart/2005/8/layout/default"/>
    <dgm:cxn modelId="{D290A2AF-E5BC-468E-B596-B34AE35E0E1C}" type="presParOf" srcId="{06B85A9D-A52A-4D66-8738-927E32B583C6}" destId="{2240FD06-0BC3-4043-BFA0-85E7A22B53E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64112-F3CB-44F9-B6BA-F7AE9E9494B4}">
      <dsp:nvSpPr>
        <dsp:cNvPr id="0" name=""/>
        <dsp:cNvSpPr/>
      </dsp:nvSpPr>
      <dsp:spPr>
        <a:xfrm>
          <a:off x="0"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t>Arbeitsrecht</a:t>
          </a:r>
          <a:endParaRPr lang="en-US" sz="2400" kern="1200" dirty="0"/>
        </a:p>
      </dsp:txBody>
      <dsp:txXfrm>
        <a:off x="0" y="12402"/>
        <a:ext cx="3442890" cy="2065734"/>
      </dsp:txXfrm>
    </dsp:sp>
    <dsp:sp modelId="{03A1928E-8705-4B9B-A23D-7544324D1824}">
      <dsp:nvSpPr>
        <dsp:cNvPr id="0" name=""/>
        <dsp:cNvSpPr/>
      </dsp:nvSpPr>
      <dsp:spPr>
        <a:xfrm>
          <a:off x="3787179"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t>Medizinrecht</a:t>
          </a:r>
          <a:endParaRPr lang="en-US" sz="2400" kern="1200" dirty="0"/>
        </a:p>
      </dsp:txBody>
      <dsp:txXfrm>
        <a:off x="3787179" y="12402"/>
        <a:ext cx="3442890" cy="2065734"/>
      </dsp:txXfrm>
    </dsp:sp>
    <dsp:sp modelId="{C6BB2B82-00D6-4361-B451-3FBAA4E09533}">
      <dsp:nvSpPr>
        <dsp:cNvPr id="0" name=""/>
        <dsp:cNvSpPr/>
      </dsp:nvSpPr>
      <dsp:spPr>
        <a:xfrm>
          <a:off x="7574358"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t>Datenschutz</a:t>
          </a:r>
          <a:endParaRPr lang="en-US" sz="2400" kern="1200" dirty="0"/>
        </a:p>
      </dsp:txBody>
      <dsp:txXfrm>
        <a:off x="7574358" y="12402"/>
        <a:ext cx="3442890" cy="2065734"/>
      </dsp:txXfrm>
    </dsp:sp>
    <dsp:sp modelId="{958AEC1C-0822-4F35-8951-5D3DDF3A60C3}">
      <dsp:nvSpPr>
        <dsp:cNvPr id="0" name=""/>
        <dsp:cNvSpPr/>
      </dsp:nvSpPr>
      <dsp:spPr>
        <a:xfrm>
          <a:off x="0"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t>Strafrecht</a:t>
          </a:r>
          <a:endParaRPr lang="en-US" sz="2400" kern="1200" dirty="0"/>
        </a:p>
      </dsp:txBody>
      <dsp:txXfrm>
        <a:off x="0" y="2422425"/>
        <a:ext cx="3442890" cy="2065734"/>
      </dsp:txXfrm>
    </dsp:sp>
    <dsp:sp modelId="{C435FFD4-232B-49E3-863D-8AFC0BC3B855}">
      <dsp:nvSpPr>
        <dsp:cNvPr id="0" name=""/>
        <dsp:cNvSpPr/>
      </dsp:nvSpPr>
      <dsp:spPr>
        <a:xfrm>
          <a:off x="3787179"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Sozialrecht</a:t>
          </a:r>
          <a:endParaRPr lang="en-US" sz="2400" kern="1200" dirty="0"/>
        </a:p>
      </dsp:txBody>
      <dsp:txXfrm>
        <a:off x="3787179" y="2422425"/>
        <a:ext cx="3442890" cy="2065734"/>
      </dsp:txXfrm>
    </dsp:sp>
    <dsp:sp modelId="{22FC345A-811B-4AAE-B718-A1CFB858D6A2}">
      <dsp:nvSpPr>
        <dsp:cNvPr id="0" name=""/>
        <dsp:cNvSpPr/>
      </dsp:nvSpPr>
      <dsp:spPr>
        <a:xfrm>
          <a:off x="7574358"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Steuerrecht</a:t>
          </a:r>
          <a:endParaRPr lang="en-US" sz="2400" kern="1200" dirty="0"/>
        </a:p>
      </dsp:txBody>
      <dsp:txXfrm>
        <a:off x="7574358" y="2422425"/>
        <a:ext cx="3442890" cy="2065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E0CC9-07DD-4751-A220-ACCDC0D88C80}">
      <dsp:nvSpPr>
        <dsp:cNvPr id="0" name=""/>
        <dsp:cNvSpPr/>
      </dsp:nvSpPr>
      <dsp:spPr>
        <a:xfrm>
          <a:off x="0" y="330299"/>
          <a:ext cx="11016000" cy="2154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54964" tIns="374904" rIns="854964" bIns="128016" numCol="1" spcCol="1270" anchor="t" anchorCtr="0">
          <a:noAutofit/>
        </a:bodyPr>
        <a:lstStyle/>
        <a:p>
          <a:pPr marL="171450" lvl="1" indent="-171450" algn="l" defTabSz="800100">
            <a:lnSpc>
              <a:spcPct val="90000"/>
            </a:lnSpc>
            <a:spcBef>
              <a:spcPct val="0"/>
            </a:spcBef>
            <a:spcAft>
              <a:spcPct val="15000"/>
            </a:spcAft>
            <a:buFont typeface="Wingdings" panose="05000000000000000000" pitchFamily="2" charset="2"/>
            <a:buChar char="§"/>
          </a:pPr>
          <a:r>
            <a:rPr lang="de-DE" sz="1800" b="0" i="0" kern="1200" dirty="0"/>
            <a:t>Abrechnungsbetrug (z.B. Wahlleistungen, </a:t>
          </a:r>
          <a:r>
            <a:rPr lang="de-DE" sz="1800" b="0" i="0" kern="1200" dirty="0" err="1"/>
            <a:t>Upcoding</a:t>
          </a:r>
          <a:r>
            <a:rPr lang="de-DE" sz="1800" b="0" i="0" kern="1200" dirty="0"/>
            <a:t> (DRG)), </a:t>
          </a:r>
          <a:r>
            <a:rPr lang="de-DE" sz="1800" kern="1200" dirty="0"/>
            <a:t>Untreue (Vertragsarzt)</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kern="1200" dirty="0"/>
            <a:t>Kooperationen im ambulanten Sektor, Zuweisungen gegen Entgelt</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b="0" i="0" kern="1200" dirty="0"/>
            <a:t>Kooperationen zwischen Industrie und Leistungserbringern, Fortbildungssponsoring</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b="0" i="0" kern="1200" dirty="0"/>
            <a:t>Behandlungsfehler, Hygienemängel</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kern="1200" dirty="0"/>
            <a:t>Berufsrecht</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b="0" i="0" kern="1200" dirty="0"/>
            <a:t>Weitergabe von Patientendaten ohne Einwilligung</a:t>
          </a:r>
          <a:endParaRPr lang="en-US" sz="1800" kern="1200" dirty="0"/>
        </a:p>
      </dsp:txBody>
      <dsp:txXfrm>
        <a:off x="0" y="330299"/>
        <a:ext cx="11016000" cy="2154600"/>
      </dsp:txXfrm>
    </dsp:sp>
    <dsp:sp modelId="{31B97538-BAF1-42F3-BF3B-412647D79052}">
      <dsp:nvSpPr>
        <dsp:cNvPr id="0" name=""/>
        <dsp:cNvSpPr/>
      </dsp:nvSpPr>
      <dsp:spPr>
        <a:xfrm>
          <a:off x="550800" y="64619"/>
          <a:ext cx="7711200" cy="5313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91465" tIns="0" rIns="291465" bIns="0" numCol="1" spcCol="1270" anchor="ctr" anchorCtr="0">
          <a:noAutofit/>
        </a:bodyPr>
        <a:lstStyle/>
        <a:p>
          <a:pPr marL="0" lvl="0" indent="0" algn="l" defTabSz="800100">
            <a:lnSpc>
              <a:spcPct val="90000"/>
            </a:lnSpc>
            <a:spcBef>
              <a:spcPct val="0"/>
            </a:spcBef>
            <a:spcAft>
              <a:spcPct val="35000"/>
            </a:spcAft>
            <a:buNone/>
          </a:pPr>
          <a:r>
            <a:rPr lang="de-DE" sz="1800" b="1" i="0" kern="1200" dirty="0"/>
            <a:t>Medizinrecht</a:t>
          </a:r>
          <a:endParaRPr lang="en-US" sz="1800" kern="1200" dirty="0"/>
        </a:p>
      </dsp:txBody>
      <dsp:txXfrm>
        <a:off x="576739" y="90558"/>
        <a:ext cx="7659322" cy="479482"/>
      </dsp:txXfrm>
    </dsp:sp>
    <dsp:sp modelId="{418B192A-9C88-4B83-B05B-132FA8F2A1CA}">
      <dsp:nvSpPr>
        <dsp:cNvPr id="0" name=""/>
        <dsp:cNvSpPr/>
      </dsp:nvSpPr>
      <dsp:spPr>
        <a:xfrm>
          <a:off x="0" y="2847780"/>
          <a:ext cx="11016000" cy="1587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54964" tIns="374904" rIns="854964" bIns="128016" numCol="1" spcCol="1270" anchor="t" anchorCtr="0">
          <a:noAutofit/>
        </a:bodyPr>
        <a:lstStyle/>
        <a:p>
          <a:pPr marL="171450" lvl="1" indent="-171450" algn="l" defTabSz="800100">
            <a:lnSpc>
              <a:spcPct val="90000"/>
            </a:lnSpc>
            <a:spcBef>
              <a:spcPct val="0"/>
            </a:spcBef>
            <a:spcAft>
              <a:spcPct val="15000"/>
            </a:spcAft>
            <a:buFont typeface="Wingdings" panose="05000000000000000000" pitchFamily="2" charset="2"/>
            <a:buChar char="§"/>
          </a:pPr>
          <a:r>
            <a:rPr lang="de-DE" sz="1800" kern="1200" dirty="0"/>
            <a:t>Arbeitszeitverstöße (siehe separaten Vortrag)</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kern="1200" dirty="0"/>
            <a:t>Vorenthalten Sozialversicherungsbeiträge</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de-DE" sz="1800" kern="1200" dirty="0"/>
            <a:t>Arbeitnehmerüberlassung</a:t>
          </a:r>
          <a:endParaRPr lang="en-US" sz="1800" kern="1200" dirty="0"/>
        </a:p>
        <a:p>
          <a:pPr marL="171450" lvl="1" indent="-171450" algn="l" defTabSz="800100">
            <a:lnSpc>
              <a:spcPct val="90000"/>
            </a:lnSpc>
            <a:spcBef>
              <a:spcPct val="0"/>
            </a:spcBef>
            <a:spcAft>
              <a:spcPct val="15000"/>
            </a:spcAft>
            <a:buFont typeface="Wingdings" panose="05000000000000000000" pitchFamily="2" charset="2"/>
            <a:buChar char="§"/>
          </a:pPr>
          <a:r>
            <a:rPr lang="en-US" sz="1800" kern="1200" dirty="0" err="1"/>
            <a:t>Datenschutz</a:t>
          </a:r>
          <a:endParaRPr lang="en-US" sz="1800" kern="1200" dirty="0"/>
        </a:p>
      </dsp:txBody>
      <dsp:txXfrm>
        <a:off x="0" y="2847780"/>
        <a:ext cx="11016000" cy="1587600"/>
      </dsp:txXfrm>
    </dsp:sp>
    <dsp:sp modelId="{1C771BA5-7C19-44E6-88E9-95C07B3879C3}">
      <dsp:nvSpPr>
        <dsp:cNvPr id="0" name=""/>
        <dsp:cNvSpPr/>
      </dsp:nvSpPr>
      <dsp:spPr>
        <a:xfrm>
          <a:off x="550800" y="2582099"/>
          <a:ext cx="7711200" cy="5313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91465" tIns="0" rIns="291465" bIns="0" numCol="1" spcCol="1270" anchor="ctr" anchorCtr="0">
          <a:noAutofit/>
        </a:bodyPr>
        <a:lstStyle/>
        <a:p>
          <a:pPr marL="0" lvl="0" indent="0" algn="l" defTabSz="800100">
            <a:lnSpc>
              <a:spcPct val="90000"/>
            </a:lnSpc>
            <a:spcBef>
              <a:spcPct val="0"/>
            </a:spcBef>
            <a:spcAft>
              <a:spcPct val="35000"/>
            </a:spcAft>
            <a:buNone/>
          </a:pPr>
          <a:r>
            <a:rPr lang="de-DE" sz="1800" b="1" i="0" kern="1200" dirty="0"/>
            <a:t>Arbeitsrecht</a:t>
          </a:r>
          <a:endParaRPr lang="en-US" sz="1800" kern="1200" dirty="0"/>
        </a:p>
      </dsp:txBody>
      <dsp:txXfrm>
        <a:off x="576739" y="2608038"/>
        <a:ext cx="7659322"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64112-F3CB-44F9-B6BA-F7AE9E9494B4}">
      <dsp:nvSpPr>
        <dsp:cNvPr id="0" name=""/>
        <dsp:cNvSpPr/>
      </dsp:nvSpPr>
      <dsp:spPr>
        <a:xfrm>
          <a:off x="0"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kern="1200" dirty="0"/>
            <a:t>Arbeitszeitgesetz </a:t>
          </a:r>
        </a:p>
        <a:p>
          <a:pPr marL="0" lvl="0" indent="0" algn="ctr" defTabSz="844550">
            <a:lnSpc>
              <a:spcPct val="90000"/>
            </a:lnSpc>
            <a:spcBef>
              <a:spcPct val="0"/>
            </a:spcBef>
            <a:spcAft>
              <a:spcPct val="35000"/>
            </a:spcAft>
            <a:buNone/>
          </a:pPr>
          <a:r>
            <a:rPr lang="de-DE" sz="1900" kern="1200" dirty="0"/>
            <a:t>(ArbZG)</a:t>
          </a:r>
        </a:p>
        <a:p>
          <a:pPr marL="0" lvl="0" indent="0" algn="ctr" defTabSz="844550">
            <a:lnSpc>
              <a:spcPct val="90000"/>
            </a:lnSpc>
            <a:spcBef>
              <a:spcPct val="0"/>
            </a:spcBef>
            <a:spcAft>
              <a:spcPct val="35000"/>
            </a:spcAft>
            <a:buNone/>
          </a:pPr>
          <a:r>
            <a:rPr lang="de-DE" sz="1900" kern="1200" dirty="0"/>
            <a:t>(s. anderer Vortrag)</a:t>
          </a:r>
          <a:endParaRPr lang="en-US" sz="1900" kern="1200" dirty="0"/>
        </a:p>
      </dsp:txBody>
      <dsp:txXfrm>
        <a:off x="0" y="12402"/>
        <a:ext cx="3442890" cy="2065734"/>
      </dsp:txXfrm>
    </dsp:sp>
    <dsp:sp modelId="{03A1928E-8705-4B9B-A23D-7544324D1824}">
      <dsp:nvSpPr>
        <dsp:cNvPr id="0" name=""/>
        <dsp:cNvSpPr/>
      </dsp:nvSpPr>
      <dsp:spPr>
        <a:xfrm>
          <a:off x="3787179"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kern="1200" dirty="0"/>
            <a:t>Arbeitnehmer-</a:t>
          </a:r>
          <a:r>
            <a:rPr lang="de-DE" sz="1900" kern="1200" dirty="0" err="1"/>
            <a:t>überlassungsgesetz</a:t>
          </a:r>
          <a:endParaRPr lang="de-DE" sz="1900" kern="1200" dirty="0"/>
        </a:p>
        <a:p>
          <a:pPr marL="0" lvl="0" indent="0" algn="ctr" defTabSz="844550">
            <a:lnSpc>
              <a:spcPct val="90000"/>
            </a:lnSpc>
            <a:spcBef>
              <a:spcPct val="0"/>
            </a:spcBef>
            <a:spcAft>
              <a:spcPct val="35000"/>
            </a:spcAft>
            <a:buNone/>
          </a:pPr>
          <a:r>
            <a:rPr lang="de-DE" sz="1900" kern="1200" dirty="0"/>
            <a:t>(AÜG) </a:t>
          </a:r>
          <a:endParaRPr lang="en-US" sz="1900" kern="1200" dirty="0"/>
        </a:p>
      </dsp:txBody>
      <dsp:txXfrm>
        <a:off x="3787179" y="12402"/>
        <a:ext cx="3442890" cy="2065734"/>
      </dsp:txXfrm>
    </dsp:sp>
    <dsp:sp modelId="{C6BB2B82-00D6-4361-B451-3FBAA4E09533}">
      <dsp:nvSpPr>
        <dsp:cNvPr id="0" name=""/>
        <dsp:cNvSpPr/>
      </dsp:nvSpPr>
      <dsp:spPr>
        <a:xfrm>
          <a:off x="7574358" y="12402"/>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kern="1200" dirty="0"/>
            <a:t>Mindestlohngesetz</a:t>
          </a:r>
        </a:p>
        <a:p>
          <a:pPr marL="0" lvl="0" indent="0" algn="ctr" defTabSz="844550">
            <a:lnSpc>
              <a:spcPct val="90000"/>
            </a:lnSpc>
            <a:spcBef>
              <a:spcPct val="0"/>
            </a:spcBef>
            <a:spcAft>
              <a:spcPct val="35000"/>
            </a:spcAft>
            <a:buNone/>
          </a:pPr>
          <a:r>
            <a:rPr lang="de-DE" sz="1900" kern="1200" dirty="0"/>
            <a:t>(MiLoG)</a:t>
          </a:r>
          <a:endParaRPr lang="en-US" sz="1900" kern="1200" dirty="0"/>
        </a:p>
      </dsp:txBody>
      <dsp:txXfrm>
        <a:off x="7574358" y="12402"/>
        <a:ext cx="3442890" cy="2065734"/>
      </dsp:txXfrm>
    </dsp:sp>
    <dsp:sp modelId="{958AEC1C-0822-4F35-8951-5D3DDF3A60C3}">
      <dsp:nvSpPr>
        <dsp:cNvPr id="0" name=""/>
        <dsp:cNvSpPr/>
      </dsp:nvSpPr>
      <dsp:spPr>
        <a:xfrm>
          <a:off x="0"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kern="1200" dirty="0"/>
            <a:t>Datenschutz </a:t>
          </a:r>
        </a:p>
        <a:p>
          <a:pPr marL="0" lvl="0" indent="0" algn="ctr" defTabSz="844550">
            <a:lnSpc>
              <a:spcPct val="90000"/>
            </a:lnSpc>
            <a:spcBef>
              <a:spcPct val="0"/>
            </a:spcBef>
            <a:spcAft>
              <a:spcPct val="35000"/>
            </a:spcAft>
            <a:buNone/>
          </a:pPr>
          <a:r>
            <a:rPr lang="de-DE" sz="1900" kern="1200" dirty="0"/>
            <a:t>(BDSG, DSGVO, DSG-EKD etc.)</a:t>
          </a:r>
          <a:endParaRPr lang="en-US" sz="1900" kern="1200" dirty="0"/>
        </a:p>
      </dsp:txBody>
      <dsp:txXfrm>
        <a:off x="0" y="2422425"/>
        <a:ext cx="3442890" cy="2065734"/>
      </dsp:txXfrm>
    </dsp:sp>
    <dsp:sp modelId="{C435FFD4-232B-49E3-863D-8AFC0BC3B855}">
      <dsp:nvSpPr>
        <dsp:cNvPr id="0" name=""/>
        <dsp:cNvSpPr/>
      </dsp:nvSpPr>
      <dsp:spPr>
        <a:xfrm>
          <a:off x="3787179"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de-DE" sz="1900" kern="1200" dirty="0"/>
            <a:t>Sozialversicherung</a:t>
          </a:r>
        </a:p>
        <a:p>
          <a:pPr marL="0" lvl="0" indent="0" algn="ctr" defTabSz="844550">
            <a:lnSpc>
              <a:spcPct val="90000"/>
            </a:lnSpc>
            <a:spcBef>
              <a:spcPct val="0"/>
            </a:spcBef>
            <a:spcAft>
              <a:spcPct val="35000"/>
            </a:spcAft>
            <a:buNone/>
          </a:pPr>
          <a:r>
            <a:rPr lang="de-DE" sz="1900" kern="1200" dirty="0"/>
            <a:t>(SGB VI - </a:t>
          </a:r>
          <a:r>
            <a:rPr lang="de-DE" sz="1900" kern="1200" dirty="0" err="1"/>
            <a:t>Renteversicherung</a:t>
          </a:r>
          <a:r>
            <a:rPr lang="de-DE" sz="1900" kern="1200" dirty="0"/>
            <a:t>; SGB V –Krankenversicherung; SGB XI – Pflegeversicherung; SGB III – Arbeitslosenversicherung; StGB – Strafgesetzbuch)</a:t>
          </a:r>
          <a:endParaRPr lang="en-US" sz="1900" kern="1200" dirty="0"/>
        </a:p>
      </dsp:txBody>
      <dsp:txXfrm>
        <a:off x="3787179" y="2422425"/>
        <a:ext cx="3442890" cy="2065734"/>
      </dsp:txXfrm>
    </dsp:sp>
    <dsp:sp modelId="{22FC345A-811B-4AAE-B718-A1CFB858D6A2}">
      <dsp:nvSpPr>
        <dsp:cNvPr id="0" name=""/>
        <dsp:cNvSpPr/>
      </dsp:nvSpPr>
      <dsp:spPr>
        <a:xfrm>
          <a:off x="7574358" y="2422425"/>
          <a:ext cx="3442890" cy="206573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Kollektivarbeitsrecht</a:t>
          </a:r>
          <a:endParaRPr lang="en-US" sz="1900" kern="1200" dirty="0"/>
        </a:p>
      </dsp:txBody>
      <dsp:txXfrm>
        <a:off x="7574358" y="2422425"/>
        <a:ext cx="3442890" cy="20657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E3B1A7-055F-420D-BF94-A35EB6468C7A}">
      <dsp:nvSpPr>
        <dsp:cNvPr id="0" name=""/>
        <dsp:cNvSpPr/>
      </dsp:nvSpPr>
      <dsp:spPr>
        <a:xfrm>
          <a:off x="3227" y="585858"/>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Isolierte Feststellung des Erwerbsstatus</a:t>
          </a:r>
        </a:p>
        <a:p>
          <a:pPr marL="0" lvl="0" indent="0" algn="ctr" defTabSz="800100">
            <a:lnSpc>
              <a:spcPct val="90000"/>
            </a:lnSpc>
            <a:spcBef>
              <a:spcPct val="0"/>
            </a:spcBef>
            <a:spcAft>
              <a:spcPct val="35000"/>
            </a:spcAft>
            <a:buNone/>
          </a:pPr>
          <a:r>
            <a:rPr lang="de-DE" sz="1800" b="0" i="0" kern="1200" baseline="0" dirty="0"/>
            <a:t>§ 7a Abs. 1 Satz 1  SGB IV n.F.</a:t>
          </a:r>
          <a:endParaRPr lang="en-US" sz="1800" kern="1200" dirty="0"/>
        </a:p>
      </dsp:txBody>
      <dsp:txXfrm>
        <a:off x="3227" y="585858"/>
        <a:ext cx="2560649" cy="1536389"/>
      </dsp:txXfrm>
    </dsp:sp>
    <dsp:sp modelId="{58039ED2-3AB2-4CD1-8CC5-1385F2D52472}">
      <dsp:nvSpPr>
        <dsp:cNvPr id="0" name=""/>
        <dsp:cNvSpPr/>
      </dsp:nvSpPr>
      <dsp:spPr>
        <a:xfrm>
          <a:off x="2819942" y="585858"/>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t>Antragsrecht vor Aufnahme</a:t>
          </a:r>
        </a:p>
        <a:p>
          <a:pPr marL="0" lvl="0" indent="0" algn="ctr" defTabSz="800100">
            <a:lnSpc>
              <a:spcPct val="90000"/>
            </a:lnSpc>
            <a:spcBef>
              <a:spcPct val="0"/>
            </a:spcBef>
            <a:spcAft>
              <a:spcPct val="35000"/>
            </a:spcAft>
            <a:buNone/>
          </a:pPr>
          <a:r>
            <a:rPr lang="de-DE" sz="1800" b="0" i="0" kern="1200" baseline="0" dirty="0"/>
            <a:t>§7a Abs. 4a SGB IV n.F.</a:t>
          </a:r>
          <a:endParaRPr lang="en-US" sz="1800" kern="1200" dirty="0"/>
        </a:p>
      </dsp:txBody>
      <dsp:txXfrm>
        <a:off x="2819942" y="585858"/>
        <a:ext cx="2560649" cy="1536389"/>
      </dsp:txXfrm>
    </dsp:sp>
    <dsp:sp modelId="{EFB3F6F9-3653-474A-B1F1-B9761CAA8092}">
      <dsp:nvSpPr>
        <dsp:cNvPr id="0" name=""/>
        <dsp:cNvSpPr/>
      </dsp:nvSpPr>
      <dsp:spPr>
        <a:xfrm>
          <a:off x="5636656" y="585858"/>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Turbofeststellung</a:t>
          </a:r>
        </a:p>
        <a:p>
          <a:pPr marL="0" lvl="0" indent="0" algn="ctr" defTabSz="800100">
            <a:lnSpc>
              <a:spcPct val="90000"/>
            </a:lnSpc>
            <a:spcBef>
              <a:spcPct val="0"/>
            </a:spcBef>
            <a:spcAft>
              <a:spcPct val="35000"/>
            </a:spcAft>
            <a:buNone/>
          </a:pPr>
          <a:r>
            <a:rPr lang="de-DE" sz="1800" b="0" i="0" kern="1200" baseline="0" dirty="0"/>
            <a:t>§ 7a Abs. 4 Satz 2  SGB IV n.F.</a:t>
          </a:r>
          <a:endParaRPr lang="en-US" sz="1800" kern="1200" dirty="0"/>
        </a:p>
      </dsp:txBody>
      <dsp:txXfrm>
        <a:off x="5636656" y="585858"/>
        <a:ext cx="2560649" cy="1536389"/>
      </dsp:txXfrm>
    </dsp:sp>
    <dsp:sp modelId="{D9DCE7DC-4A6C-4717-BBB7-EC39CE5EEB93}">
      <dsp:nvSpPr>
        <dsp:cNvPr id="0" name=""/>
        <dsp:cNvSpPr/>
      </dsp:nvSpPr>
      <dsp:spPr>
        <a:xfrm>
          <a:off x="8453371" y="585858"/>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Mündliche Anhörung im Widerspruchsverfahren</a:t>
          </a:r>
        </a:p>
        <a:p>
          <a:pPr marL="0" lvl="0" indent="0" algn="ctr" defTabSz="800100">
            <a:lnSpc>
              <a:spcPct val="90000"/>
            </a:lnSpc>
            <a:spcBef>
              <a:spcPct val="0"/>
            </a:spcBef>
            <a:spcAft>
              <a:spcPct val="35000"/>
            </a:spcAft>
            <a:buNone/>
          </a:pPr>
          <a:r>
            <a:rPr lang="de-DE" sz="1800" b="0" i="0" kern="1200" baseline="0" dirty="0"/>
            <a:t> § 7a Abs. 6 Satz 2 SGB IV n.F.</a:t>
          </a:r>
          <a:endParaRPr lang="en-US" sz="1800" kern="1200" dirty="0"/>
        </a:p>
      </dsp:txBody>
      <dsp:txXfrm>
        <a:off x="8453371" y="585858"/>
        <a:ext cx="2560649" cy="1536389"/>
      </dsp:txXfrm>
    </dsp:sp>
    <dsp:sp modelId="{EA7383D3-1FAE-40DD-930F-DD69300433D9}">
      <dsp:nvSpPr>
        <dsp:cNvPr id="0" name=""/>
        <dsp:cNvSpPr/>
      </dsp:nvSpPr>
      <dsp:spPr>
        <a:xfrm>
          <a:off x="1411585" y="2378313"/>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Statusfeststellung bei Dreiecksverhältnissen </a:t>
          </a:r>
        </a:p>
        <a:p>
          <a:pPr marL="0" lvl="0" indent="0" algn="ctr" defTabSz="800100">
            <a:lnSpc>
              <a:spcPct val="90000"/>
            </a:lnSpc>
            <a:spcBef>
              <a:spcPct val="0"/>
            </a:spcBef>
            <a:spcAft>
              <a:spcPct val="35000"/>
            </a:spcAft>
            <a:buNone/>
          </a:pPr>
          <a:r>
            <a:rPr lang="de-DE" sz="1800" b="0" i="0" kern="1200" baseline="0" dirty="0"/>
            <a:t>§ 7a Abs. 2 Satz 2, 3 SGB IV n.F. </a:t>
          </a:r>
          <a:endParaRPr lang="en-US" sz="1800" kern="1200" dirty="0"/>
        </a:p>
      </dsp:txBody>
      <dsp:txXfrm>
        <a:off x="1411585" y="2378313"/>
        <a:ext cx="2560649" cy="1536389"/>
      </dsp:txXfrm>
    </dsp:sp>
    <dsp:sp modelId="{836F799C-F0AA-4C3B-A44A-8F49F7118C62}">
      <dsp:nvSpPr>
        <dsp:cNvPr id="0" name=""/>
        <dsp:cNvSpPr/>
      </dsp:nvSpPr>
      <dsp:spPr>
        <a:xfrm>
          <a:off x="4228299" y="2378313"/>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Gruppenfeststellung </a:t>
          </a:r>
        </a:p>
        <a:p>
          <a:pPr marL="0" lvl="0" indent="0" algn="ctr" defTabSz="800100">
            <a:lnSpc>
              <a:spcPct val="90000"/>
            </a:lnSpc>
            <a:spcBef>
              <a:spcPct val="0"/>
            </a:spcBef>
            <a:spcAft>
              <a:spcPct val="35000"/>
            </a:spcAft>
            <a:buNone/>
          </a:pPr>
          <a:r>
            <a:rPr lang="de-DE" sz="1800" b="0" i="0" kern="1200" baseline="0" dirty="0"/>
            <a:t>§ 7a Abs. 4b und 4c SGB IV n.F.</a:t>
          </a:r>
          <a:endParaRPr lang="en-US" sz="1800" kern="1200" dirty="0"/>
        </a:p>
      </dsp:txBody>
      <dsp:txXfrm>
        <a:off x="4228299" y="2378313"/>
        <a:ext cx="2560649" cy="1536389"/>
      </dsp:txXfrm>
    </dsp:sp>
    <dsp:sp modelId="{2240FD06-0BC3-4043-BFA0-85E7A22B53E4}">
      <dsp:nvSpPr>
        <dsp:cNvPr id="0" name=""/>
        <dsp:cNvSpPr/>
      </dsp:nvSpPr>
      <dsp:spPr>
        <a:xfrm>
          <a:off x="7045014" y="2378313"/>
          <a:ext cx="2560649" cy="15363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b="0" i="0" kern="1200" baseline="0" dirty="0"/>
            <a:t>Erwerbsstatus-Feststellungsklage </a:t>
          </a:r>
        </a:p>
        <a:p>
          <a:pPr marL="0" lvl="0" indent="0" algn="ctr" defTabSz="800100">
            <a:lnSpc>
              <a:spcPct val="90000"/>
            </a:lnSpc>
            <a:spcBef>
              <a:spcPct val="0"/>
            </a:spcBef>
            <a:spcAft>
              <a:spcPct val="35000"/>
            </a:spcAft>
            <a:buNone/>
          </a:pPr>
          <a:r>
            <a:rPr lang="de-DE" sz="1800" b="0" i="0" kern="1200" baseline="0" dirty="0"/>
            <a:t>§ 55 Abs. 3 SGG n.F.</a:t>
          </a:r>
          <a:endParaRPr lang="en-US" sz="1800" kern="1200" dirty="0"/>
        </a:p>
      </dsp:txBody>
      <dsp:txXfrm>
        <a:off x="7045014" y="2378313"/>
        <a:ext cx="2560649" cy="15363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E1B1ED3-8CF7-8346-961C-7D1D6640893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9D1CA46B-01AB-114D-8910-72A17B4B2F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178956-6F58-8A41-8A03-2F7D9DFAD894}" type="datetimeFigureOut">
              <a:rPr lang="de-DE" smtClean="0"/>
              <a:t>10.03.2022</a:t>
            </a:fld>
            <a:endParaRPr lang="de-DE"/>
          </a:p>
        </p:txBody>
      </p:sp>
      <p:sp>
        <p:nvSpPr>
          <p:cNvPr id="4" name="Fußzeilenplatzhalter 3">
            <a:extLst>
              <a:ext uri="{FF2B5EF4-FFF2-40B4-BE49-F238E27FC236}">
                <a16:creationId xmlns:a16="http://schemas.microsoft.com/office/drawing/2014/main" id="{0CE1023B-DB89-7F49-BF29-7E530C0B3A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A68138D9-EEFC-524F-AE8D-253936AC2E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B0367E-03F1-8F46-88E6-B5150CF62EC5}" type="slidenum">
              <a:rPr lang="de-DE" smtClean="0"/>
              <a:t>‹#›</a:t>
            </a:fld>
            <a:endParaRPr lang="de-DE"/>
          </a:p>
        </p:txBody>
      </p:sp>
    </p:spTree>
    <p:extLst>
      <p:ext uri="{BB962C8B-B14F-4D97-AF65-F5344CB8AC3E}">
        <p14:creationId xmlns:p14="http://schemas.microsoft.com/office/powerpoint/2010/main" val="2355845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3EB78-50FA-9D4A-B4C7-8924A03C2FC0}" type="datetimeFigureOut">
              <a:rPr lang="de-DE" smtClean="0"/>
              <a:t>10.03.2022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04CE5-E13D-F546-B814-D62AACE00BF0}" type="slidenum">
              <a:rPr lang="de-DE" smtClean="0"/>
              <a:t>‹#›</a:t>
            </a:fld>
            <a:endParaRPr lang="de-DE"/>
          </a:p>
        </p:txBody>
      </p:sp>
    </p:spTree>
    <p:extLst>
      <p:ext uri="{BB962C8B-B14F-4D97-AF65-F5344CB8AC3E}">
        <p14:creationId xmlns:p14="http://schemas.microsoft.com/office/powerpoint/2010/main" val="1361598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B6304CE5-E13D-F546-B814-D62AACE00BF0}" type="slidenum">
              <a:rPr lang="de-DE" smtClean="0"/>
              <a:t>1</a:t>
            </a:fld>
            <a:endParaRPr lang="de-DE"/>
          </a:p>
        </p:txBody>
      </p:sp>
    </p:spTree>
    <p:extLst>
      <p:ext uri="{BB962C8B-B14F-4D97-AF65-F5344CB8AC3E}">
        <p14:creationId xmlns:p14="http://schemas.microsoft.com/office/powerpoint/2010/main" val="58601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4" name="Content Placeholder 3"/>
          <p:cNvSpPr>
            <a:spLocks noGrp="1"/>
          </p:cNvSpPr>
          <p:nvPr>
            <p:ph sz="quarter" idx="12" hasCustomPrompt="1"/>
          </p:nvPr>
        </p:nvSpPr>
        <p:spPr>
          <a:xfrm>
            <a:off x="586800" y="1810800"/>
            <a:ext cx="11016000" cy="4500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10.03.2022</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733026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978279D6-1405-224F-B059-150533BABCCF}"/>
              </a:ext>
            </a:extLst>
          </p:cNvPr>
          <p:cNvSpPr>
            <a:spLocks noGrp="1"/>
          </p:cNvSpPr>
          <p:nvPr>
            <p:ph type="body" sz="quarter" idx="12" hasCustomPrompt="1"/>
          </p:nvPr>
        </p:nvSpPr>
        <p:spPr>
          <a:xfrm>
            <a:off x="2945423" y="1807200"/>
            <a:ext cx="8659202" cy="4500563"/>
          </a:xfrm>
          <a:prstGeom prst="rect">
            <a:avLst/>
          </a:prstGeom>
        </p:spPr>
        <p:txBody>
          <a:bodyPr lIns="0" tIns="0" rIns="0" bIns="0">
            <a:noAutofit/>
          </a:bodyPr>
          <a:lstStyle>
            <a:lvl1pPr marL="0" indent="0">
              <a:lnSpc>
                <a:spcPct val="100000"/>
              </a:lnSpc>
              <a:spcBef>
                <a:spcPts val="0"/>
              </a:spcBef>
              <a:buFontTx/>
              <a:buNone/>
              <a:defRPr sz="2600" b="1">
                <a:solidFill>
                  <a:schemeClr val="accent1"/>
                </a:solidFill>
              </a:defRPr>
            </a:lvl1pPr>
            <a:lvl2pPr marL="7938" indent="0">
              <a:spcAft>
                <a:spcPts val="600"/>
              </a:spcAft>
              <a:buFontTx/>
              <a:buNone/>
              <a:tabLst/>
              <a:defRPr sz="1400" b="0"/>
            </a:lvl2pPr>
            <a:lvl3pPr marL="914400" indent="-906463">
              <a:spcAft>
                <a:spcPts val="600"/>
              </a:spcAft>
              <a:buNone/>
              <a:tabLst/>
              <a:defRPr b="1">
                <a:solidFill>
                  <a:schemeClr val="accent1"/>
                </a:solidFill>
              </a:defRPr>
            </a:lvl3pPr>
            <a:lvl4pPr marL="7938" indent="-7938">
              <a:spcAft>
                <a:spcPts val="600"/>
              </a:spcAft>
              <a:buNone/>
              <a:tabLst/>
              <a:defRPr sz="1400"/>
            </a:lvl4pPr>
            <a:lvl5pPr marL="1828800" indent="0">
              <a:buNone/>
              <a:defRPr/>
            </a:lvl5pPr>
          </a:lstStyle>
          <a:p>
            <a:pPr lvl="0"/>
            <a:r>
              <a:rPr lang="de-DE" dirty="0"/>
              <a:t>Vorname Name (Erste Ebene)</a:t>
            </a:r>
          </a:p>
          <a:p>
            <a:pPr lvl="1"/>
            <a:r>
              <a:rPr lang="de-DE" dirty="0"/>
              <a:t>VITA (Zweite Ebene)</a:t>
            </a:r>
          </a:p>
          <a:p>
            <a:pPr lvl="2"/>
            <a:r>
              <a:rPr lang="de-DE" dirty="0"/>
              <a:t>Inhaltliche Schwerpunkte der Beratung (Dritte Ebene)</a:t>
            </a:r>
          </a:p>
          <a:p>
            <a:pPr lvl="3"/>
            <a:r>
              <a:rPr lang="de-DE" dirty="0"/>
              <a:t>Beratungsschwerpunkte (Vierte Ebene)</a:t>
            </a:r>
          </a:p>
        </p:txBody>
      </p:sp>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587375" y="1875600"/>
            <a:ext cx="2230438" cy="2427288"/>
          </a:xfrm>
          <a:prstGeom prst="rect">
            <a:avLst/>
          </a:prstGeom>
          <a:solidFill>
            <a:schemeClr val="accent4"/>
          </a:solidFill>
        </p:spPr>
        <p:txBody>
          <a:bodyPr/>
          <a:lstStyle/>
          <a:p>
            <a:r>
              <a:rPr lang="en-US"/>
              <a:t>Click icon to add picture</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587375" y="4449600"/>
            <a:ext cx="2230437" cy="1772325"/>
          </a:xfrm>
          <a:prstGeom prst="rect">
            <a:avLst/>
          </a:prstGeom>
        </p:spPr>
        <p:txBody>
          <a:bodyPr lIns="0" tIns="0" rIns="0" bIns="0">
            <a:noAutofit/>
          </a:bodyPr>
          <a:lstStyle>
            <a:lvl1pPr marL="0" indent="0">
              <a:lnSpc>
                <a:spcPct val="90000"/>
              </a:lnSpc>
              <a:spcBef>
                <a:spcPts val="0"/>
              </a:spcBef>
              <a:buNone/>
              <a:tabLst/>
              <a:defRPr sz="1400" b="1"/>
            </a:lvl1pPr>
            <a:lvl2pPr marL="0" indent="0">
              <a:lnSpc>
                <a:spcPct val="90000"/>
              </a:lnSpc>
              <a:spcBef>
                <a:spcPts val="0"/>
              </a:spcBef>
              <a:buNone/>
              <a:tabLst/>
              <a:defRPr sz="1400"/>
            </a:lvl2pPr>
          </a:lstStyle>
          <a:p>
            <a:pPr lvl="0"/>
            <a:r>
              <a:rPr lang="de-DE" dirty="0" err="1"/>
              <a:t>Akadem</a:t>
            </a:r>
            <a:r>
              <a:rPr lang="de-DE" dirty="0"/>
              <a:t>. Titel, </a:t>
            </a:r>
            <a:br>
              <a:rPr lang="de-DE" dirty="0"/>
            </a:br>
            <a:r>
              <a:rPr lang="de-DE" dirty="0"/>
              <a:t>Beruf, Rolle b. Luther </a:t>
            </a:r>
            <a:br>
              <a:rPr lang="de-DE" dirty="0"/>
            </a:br>
            <a:r>
              <a:rPr lang="de-DE" dirty="0"/>
              <a:t>(1. Ebene)</a:t>
            </a:r>
          </a:p>
          <a:p>
            <a:pPr lvl="1"/>
            <a:r>
              <a:rPr lang="de-DE" dirty="0"/>
              <a:t>Ort</a:t>
            </a:r>
          </a:p>
          <a:p>
            <a:pPr lvl="1"/>
            <a:r>
              <a:rPr lang="de-DE" dirty="0"/>
              <a:t>Telefon</a:t>
            </a:r>
            <a:br>
              <a:rPr lang="de-DE" dirty="0"/>
            </a:br>
            <a:r>
              <a:rPr lang="de-DE" dirty="0"/>
              <a:t>Mail (2. Ebene)</a:t>
            </a:r>
          </a:p>
        </p:txBody>
      </p:sp>
      <p:sp>
        <p:nvSpPr>
          <p:cNvPr id="5" name="Title 4"/>
          <p:cNvSpPr>
            <a:spLocks noGrp="1"/>
          </p:cNvSpPr>
          <p:nvPr>
            <p:ph type="title" hasCustomPrompt="1"/>
          </p:nvPr>
        </p:nvSpPr>
        <p:spPr/>
        <p:txBody>
          <a:bodyPr/>
          <a:lstStyle/>
          <a:p>
            <a:r>
              <a:rPr lang="de-DE" dirty="0"/>
              <a:t>Mastertitelformat bearbeiten</a:t>
            </a:r>
          </a:p>
        </p:txBody>
      </p:sp>
      <p:sp>
        <p:nvSpPr>
          <p:cNvPr id="10" name="Date Placeholder 9"/>
          <p:cNvSpPr>
            <a:spLocks noGrp="1"/>
          </p:cNvSpPr>
          <p:nvPr>
            <p:ph type="dt" sz="half" idx="15"/>
          </p:nvPr>
        </p:nvSpPr>
        <p:spPr/>
        <p:txBody>
          <a:bodyPr/>
          <a:lstStyle/>
          <a:p>
            <a:r>
              <a:rPr lang="de-DE"/>
              <a:t>Luther | </a:t>
            </a:r>
            <a:fld id="{84E55C49-995F-4996-BB60-2042809F2AFD}" type="datetime1">
              <a:rPr lang="de-DE" smtClean="0"/>
              <a:t>10.03.2022</a:t>
            </a:fld>
            <a:r>
              <a:rPr lang="de-DE"/>
              <a:t> |</a:t>
            </a:r>
            <a:endParaRPr lang="de-DE" dirty="0"/>
          </a:p>
        </p:txBody>
      </p:sp>
      <p:sp>
        <p:nvSpPr>
          <p:cNvPr id="12" name="Slide Number Placeholder 11"/>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65313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nsprechpartner">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601534" y="1822090"/>
            <a:ext cx="2583684" cy="2811708"/>
          </a:xfrm>
          <a:prstGeom prst="rect">
            <a:avLst/>
          </a:prstGeom>
          <a:solidFill>
            <a:schemeClr val="accent4"/>
          </a:solidFill>
        </p:spPr>
        <p:txBody>
          <a:bodyPr/>
          <a:lstStyle/>
          <a:p>
            <a:r>
              <a:rPr lang="en-US"/>
              <a:t>Click icon to add picture</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601534"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5" name="Bildplatzhalter 8">
            <a:extLst>
              <a:ext uri="{FF2B5EF4-FFF2-40B4-BE49-F238E27FC236}">
                <a16:creationId xmlns:a16="http://schemas.microsoft.com/office/drawing/2014/main" id="{AA7CE102-7100-A348-B075-E7B376BEB1EC}"/>
              </a:ext>
            </a:extLst>
          </p:cNvPr>
          <p:cNvSpPr>
            <a:spLocks noGrp="1"/>
          </p:cNvSpPr>
          <p:nvPr>
            <p:ph type="pic" sz="quarter" idx="17"/>
          </p:nvPr>
        </p:nvSpPr>
        <p:spPr>
          <a:xfrm>
            <a:off x="8215723" y="1822090"/>
            <a:ext cx="2583684" cy="2811708"/>
          </a:xfrm>
          <a:prstGeom prst="rect">
            <a:avLst/>
          </a:prstGeom>
          <a:solidFill>
            <a:schemeClr val="accent4"/>
          </a:solidFill>
        </p:spPr>
        <p:txBody>
          <a:bodyPr/>
          <a:lstStyle/>
          <a:p>
            <a:r>
              <a:rPr lang="en-US"/>
              <a:t>Click icon to add picture</a:t>
            </a:r>
            <a:endParaRPr lang="de-DE" dirty="0"/>
          </a:p>
        </p:txBody>
      </p:sp>
      <p:sp>
        <p:nvSpPr>
          <p:cNvPr id="16" name="Textplatzhalter 10">
            <a:extLst>
              <a:ext uri="{FF2B5EF4-FFF2-40B4-BE49-F238E27FC236}">
                <a16:creationId xmlns:a16="http://schemas.microsoft.com/office/drawing/2014/main" id="{856E7230-07AE-804D-9590-EBC97FF050D4}"/>
              </a:ext>
            </a:extLst>
          </p:cNvPr>
          <p:cNvSpPr>
            <a:spLocks noGrp="1"/>
          </p:cNvSpPr>
          <p:nvPr>
            <p:ph type="body" sz="quarter" idx="18" hasCustomPrompt="1"/>
          </p:nvPr>
        </p:nvSpPr>
        <p:spPr>
          <a:xfrm>
            <a:off x="8215723"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7" name="Bildplatzhalter 8">
            <a:extLst>
              <a:ext uri="{FF2B5EF4-FFF2-40B4-BE49-F238E27FC236}">
                <a16:creationId xmlns:a16="http://schemas.microsoft.com/office/drawing/2014/main" id="{43D1A95E-A4AE-C547-813E-209BACB6A679}"/>
              </a:ext>
            </a:extLst>
          </p:cNvPr>
          <p:cNvSpPr>
            <a:spLocks noGrp="1"/>
          </p:cNvSpPr>
          <p:nvPr>
            <p:ph type="pic" sz="quarter" idx="19"/>
          </p:nvPr>
        </p:nvSpPr>
        <p:spPr>
          <a:xfrm>
            <a:off x="4408629" y="1822090"/>
            <a:ext cx="2583684" cy="2811708"/>
          </a:xfrm>
          <a:prstGeom prst="rect">
            <a:avLst/>
          </a:prstGeom>
          <a:solidFill>
            <a:schemeClr val="accent4"/>
          </a:solidFill>
        </p:spPr>
        <p:txBody>
          <a:bodyPr/>
          <a:lstStyle/>
          <a:p>
            <a:r>
              <a:rPr lang="en-US"/>
              <a:t>Click icon to add picture</a:t>
            </a:r>
            <a:endParaRPr lang="de-DE"/>
          </a:p>
        </p:txBody>
      </p:sp>
      <p:sp>
        <p:nvSpPr>
          <p:cNvPr id="18" name="Textplatzhalter 10">
            <a:extLst>
              <a:ext uri="{FF2B5EF4-FFF2-40B4-BE49-F238E27FC236}">
                <a16:creationId xmlns:a16="http://schemas.microsoft.com/office/drawing/2014/main" id="{4EF9BBFA-D9E2-EE48-8632-C7718AE63336}"/>
              </a:ext>
            </a:extLst>
          </p:cNvPr>
          <p:cNvSpPr>
            <a:spLocks noGrp="1"/>
          </p:cNvSpPr>
          <p:nvPr>
            <p:ph type="body" sz="quarter" idx="20" hasCustomPrompt="1"/>
          </p:nvPr>
        </p:nvSpPr>
        <p:spPr>
          <a:xfrm>
            <a:off x="4408629" y="4852611"/>
            <a:ext cx="3388377" cy="1168553"/>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3" name="Title 2"/>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21"/>
          </p:nvPr>
        </p:nvSpPr>
        <p:spPr/>
        <p:txBody>
          <a:bodyPr/>
          <a:lstStyle/>
          <a:p>
            <a:r>
              <a:rPr lang="de-DE"/>
              <a:t>Luther | </a:t>
            </a:r>
            <a:fld id="{B9548646-E10D-4839-A3C6-85893EC50ECA}" type="datetime1">
              <a:rPr lang="de-DE" smtClean="0"/>
              <a:t>10.03.2022</a:t>
            </a:fld>
            <a:r>
              <a:rPr lang="de-DE"/>
              <a:t> |</a:t>
            </a:r>
            <a:endParaRPr lang="de-DE" dirty="0"/>
          </a:p>
        </p:txBody>
      </p:sp>
      <p:sp>
        <p:nvSpPr>
          <p:cNvPr id="7" name="Slide Number Placeholder 6"/>
          <p:cNvSpPr>
            <a:spLocks noGrp="1"/>
          </p:cNvSpPr>
          <p:nvPr>
            <p:ph type="sldNum" sz="quarter" idx="22"/>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869974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itat (z.B. Gesetzes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err="1"/>
              <a:t>Zitat</a:t>
            </a:r>
            <a:r>
              <a:rPr lang="en-US" dirty="0"/>
              <a:t> (</a:t>
            </a:r>
            <a:r>
              <a:rPr lang="en-US" dirty="0" err="1"/>
              <a:t>z.B</a:t>
            </a:r>
            <a:r>
              <a:rPr lang="en-US" dirty="0"/>
              <a:t>. </a:t>
            </a:r>
            <a:r>
              <a:rPr lang="en-US" dirty="0" err="1"/>
              <a:t>für</a:t>
            </a:r>
            <a:r>
              <a:rPr lang="en-US" dirty="0"/>
              <a:t> </a:t>
            </a:r>
            <a:r>
              <a:rPr lang="en-US" dirty="0" err="1"/>
              <a:t>Gesetzestexte</a:t>
            </a:r>
            <a:r>
              <a:rPr lang="en-US" dirty="0"/>
              <a:t>)</a:t>
            </a:r>
            <a:endParaRPr lang="de-DE" dirty="0"/>
          </a:p>
        </p:txBody>
      </p:sp>
      <p:sp>
        <p:nvSpPr>
          <p:cNvPr id="5" name="Text Placeholder 4"/>
          <p:cNvSpPr>
            <a:spLocks noGrp="1"/>
          </p:cNvSpPr>
          <p:nvPr>
            <p:ph type="body" sz="quarter" idx="11" hasCustomPrompt="1"/>
          </p:nvPr>
        </p:nvSpPr>
        <p:spPr>
          <a:xfrm>
            <a:off x="587375" y="1810800"/>
            <a:ext cx="11017249" cy="4500561"/>
          </a:xfrm>
          <a:solidFill>
            <a:schemeClr val="bg1">
              <a:lumMod val="85000"/>
            </a:schemeClr>
          </a:solidFill>
        </p:spPr>
        <p:txBody>
          <a:bodyPr lIns="144000" tIns="144000" rIns="144000" bIns="144000" anchor="ctr"/>
          <a:lstStyle>
            <a:lvl1pPr>
              <a:defRPr b="1" i="1" baseline="0"/>
            </a:lvl1pPr>
            <a:lvl2pPr marL="0" indent="0">
              <a:buFontTx/>
              <a:buNone/>
              <a:defRPr i="1"/>
            </a:lvl2pPr>
            <a:lvl3pPr marL="360000" indent="-360000">
              <a:buClr>
                <a:schemeClr val="tx1"/>
              </a:buClr>
              <a:buFont typeface="+mj-lt"/>
              <a:buAutoNum type="arabicParenBoth"/>
              <a:defRPr i="1"/>
            </a:lvl3pPr>
            <a:lvl4pPr marL="720000" indent="-360000">
              <a:buClr>
                <a:schemeClr val="tx1"/>
              </a:buClr>
              <a:buFont typeface="+mj-lt"/>
              <a:buAutoNum type="alphaLcParenR"/>
              <a:defRPr i="1" baseline="0"/>
            </a:lvl4pPr>
            <a:lvl5pPr marL="1080000">
              <a:buClr>
                <a:schemeClr val="tx1"/>
              </a:buClr>
              <a:defRPr/>
            </a:lvl5pPr>
            <a:lvl6pPr marL="1440000" indent="-360000">
              <a:buFont typeface="Wingdings" panose="05000000000000000000" pitchFamily="2" charset="2"/>
              <a:buChar char="§"/>
              <a:defRPr sz="1800" b="0" i="1"/>
            </a:lvl6pPr>
          </a:lstStyle>
          <a:p>
            <a:pPr lvl="0"/>
            <a:r>
              <a:rPr lang="de-DE" dirty="0"/>
              <a:t>Zitat Überschrift (Ebene 1)</a:t>
            </a:r>
          </a:p>
          <a:p>
            <a:pPr lvl="1"/>
            <a:r>
              <a:rPr lang="de-DE" dirty="0"/>
              <a:t>Zitat (Ebene 2)</a:t>
            </a:r>
          </a:p>
          <a:p>
            <a:pPr lvl="2"/>
            <a:r>
              <a:rPr lang="de-DE" dirty="0"/>
              <a:t>Nummerierung (Ebene 3)</a:t>
            </a:r>
          </a:p>
          <a:p>
            <a:pPr lvl="3"/>
            <a:r>
              <a:rPr lang="de-DE" dirty="0"/>
              <a:t>Nummerierung (Ebene 4)</a:t>
            </a:r>
          </a:p>
          <a:p>
            <a:pPr lvl="4"/>
            <a:r>
              <a:rPr lang="de-DE" dirty="0"/>
              <a:t>Bullet (Ebene 5)</a:t>
            </a:r>
          </a:p>
          <a:p>
            <a:pPr lvl="5"/>
            <a:r>
              <a:rPr lang="de-DE" dirty="0"/>
              <a:t>Bullet (Ebene 6)</a:t>
            </a:r>
          </a:p>
        </p:txBody>
      </p:sp>
      <p:sp>
        <p:nvSpPr>
          <p:cNvPr id="7" name="Date Placeholder 6"/>
          <p:cNvSpPr>
            <a:spLocks noGrp="1"/>
          </p:cNvSpPr>
          <p:nvPr>
            <p:ph type="dt" sz="half" idx="12"/>
          </p:nvPr>
        </p:nvSpPr>
        <p:spPr/>
        <p:txBody>
          <a:bodyPr/>
          <a:lstStyle/>
          <a:p>
            <a:r>
              <a:rPr lang="de-DE"/>
              <a:t>Luther | </a:t>
            </a:r>
            <a:fld id="{6289DAB7-1237-404F-9CA1-1E629995B554}" type="datetime1">
              <a:rPr lang="de-DE" smtClean="0"/>
              <a:t>10.03.2022</a:t>
            </a:fld>
            <a:r>
              <a:rPr lang="de-DE"/>
              <a:t> |</a:t>
            </a:r>
            <a:endParaRPr lang="de-DE" dirty="0"/>
          </a:p>
        </p:txBody>
      </p:sp>
      <p:sp>
        <p:nvSpPr>
          <p:cNvPr id="8" name="Slide Number Placeholder 7"/>
          <p:cNvSpPr>
            <a:spLocks noGrp="1"/>
          </p:cNvSpPr>
          <p:nvPr>
            <p:ph type="sldNum" sz="quarter" idx="13"/>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072169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folie mit Bild">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FE5ECC45-F3E7-A143-8747-5F96B0CC1F55}"/>
              </a:ext>
            </a:extLst>
          </p:cNvPr>
          <p:cNvSpPr>
            <a:spLocks noGrp="1"/>
          </p:cNvSpPr>
          <p:nvPr>
            <p:ph type="pic" sz="quarter" idx="13"/>
          </p:nvPr>
        </p:nvSpPr>
        <p:spPr>
          <a:xfrm>
            <a:off x="587375" y="549275"/>
            <a:ext cx="11017249" cy="5759450"/>
          </a:xfrm>
          <a:prstGeom prst="rect">
            <a:avLst/>
          </a:prstGeom>
        </p:spPr>
        <p:txBody>
          <a:bodyPr/>
          <a:lstStyle>
            <a:lvl1pPr marL="0" indent="0">
              <a:buNone/>
              <a:defRPr/>
            </a:lvl1pPr>
          </a:lstStyle>
          <a:p>
            <a:r>
              <a:rPr lang="en-US"/>
              <a:t>Click icon to add picture</a:t>
            </a:r>
            <a:endParaRPr lang="de-DE" dirty="0"/>
          </a:p>
        </p:txBody>
      </p:sp>
      <p:sp>
        <p:nvSpPr>
          <p:cNvPr id="7" name="Untertitel 2">
            <a:extLst>
              <a:ext uri="{FF2B5EF4-FFF2-40B4-BE49-F238E27FC236}">
                <a16:creationId xmlns:a16="http://schemas.microsoft.com/office/drawing/2014/main" id="{1B0E6EDB-FB83-0545-8E6F-36E19A55532E}"/>
              </a:ext>
            </a:extLst>
          </p:cNvPr>
          <p:cNvSpPr>
            <a:spLocks noGrp="1"/>
          </p:cNvSpPr>
          <p:nvPr>
            <p:ph type="subTitle" idx="1"/>
          </p:nvPr>
        </p:nvSpPr>
        <p:spPr>
          <a:xfrm>
            <a:off x="838200" y="4892040"/>
            <a:ext cx="10515600" cy="722376"/>
          </a:xfrm>
          <a:prstGeom prst="rect">
            <a:avLst/>
          </a:prstGeo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dirty="0"/>
          </a:p>
        </p:txBody>
      </p:sp>
      <p:sp>
        <p:nvSpPr>
          <p:cNvPr id="4" name="Date Placeholder 3"/>
          <p:cNvSpPr>
            <a:spLocks noGrp="1"/>
          </p:cNvSpPr>
          <p:nvPr>
            <p:ph type="dt" sz="half" idx="14"/>
          </p:nvPr>
        </p:nvSpPr>
        <p:spPr/>
        <p:txBody>
          <a:bodyPr/>
          <a:lstStyle/>
          <a:p>
            <a:r>
              <a:rPr lang="de-DE"/>
              <a:t>Luther | </a:t>
            </a:r>
            <a:fld id="{0D13603E-89DC-4D27-A176-4CABC83C4B61}" type="datetime1">
              <a:rPr lang="de-DE" smtClean="0"/>
              <a:t>10.03.2022</a:t>
            </a:fld>
            <a:r>
              <a:rPr lang="de-DE"/>
              <a:t> |</a:t>
            </a:r>
            <a:endParaRPr lang="de-DE" dirty="0"/>
          </a:p>
        </p:txBody>
      </p:sp>
      <p:sp>
        <p:nvSpPr>
          <p:cNvPr id="5" name="Slide Number Placeholder 4"/>
          <p:cNvSpPr>
            <a:spLocks noGrp="1"/>
          </p:cNvSpPr>
          <p:nvPr>
            <p:ph type="sldNum" sz="quarter" idx="15"/>
          </p:nvPr>
        </p:nvSpPr>
        <p:spPr/>
        <p:txBody>
          <a:bodyPr/>
          <a:lstStyle/>
          <a:p>
            <a:fld id="{8ED280B2-FD19-491D-8746-6B7D39E89A7F}" type="slidenum">
              <a:rPr lang="de-DE" smtClean="0"/>
              <a:pPr/>
              <a:t>‹#›</a:t>
            </a:fld>
            <a:endParaRPr lang="de-DE" dirty="0"/>
          </a:p>
        </p:txBody>
      </p:sp>
      <p:sp>
        <p:nvSpPr>
          <p:cNvPr id="9" name="Titel 9">
            <a:extLst>
              <a:ext uri="{FF2B5EF4-FFF2-40B4-BE49-F238E27FC236}">
                <a16:creationId xmlns:a16="http://schemas.microsoft.com/office/drawing/2014/main" id="{F4487D7F-B8A1-3340-8F7C-CBC2318EC43E}"/>
              </a:ext>
            </a:extLst>
          </p:cNvPr>
          <p:cNvSpPr>
            <a:spLocks noGrp="1"/>
          </p:cNvSpPr>
          <p:nvPr>
            <p:ph type="title"/>
          </p:nvPr>
        </p:nvSpPr>
        <p:spPr>
          <a:xfrm>
            <a:off x="838800" y="3420000"/>
            <a:ext cx="10515600" cy="1325563"/>
          </a:xfrm>
          <a:prstGeom prst="rect">
            <a:avLst/>
          </a:prstGeom>
        </p:spPr>
        <p:txBody>
          <a:bodyPr anchor="b" anchorCtr="0">
            <a:normAutofit/>
          </a:bodyPr>
          <a:lstStyle>
            <a:lvl1pPr algn="ctr">
              <a:defRPr sz="5200" b="1">
                <a:solidFill>
                  <a:schemeClr val="bg1"/>
                </a:solidFill>
              </a:defRPr>
            </a:lvl1pPr>
          </a:lstStyle>
          <a:p>
            <a:r>
              <a:rPr lang="en-US"/>
              <a:t>Click to edit Master title style</a:t>
            </a:r>
            <a:endParaRPr lang="de-DE" dirty="0"/>
          </a:p>
        </p:txBody>
      </p:sp>
      <p:pic>
        <p:nvPicPr>
          <p:cNvPr id="8"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Tree>
    <p:extLst>
      <p:ext uri="{BB962C8B-B14F-4D97-AF65-F5344CB8AC3E}">
        <p14:creationId xmlns:p14="http://schemas.microsoft.com/office/powerpoint/2010/main" val="3450090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a:extLst>
              <a:ext uri="{FF2B5EF4-FFF2-40B4-BE49-F238E27FC236}">
                <a16:creationId xmlns:a16="http://schemas.microsoft.com/office/drawing/2014/main" id="{1B0E6EDB-FB83-0545-8E6F-36E19A55532E}"/>
              </a:ext>
            </a:extLst>
          </p:cNvPr>
          <p:cNvSpPr>
            <a:spLocks noGrp="1"/>
          </p:cNvSpPr>
          <p:nvPr>
            <p:ph type="subTitle" idx="1" hasCustomPrompt="1"/>
          </p:nvPr>
        </p:nvSpPr>
        <p:spPr>
          <a:xfrm>
            <a:off x="837600" y="4892040"/>
            <a:ext cx="10515600" cy="722376"/>
          </a:xfrm>
          <a:prstGeom prst="rect">
            <a:avLst/>
          </a:prstGeom>
        </p:spPr>
        <p:txBody>
          <a:bodyPr>
            <a:noAutofit/>
          </a:bodyPr>
          <a:lstStyle>
            <a:lvl1pPr marL="0" indent="0" algn="ctr">
              <a:buNone/>
              <a:defRPr sz="22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Untertitel (z.B. Datum, Name, Ort)</a:t>
            </a:r>
          </a:p>
        </p:txBody>
      </p:sp>
      <p:sp>
        <p:nvSpPr>
          <p:cNvPr id="10" name="Titel 9">
            <a:extLst>
              <a:ext uri="{FF2B5EF4-FFF2-40B4-BE49-F238E27FC236}">
                <a16:creationId xmlns:a16="http://schemas.microsoft.com/office/drawing/2014/main" id="{F4487D7F-B8A1-3340-8F7C-CBC2318EC43E}"/>
              </a:ext>
            </a:extLst>
          </p:cNvPr>
          <p:cNvSpPr>
            <a:spLocks noGrp="1"/>
          </p:cNvSpPr>
          <p:nvPr>
            <p:ph type="title" hasCustomPrompt="1"/>
          </p:nvPr>
        </p:nvSpPr>
        <p:spPr>
          <a:xfrm>
            <a:off x="838800" y="3420000"/>
            <a:ext cx="10515600" cy="1325563"/>
          </a:xfrm>
          <a:prstGeom prst="rect">
            <a:avLst/>
          </a:prstGeom>
        </p:spPr>
        <p:txBody>
          <a:bodyPr anchor="b" anchorCtr="0">
            <a:normAutofit/>
          </a:bodyPr>
          <a:lstStyle>
            <a:lvl1pPr algn="ctr">
              <a:defRPr sz="4400" b="1">
                <a:solidFill>
                  <a:schemeClr val="bg1"/>
                </a:solidFill>
              </a:defRPr>
            </a:lvl1pPr>
          </a:lstStyle>
          <a:p>
            <a:r>
              <a:rPr lang="de-DE" noProof="0" dirty="0"/>
              <a:t>Titel</a:t>
            </a:r>
            <a:endParaRPr lang="de-DE" dirty="0"/>
          </a:p>
        </p:txBody>
      </p:sp>
      <p:pic>
        <p:nvPicPr>
          <p:cNvPr id="16"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Tree>
    <p:extLst>
      <p:ext uri="{BB962C8B-B14F-4D97-AF65-F5344CB8AC3E}">
        <p14:creationId xmlns:p14="http://schemas.microsoft.com/office/powerpoint/2010/main" val="2379817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le 1"/>
          <p:cNvSpPr>
            <a:spLocks noGrp="1"/>
          </p:cNvSpPr>
          <p:nvPr>
            <p:ph type="title" hasCustomPrompt="1"/>
          </p:nvPr>
        </p:nvSpPr>
        <p:spPr>
          <a:xfrm>
            <a:off x="1045146" y="2746625"/>
            <a:ext cx="10102909" cy="1364750"/>
          </a:xfrm>
          <a:prstGeom prst="rect">
            <a:avLst/>
          </a:prstGeom>
        </p:spPr>
        <p:txBody>
          <a:bodyPr anchor="ctr"/>
          <a:lstStyle>
            <a:lvl1pPr algn="ctr">
              <a:defRPr sz="4400">
                <a:solidFill>
                  <a:schemeClr val="bg1"/>
                </a:solidFill>
              </a:defRPr>
            </a:lvl1pPr>
          </a:lstStyle>
          <a:p>
            <a:r>
              <a:rPr lang="de-DE" noProof="0" dirty="0" err="1"/>
              <a:t>Kapiteltrenner</a:t>
            </a:r>
            <a:endParaRPr lang="de-DE" noProof="0" dirty="0"/>
          </a:p>
        </p:txBody>
      </p:sp>
      <p:sp>
        <p:nvSpPr>
          <p:cNvPr id="4" name="Date Placeholder 3"/>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015288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Inhalt">
    <p:spTree>
      <p:nvGrpSpPr>
        <p:cNvPr id="1" name=""/>
        <p:cNvGrpSpPr/>
        <p:nvPr/>
      </p:nvGrpSpPr>
      <p:grpSpPr>
        <a:xfrm>
          <a:off x="0" y="0"/>
          <a:ext cx="0" cy="0"/>
          <a:chOff x="0" y="0"/>
          <a:chExt cx="0" cy="0"/>
        </a:xfrm>
      </p:grpSpPr>
      <p:pic>
        <p:nvPicPr>
          <p:cNvPr id="8194" name="Picture 2" descr="G:\_Andrea_Daten\Kunden_aktuell\Vischer_Bernet\2012_11_07\Gesammelt\JPG\Untergrund_Weiss_285x190mm.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12190115" cy="595241"/>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hasCustomPrompt="1"/>
          </p:nvPr>
        </p:nvSpPr>
        <p:spPr>
          <a:xfrm>
            <a:off x="335360" y="548681"/>
            <a:ext cx="11521280" cy="720080"/>
          </a:xfrm>
          <a:prstGeom prst="rect">
            <a:avLst/>
          </a:prstGeom>
        </p:spPr>
        <p:txBody>
          <a:bodyPr/>
          <a:lstStyle>
            <a:lvl1pPr>
              <a:defRPr/>
            </a:lvl1pPr>
          </a:lstStyle>
          <a:p>
            <a:r>
              <a:rPr lang="en-US" dirty="0"/>
              <a:t>Headline </a:t>
            </a:r>
            <a:r>
              <a:rPr lang="en-US" dirty="0" err="1"/>
              <a:t>Textseite</a:t>
            </a:r>
            <a:endParaRPr lang="de-DE" dirty="0"/>
          </a:p>
        </p:txBody>
      </p:sp>
      <p:sp>
        <p:nvSpPr>
          <p:cNvPr id="3" name="Inhaltsplatzhalter 2"/>
          <p:cNvSpPr>
            <a:spLocks noGrp="1"/>
          </p:cNvSpPr>
          <p:nvPr>
            <p:ph idx="1" hasCustomPrompt="1"/>
          </p:nvPr>
        </p:nvSpPr>
        <p:spPr>
          <a:xfrm>
            <a:off x="335360" y="1557339"/>
            <a:ext cx="11521280" cy="4751981"/>
          </a:xfrm>
          <a:prstGeom prst="rect">
            <a:avLst/>
          </a:prstGeom>
        </p:spPr>
        <p:txBody>
          <a:bodyPr/>
          <a:lstStyle>
            <a:lvl1pPr marL="0" indent="0">
              <a:lnSpc>
                <a:spcPct val="120000"/>
              </a:lnSpc>
              <a:spcBef>
                <a:spcPts val="600"/>
              </a:spcBef>
              <a:buFont typeface="Wingdings" pitchFamily="2" charset="2"/>
              <a:buNone/>
              <a:defRPr sz="2000"/>
            </a:lvl1pPr>
            <a:lvl2pPr marL="180975" indent="-180975">
              <a:lnSpc>
                <a:spcPct val="120000"/>
              </a:lnSpc>
              <a:spcBef>
                <a:spcPts val="1200"/>
              </a:spcBef>
              <a:buClr>
                <a:schemeClr val="accent1"/>
              </a:buClr>
              <a:defRPr sz="2000"/>
            </a:lvl2pPr>
            <a:lvl3pPr marL="409575" indent="-209550">
              <a:lnSpc>
                <a:spcPct val="120000"/>
              </a:lnSpc>
              <a:buClr>
                <a:schemeClr val="accent1"/>
              </a:buClr>
              <a:defRPr sz="1800"/>
            </a:lvl3pPr>
            <a:lvl4pPr marL="552450" indent="-133350">
              <a:lnSpc>
                <a:spcPct val="120000"/>
              </a:lnSpc>
              <a:buClr>
                <a:schemeClr val="accent1"/>
              </a:buClr>
              <a:buFont typeface="Arial" pitchFamily="34" charset="0"/>
              <a:buChar char="-"/>
              <a:tabLst/>
              <a:defRPr sz="1600"/>
            </a:lvl4pPr>
            <a:lvl5pPr marL="666750" indent="-104775" defTabSz="893763">
              <a:lnSpc>
                <a:spcPct val="120000"/>
              </a:lnSpc>
              <a:buClr>
                <a:schemeClr val="accent1"/>
              </a:buClr>
              <a:buFont typeface="Arial" pitchFamily="34" charset="0"/>
              <a:buChar char="∙"/>
              <a:defRPr sz="1400" baseline="0"/>
            </a:lvl5pPr>
          </a:lstStyle>
          <a:p>
            <a:pPr lvl="1"/>
            <a:r>
              <a:rPr lang="en-US" dirty="0" err="1"/>
              <a:t>Erste</a:t>
            </a:r>
            <a:r>
              <a:rPr lang="en-US" dirty="0"/>
              <a:t> </a:t>
            </a:r>
            <a:r>
              <a:rPr lang="en-US" dirty="0" err="1"/>
              <a:t>Textebene</a:t>
            </a:r>
            <a:endParaRPr lang="en-US" dirty="0"/>
          </a:p>
          <a:p>
            <a:pPr lvl="2"/>
            <a:r>
              <a:rPr lang="de-DE" dirty="0"/>
              <a:t>Zweite Textebene</a:t>
            </a:r>
          </a:p>
          <a:p>
            <a:pPr lvl="3"/>
            <a:r>
              <a:rPr lang="de-DE" dirty="0"/>
              <a:t>Dritte Textebene</a:t>
            </a:r>
          </a:p>
          <a:p>
            <a:pPr lvl="4"/>
            <a:r>
              <a:rPr lang="de-DE" dirty="0"/>
              <a:t>Vierte Textebene</a:t>
            </a:r>
            <a:endParaRPr lang="en-US" dirty="0"/>
          </a:p>
        </p:txBody>
      </p:sp>
      <p:sp>
        <p:nvSpPr>
          <p:cNvPr id="9" name="Foliennummernplatzhalter 5"/>
          <p:cNvSpPr>
            <a:spLocks noGrp="1"/>
          </p:cNvSpPr>
          <p:nvPr>
            <p:ph type="sldNum" sz="quarter" idx="4"/>
          </p:nvPr>
        </p:nvSpPr>
        <p:spPr>
          <a:xfrm>
            <a:off x="11334653" y="6496543"/>
            <a:ext cx="521987" cy="172546"/>
          </a:xfrm>
          <a:prstGeom prst="rect">
            <a:avLst/>
          </a:prstGeom>
        </p:spPr>
        <p:txBody>
          <a:bodyPr vert="horz" lIns="0" tIns="45720" rIns="0" bIns="45720" rtlCol="0" anchor="ctr"/>
          <a:lstStyle>
            <a:lvl1pPr algn="r">
              <a:defRPr sz="700">
                <a:solidFill>
                  <a:schemeClr val="tx1"/>
                </a:solidFill>
              </a:defRPr>
            </a:lvl1pPr>
          </a:lstStyle>
          <a:p>
            <a:fld id="{3779A239-8147-4E1A-B4EE-E3A857F70027}" type="slidenum">
              <a:rPr lang="de-DE" smtClean="0"/>
              <a:pPr/>
              <a:t>‹#›</a:t>
            </a:fld>
            <a:endParaRPr lang="de-DE" dirty="0"/>
          </a:p>
        </p:txBody>
      </p:sp>
      <p:sp>
        <p:nvSpPr>
          <p:cNvPr id="8" name="Fußzeilenplatzhalter 4"/>
          <p:cNvSpPr>
            <a:spLocks noGrp="1"/>
          </p:cNvSpPr>
          <p:nvPr>
            <p:ph type="ftr" sz="quarter" idx="11"/>
          </p:nvPr>
        </p:nvSpPr>
        <p:spPr>
          <a:xfrm>
            <a:off x="335361" y="6496543"/>
            <a:ext cx="5759697" cy="172546"/>
          </a:xfrm>
          <a:prstGeom prst="rect">
            <a:avLst/>
          </a:prstGeom>
        </p:spPr>
        <p:txBody>
          <a:bodyPr/>
          <a:lstStyle>
            <a:lvl1pPr algn="l">
              <a:defRPr lang="de-DE" sz="700" b="0" kern="1200" dirty="0" smtClean="0">
                <a:solidFill>
                  <a:schemeClr val="tx1"/>
                </a:solidFill>
                <a:latin typeface="+mn-lt"/>
                <a:ea typeface="+mn-ea"/>
                <a:cs typeface="+mn-cs"/>
              </a:defRPr>
            </a:lvl1pPr>
          </a:lstStyle>
          <a:p>
            <a:r>
              <a:rPr lang="en-US" dirty="0"/>
              <a:t>© Luther,  </a:t>
            </a:r>
            <a:fld id="{25FDC24C-875F-4037-AA18-2A6F3EEAD7FF}" type="datetime1">
              <a:rPr lang="en-US" smtClean="0"/>
              <a:pPr/>
              <a:t>3/10/2022</a:t>
            </a:fld>
            <a:endParaRPr lang="en-US" dirty="0"/>
          </a:p>
        </p:txBody>
      </p:sp>
    </p:spTree>
    <p:extLst>
      <p:ext uri="{BB962C8B-B14F-4D97-AF65-F5344CB8AC3E}">
        <p14:creationId xmlns:p14="http://schemas.microsoft.com/office/powerpoint/2010/main" val="2308010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4" name="Content Placeholder 3"/>
          <p:cNvSpPr>
            <a:spLocks noGrp="1"/>
          </p:cNvSpPr>
          <p:nvPr>
            <p:ph sz="quarter" idx="12" hasCustomPrompt="1"/>
          </p:nvPr>
        </p:nvSpPr>
        <p:spPr>
          <a:xfrm>
            <a:off x="586800" y="1810800"/>
            <a:ext cx="11016000" cy="4500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3"/>
          </p:nvPr>
        </p:nvSpPr>
        <p:spPr/>
        <p:txBody>
          <a:bodyPr/>
          <a:lstStyle/>
          <a:p>
            <a:r>
              <a:rPr lang="de-DE"/>
              <a:t>Luther | </a:t>
            </a:r>
            <a:fld id="{77BFF74E-5B1B-4767-B575-E35907464062}" type="datetime1">
              <a:rPr lang="de-DE" smtClean="0"/>
              <a:t>10.03.2022</a:t>
            </a:fld>
            <a:r>
              <a:rPr lang="de-DE"/>
              <a:t> |</a:t>
            </a:r>
            <a:endParaRPr lang="de-DE" dirty="0"/>
          </a:p>
        </p:txBody>
      </p:sp>
      <p:sp>
        <p:nvSpPr>
          <p:cNvPr id="8" name="Slide Number Placeholder 7"/>
          <p:cNvSpPr>
            <a:spLocks noGrp="1"/>
          </p:cNvSpPr>
          <p:nvPr>
            <p:ph type="sldNum" sz="quarter" idx="14"/>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173006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wei Kästen, halb/halb">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6204624" y="1810799"/>
            <a:ext cx="5400000" cy="449792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3" name="Content Placeholder 2"/>
          <p:cNvSpPr>
            <a:spLocks noGrp="1"/>
          </p:cNvSpPr>
          <p:nvPr>
            <p:ph sz="quarter" idx="15" hasCustomPrompt="1"/>
          </p:nvPr>
        </p:nvSpPr>
        <p:spPr>
          <a:xfrm>
            <a:off x="587374"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5" name="Title 4"/>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7" name="Date Placeholder 6"/>
          <p:cNvSpPr>
            <a:spLocks noGrp="1"/>
          </p:cNvSpPr>
          <p:nvPr>
            <p:ph type="dt" sz="half" idx="17"/>
          </p:nvPr>
        </p:nvSpPr>
        <p:spPr/>
        <p:txBody>
          <a:bodyPr/>
          <a:lstStyle/>
          <a:p>
            <a:r>
              <a:rPr lang="de-DE"/>
              <a:t>Luther | </a:t>
            </a:r>
            <a:fld id="{16824C48-A346-47AF-A028-A69AC37F700C}"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29547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zwei Kästen, 2:1">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8004625" y="1810799"/>
            <a:ext cx="3600000" cy="4497925"/>
          </a:xfrm>
        </p:spPr>
        <p:txBody>
          <a:bodyPr/>
          <a:lstStyle>
            <a:lvl6pPr>
              <a:defRPr/>
            </a:lvl6pPr>
            <a:lvl7pPr>
              <a:defRPr/>
            </a:lvl7pPr>
            <a:lvl8pPr>
              <a:defRPr/>
            </a:lvl8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a:t>
            </a:r>
          </a:p>
          <a:p>
            <a:pPr lvl="6"/>
            <a:r>
              <a:rPr lang="de-DE" dirty="0"/>
              <a:t>Siebte Ebene </a:t>
            </a:r>
          </a:p>
          <a:p>
            <a:pPr lvl="7"/>
            <a:r>
              <a:rPr lang="de-DE" dirty="0"/>
              <a:t>Achte Ebene </a:t>
            </a:r>
          </a:p>
          <a:p>
            <a:pPr lvl="8"/>
            <a:r>
              <a:rPr lang="de-DE" dirty="0"/>
              <a:t>Neunte Ebene</a:t>
            </a:r>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7"/>
          </p:nvPr>
        </p:nvSpPr>
        <p:spPr/>
        <p:txBody>
          <a:bodyPr/>
          <a:lstStyle/>
          <a:p>
            <a:r>
              <a:rPr lang="de-DE"/>
              <a:t>Luther | </a:t>
            </a:r>
            <a:fld id="{A0E6C572-1BD1-4665-BC46-DF780A98B365}"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p:txBody>
          <a:bodyPr/>
          <a:lstStyle/>
          <a:p>
            <a:r>
              <a:rPr lang="de-DE" noProof="0" dirty="0"/>
              <a:t>Mastertitelformat bearbeiten</a:t>
            </a:r>
          </a:p>
        </p:txBody>
      </p:sp>
    </p:spTree>
    <p:extLst>
      <p:ext uri="{BB962C8B-B14F-4D97-AF65-F5344CB8AC3E}">
        <p14:creationId xmlns:p14="http://schemas.microsoft.com/office/powerpoint/2010/main" val="207878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zwei Kästen, halb/halb">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6204624" y="1810799"/>
            <a:ext cx="5400000" cy="449792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3" name="Content Placeholder 2"/>
          <p:cNvSpPr>
            <a:spLocks noGrp="1"/>
          </p:cNvSpPr>
          <p:nvPr>
            <p:ph sz="quarter" idx="15" hasCustomPrompt="1"/>
          </p:nvPr>
        </p:nvSpPr>
        <p:spPr>
          <a:xfrm>
            <a:off x="587374"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5" name="Title 4"/>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7" name="Date Placeholder 6"/>
          <p:cNvSpPr>
            <a:spLocks noGrp="1"/>
          </p:cNvSpPr>
          <p:nvPr>
            <p:ph type="dt" sz="half" idx="17"/>
          </p:nvPr>
        </p:nvSpPr>
        <p:spPr/>
        <p:txBody>
          <a:bodyPr/>
          <a:lstStyle/>
          <a:p>
            <a:r>
              <a:rPr lang="de-DE"/>
              <a:t>Luther | </a:t>
            </a:r>
            <a:fld id="{16824C48-A346-47AF-A028-A69AC37F700C}"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5133283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ei Kästen, 1:2">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4332624" y="1810799"/>
            <a:ext cx="7272000" cy="4497925"/>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3" name="Content Placeholder 2"/>
          <p:cNvSpPr>
            <a:spLocks noGrp="1"/>
          </p:cNvSpPr>
          <p:nvPr>
            <p:ph sz="quarter" idx="15" hasCustomPrompt="1"/>
          </p:nvPr>
        </p:nvSpPr>
        <p:spPr>
          <a:xfrm>
            <a:off x="587374" y="1810800"/>
            <a:ext cx="3600000" cy="4500562"/>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Date Placeholder 6"/>
          <p:cNvSpPr>
            <a:spLocks noGrp="1"/>
          </p:cNvSpPr>
          <p:nvPr>
            <p:ph type="dt" sz="half" idx="17"/>
          </p:nvPr>
        </p:nvSpPr>
        <p:spPr/>
        <p:txBody>
          <a:bodyPr/>
          <a:lstStyle/>
          <a:p>
            <a:r>
              <a:rPr lang="de-DE"/>
              <a:t>Luther | </a:t>
            </a:r>
            <a:fld id="{A2DBB099-567E-49DE-9789-7392ECE9A11A}"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p:txBody>
          <a:bodyPr/>
          <a:lstStyle/>
          <a:p>
            <a:r>
              <a:rPr lang="de-DE" noProof="0" dirty="0"/>
              <a:t>Mastertitelformat bearbeiten</a:t>
            </a:r>
          </a:p>
        </p:txBody>
      </p:sp>
    </p:spTree>
    <p:extLst>
      <p:ext uri="{BB962C8B-B14F-4D97-AF65-F5344CB8AC3E}">
        <p14:creationId xmlns:p14="http://schemas.microsoft.com/office/powerpoint/2010/main" val="228328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rei Käste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3" name="Date Placeholder 2"/>
          <p:cNvSpPr>
            <a:spLocks noGrp="1"/>
          </p:cNvSpPr>
          <p:nvPr>
            <p:ph type="dt" sz="half" idx="10"/>
          </p:nvPr>
        </p:nvSpPr>
        <p:spPr/>
        <p:txBody>
          <a:bodyPr/>
          <a:lstStyle/>
          <a:p>
            <a:r>
              <a:rPr lang="de-DE"/>
              <a:t>Luther | </a:t>
            </a:r>
            <a:fld id="{307B699C-F965-4E3C-9BAB-AC3D9606DDF1}"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a:t>
            </a:fld>
            <a:endParaRPr lang="de-DE" dirty="0"/>
          </a:p>
        </p:txBody>
      </p:sp>
      <p:sp>
        <p:nvSpPr>
          <p:cNvPr id="6" name="Content Placeholder 5"/>
          <p:cNvSpPr>
            <a:spLocks noGrp="1"/>
          </p:cNvSpPr>
          <p:nvPr>
            <p:ph sz="quarter" idx="12" hasCustomPrompt="1"/>
          </p:nvPr>
        </p:nvSpPr>
        <p:spPr>
          <a:xfrm>
            <a:off x="587375"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Content Placeholder 5"/>
          <p:cNvSpPr>
            <a:spLocks noGrp="1"/>
          </p:cNvSpPr>
          <p:nvPr>
            <p:ph sz="quarter" idx="13" hasCustomPrompt="1"/>
          </p:nvPr>
        </p:nvSpPr>
        <p:spPr>
          <a:xfrm>
            <a:off x="8094624"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8" name="Content Placeholder 5"/>
          <p:cNvSpPr>
            <a:spLocks noGrp="1"/>
          </p:cNvSpPr>
          <p:nvPr>
            <p:ph sz="quarter" idx="14" hasCustomPrompt="1"/>
          </p:nvPr>
        </p:nvSpPr>
        <p:spPr>
          <a:xfrm>
            <a:off x="4341000"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15969825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amp; 2 Bilder">
    <p:spTree>
      <p:nvGrpSpPr>
        <p:cNvPr id="1" name=""/>
        <p:cNvGrpSpPr/>
        <p:nvPr/>
      </p:nvGrpSpPr>
      <p:grpSpPr>
        <a:xfrm>
          <a:off x="0" y="0"/>
          <a:ext cx="0" cy="0"/>
          <a:chOff x="0" y="0"/>
          <a:chExt cx="0" cy="0"/>
        </a:xfrm>
      </p:grpSpPr>
      <p:sp>
        <p:nvSpPr>
          <p:cNvPr id="9" name="Bildplatzhalter 2">
            <a:extLst>
              <a:ext uri="{FF2B5EF4-FFF2-40B4-BE49-F238E27FC236}">
                <a16:creationId xmlns:a16="http://schemas.microsoft.com/office/drawing/2014/main" id="{201001B0-C989-4247-A4D7-8ABE0F7AC6B8}"/>
              </a:ext>
            </a:extLst>
          </p:cNvPr>
          <p:cNvSpPr>
            <a:spLocks noGrp="1"/>
          </p:cNvSpPr>
          <p:nvPr>
            <p:ph type="pic" sz="quarter" idx="13"/>
          </p:nvPr>
        </p:nvSpPr>
        <p:spPr>
          <a:xfrm>
            <a:off x="8004625" y="554400"/>
            <a:ext cx="3600000" cy="2808000"/>
          </a:xfrm>
          <a:prstGeom prst="rect">
            <a:avLst/>
          </a:prstGeom>
        </p:spPr>
        <p:txBody>
          <a:bodyPr/>
          <a:lstStyle/>
          <a:p>
            <a:r>
              <a:rPr lang="de-DE"/>
              <a:t>Bild durch Klicken auf Symbol hinzufügen</a:t>
            </a:r>
            <a:endParaRPr lang="de-DE" dirty="0"/>
          </a:p>
        </p:txBody>
      </p:sp>
      <p:sp>
        <p:nvSpPr>
          <p:cNvPr id="10" name="Bildplatzhalter 2">
            <a:extLst>
              <a:ext uri="{FF2B5EF4-FFF2-40B4-BE49-F238E27FC236}">
                <a16:creationId xmlns:a16="http://schemas.microsoft.com/office/drawing/2014/main" id="{25BA0E8D-A417-504F-A7F4-3DAC56A32E16}"/>
              </a:ext>
            </a:extLst>
          </p:cNvPr>
          <p:cNvSpPr>
            <a:spLocks noGrp="1"/>
          </p:cNvSpPr>
          <p:nvPr>
            <p:ph type="pic" sz="quarter" idx="14"/>
          </p:nvPr>
        </p:nvSpPr>
        <p:spPr>
          <a:xfrm>
            <a:off x="8004625" y="3500725"/>
            <a:ext cx="3600000" cy="2808000"/>
          </a:xfrm>
          <a:prstGeom prst="rect">
            <a:avLst/>
          </a:prstGeom>
        </p:spPr>
        <p:txBody>
          <a:bodyPr/>
          <a:lstStyle/>
          <a:p>
            <a:r>
              <a:rPr lang="de-DE"/>
              <a:t>Bild durch Klicken auf Symbol hinzufügen</a:t>
            </a:r>
            <a:endParaRPr lang="de-DE" dirty="0"/>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e Placeholder 4"/>
          <p:cNvSpPr>
            <a:spLocks noGrp="1"/>
          </p:cNvSpPr>
          <p:nvPr>
            <p:ph type="dt" sz="half" idx="16"/>
          </p:nvPr>
        </p:nvSpPr>
        <p:spPr/>
        <p:txBody>
          <a:bodyPr/>
          <a:lstStyle/>
          <a:p>
            <a:r>
              <a:rPr lang="de-DE"/>
              <a:t>Luther | </a:t>
            </a:r>
            <a:fld id="{363FDC8D-CBED-4733-8266-1E945824E3C3}" type="datetime1">
              <a:rPr lang="de-DE" smtClean="0"/>
              <a:t>10.03.2022</a:t>
            </a:fld>
            <a:r>
              <a:rPr lang="de-DE"/>
              <a:t> |</a:t>
            </a:r>
            <a:endParaRPr lang="de-DE" dirty="0"/>
          </a:p>
        </p:txBody>
      </p:sp>
      <p:sp>
        <p:nvSpPr>
          <p:cNvPr id="7" name="Slide Number Placeholder 6"/>
          <p:cNvSpPr>
            <a:spLocks noGrp="1"/>
          </p:cNvSpPr>
          <p:nvPr>
            <p:ph type="sldNum" sz="quarter" idx="17"/>
          </p:nvPr>
        </p:nvSpPr>
        <p:spPr/>
        <p:txBody>
          <a:bodyPr/>
          <a:lstStyle/>
          <a:p>
            <a:fld id="{8ED280B2-FD19-491D-8746-6B7D39E89A7F}" type="slidenum">
              <a:rPr lang="de-DE" smtClean="0"/>
              <a:pPr/>
              <a:t>‹#›</a:t>
            </a:fld>
            <a:endParaRPr lang="de-DE" dirty="0"/>
          </a:p>
        </p:txBody>
      </p:sp>
      <p:sp>
        <p:nvSpPr>
          <p:cNvPr id="2" name="Title 1"/>
          <p:cNvSpPr>
            <a:spLocks noGrp="1"/>
          </p:cNvSpPr>
          <p:nvPr>
            <p:ph type="title" hasCustomPrompt="1"/>
          </p:nvPr>
        </p:nvSpPr>
        <p:spPr>
          <a:xfrm>
            <a:off x="587376" y="555367"/>
            <a:ext cx="7271998" cy="1044000"/>
          </a:xfrm>
        </p:spPr>
        <p:txBody>
          <a:bodyPr/>
          <a:lstStyle/>
          <a:p>
            <a:r>
              <a:rPr lang="de-DE" noProof="0" dirty="0"/>
              <a:t>Mastertitelformat bearbeiten</a:t>
            </a:r>
          </a:p>
        </p:txBody>
      </p:sp>
    </p:spTree>
    <p:extLst>
      <p:ext uri="{BB962C8B-B14F-4D97-AF65-F5344CB8AC3E}">
        <p14:creationId xmlns:p14="http://schemas.microsoft.com/office/powerpoint/2010/main" val="2397443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amp; großes Bild">
    <p:spTree>
      <p:nvGrpSpPr>
        <p:cNvPr id="1" name=""/>
        <p:cNvGrpSpPr/>
        <p:nvPr/>
      </p:nvGrpSpPr>
      <p:grpSpPr>
        <a:xfrm>
          <a:off x="0" y="0"/>
          <a:ext cx="0" cy="0"/>
          <a:chOff x="0" y="0"/>
          <a:chExt cx="0" cy="0"/>
        </a:xfrm>
      </p:grpSpPr>
      <p:sp>
        <p:nvSpPr>
          <p:cNvPr id="8" name="Bildplatzhalter 5">
            <a:extLst>
              <a:ext uri="{FF2B5EF4-FFF2-40B4-BE49-F238E27FC236}">
                <a16:creationId xmlns:a16="http://schemas.microsoft.com/office/drawing/2014/main" id="{CF0A0DF7-4937-7D40-87FD-E97E6C150D0F}"/>
              </a:ext>
            </a:extLst>
          </p:cNvPr>
          <p:cNvSpPr>
            <a:spLocks noGrp="1"/>
          </p:cNvSpPr>
          <p:nvPr>
            <p:ph type="pic" sz="quarter" idx="13"/>
          </p:nvPr>
        </p:nvSpPr>
        <p:spPr>
          <a:xfrm>
            <a:off x="6202972" y="554398"/>
            <a:ext cx="5400000" cy="5760000"/>
          </a:xfrm>
          <a:prstGeom prst="rect">
            <a:avLst/>
          </a:prstGeom>
        </p:spPr>
        <p:txBody>
          <a:bodyPr/>
          <a:lstStyle/>
          <a:p>
            <a:r>
              <a:rPr lang="de-DE"/>
              <a:t>Bild durch Klicken auf Symbol hinzufügen</a:t>
            </a:r>
            <a:endParaRPr lang="de-DE" dirty="0"/>
          </a:p>
        </p:txBody>
      </p:sp>
      <p:sp>
        <p:nvSpPr>
          <p:cNvPr id="3" name="Content Placeholder 2"/>
          <p:cNvSpPr>
            <a:spLocks noGrp="1"/>
          </p:cNvSpPr>
          <p:nvPr>
            <p:ph sz="quarter" idx="14" hasCustomPrompt="1"/>
          </p:nvPr>
        </p:nvSpPr>
        <p:spPr>
          <a:xfrm>
            <a:off x="587375"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itle 3"/>
          <p:cNvSpPr>
            <a:spLocks noGrp="1"/>
          </p:cNvSpPr>
          <p:nvPr>
            <p:ph type="title" hasCustomPrompt="1"/>
          </p:nvPr>
        </p:nvSpPr>
        <p:spPr>
          <a:xfrm>
            <a:off x="587376" y="555367"/>
            <a:ext cx="5400000" cy="1044000"/>
          </a:xfrm>
        </p:spPr>
        <p:txBody>
          <a:bodyPr/>
          <a:lstStyle/>
          <a:p>
            <a:r>
              <a:rPr lang="de-DE" dirty="0"/>
              <a:t>Mastertitelformat bearbeiten</a:t>
            </a:r>
          </a:p>
        </p:txBody>
      </p:sp>
      <p:sp>
        <p:nvSpPr>
          <p:cNvPr id="6" name="Date Placeholder 5"/>
          <p:cNvSpPr>
            <a:spLocks noGrp="1"/>
          </p:cNvSpPr>
          <p:nvPr>
            <p:ph type="dt" sz="half" idx="15"/>
          </p:nvPr>
        </p:nvSpPr>
        <p:spPr/>
        <p:txBody>
          <a:bodyPr/>
          <a:lstStyle/>
          <a:p>
            <a:r>
              <a:rPr lang="de-DE"/>
              <a:t>Luther | </a:t>
            </a:r>
            <a:fld id="{AD86F809-5953-4599-9B32-51AD4E486668}" type="datetime1">
              <a:rPr lang="de-DE" smtClean="0"/>
              <a:t>10.03.2022</a:t>
            </a:fld>
            <a:r>
              <a:rPr lang="de-DE"/>
              <a:t> |</a:t>
            </a:r>
            <a:endParaRPr lang="de-DE" dirty="0"/>
          </a:p>
        </p:txBody>
      </p:sp>
      <p:sp>
        <p:nvSpPr>
          <p:cNvPr id="7" name="Slide Number Placeholder 6"/>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636358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o mit Überschri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10"/>
          </p:nvPr>
        </p:nvSpPr>
        <p:spPr/>
        <p:txBody>
          <a:bodyPr/>
          <a:lstStyle/>
          <a:p>
            <a:r>
              <a:rPr lang="de-DE"/>
              <a:t>Luther | </a:t>
            </a:r>
            <a:fld id="{ED32FDBF-EB66-45CF-B78C-0159ED82FFD4}" type="datetime1">
              <a:rPr lang="de-DE" smtClean="0"/>
              <a:t>10.03.2022</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086139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o ohne Überschrif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t>Luther | </a:t>
            </a:r>
            <a:fld id="{4553F5B1-4780-4E90-A901-8AA9921491D3}" type="datetime1">
              <a:rPr lang="de-DE" smtClean="0"/>
              <a:t>10.03.2022</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2536083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978279D6-1405-224F-B059-150533BABCCF}"/>
              </a:ext>
            </a:extLst>
          </p:cNvPr>
          <p:cNvSpPr>
            <a:spLocks noGrp="1"/>
          </p:cNvSpPr>
          <p:nvPr>
            <p:ph type="body" sz="quarter" idx="12" hasCustomPrompt="1"/>
          </p:nvPr>
        </p:nvSpPr>
        <p:spPr>
          <a:xfrm>
            <a:off x="2945423" y="1807200"/>
            <a:ext cx="8659202" cy="4500563"/>
          </a:xfrm>
          <a:prstGeom prst="rect">
            <a:avLst/>
          </a:prstGeom>
        </p:spPr>
        <p:txBody>
          <a:bodyPr lIns="0" tIns="0" rIns="0" bIns="0">
            <a:noAutofit/>
          </a:bodyPr>
          <a:lstStyle>
            <a:lvl1pPr marL="0" indent="0">
              <a:lnSpc>
                <a:spcPct val="100000"/>
              </a:lnSpc>
              <a:spcBef>
                <a:spcPts val="0"/>
              </a:spcBef>
              <a:buFontTx/>
              <a:buNone/>
              <a:defRPr sz="2600" b="1">
                <a:solidFill>
                  <a:schemeClr val="accent1"/>
                </a:solidFill>
              </a:defRPr>
            </a:lvl1pPr>
            <a:lvl2pPr marL="7938" indent="0">
              <a:spcAft>
                <a:spcPts val="600"/>
              </a:spcAft>
              <a:buFontTx/>
              <a:buNone/>
              <a:tabLst/>
              <a:defRPr sz="1400" b="0"/>
            </a:lvl2pPr>
            <a:lvl3pPr marL="914400" indent="-906463">
              <a:spcAft>
                <a:spcPts val="600"/>
              </a:spcAft>
              <a:buNone/>
              <a:tabLst/>
              <a:defRPr b="1">
                <a:solidFill>
                  <a:schemeClr val="accent1"/>
                </a:solidFill>
              </a:defRPr>
            </a:lvl3pPr>
            <a:lvl4pPr marL="7938" indent="-7938">
              <a:spcAft>
                <a:spcPts val="600"/>
              </a:spcAft>
              <a:buNone/>
              <a:tabLst/>
              <a:defRPr sz="1400"/>
            </a:lvl4pPr>
            <a:lvl5pPr marL="1828800" indent="0">
              <a:buNone/>
              <a:defRPr/>
            </a:lvl5pPr>
          </a:lstStyle>
          <a:p>
            <a:pPr lvl="0"/>
            <a:r>
              <a:rPr lang="de-DE" dirty="0"/>
              <a:t>Vorname Name (Erste Ebene)</a:t>
            </a:r>
          </a:p>
          <a:p>
            <a:pPr lvl="1"/>
            <a:r>
              <a:rPr lang="de-DE" dirty="0"/>
              <a:t>VITA (Zweite Ebene)</a:t>
            </a:r>
          </a:p>
          <a:p>
            <a:pPr lvl="2"/>
            <a:r>
              <a:rPr lang="de-DE" dirty="0"/>
              <a:t>Inhaltliche Schwerpunkte der Beratung (Dritte Ebene)</a:t>
            </a:r>
          </a:p>
          <a:p>
            <a:pPr lvl="3"/>
            <a:r>
              <a:rPr lang="de-DE" dirty="0"/>
              <a:t>Beratungsschwerpunkte (Vierte Ebene)</a:t>
            </a:r>
          </a:p>
        </p:txBody>
      </p:sp>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587375" y="1875600"/>
            <a:ext cx="2230438" cy="2427288"/>
          </a:xfrm>
          <a:prstGeom prst="rect">
            <a:avLst/>
          </a:prstGeom>
          <a:solidFill>
            <a:schemeClr val="accent4"/>
          </a:solidFill>
        </p:spPr>
        <p:txBody>
          <a:bodyPr/>
          <a:lstStyle/>
          <a:p>
            <a:r>
              <a:rPr lang="de-DE"/>
              <a:t>Bild durch Klicken auf Symbol hinzufügen</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587375" y="4449600"/>
            <a:ext cx="2230437" cy="1772325"/>
          </a:xfrm>
          <a:prstGeom prst="rect">
            <a:avLst/>
          </a:prstGeom>
        </p:spPr>
        <p:txBody>
          <a:bodyPr lIns="0" tIns="0" rIns="0" bIns="0">
            <a:noAutofit/>
          </a:bodyPr>
          <a:lstStyle>
            <a:lvl1pPr marL="0" indent="0">
              <a:lnSpc>
                <a:spcPct val="90000"/>
              </a:lnSpc>
              <a:spcBef>
                <a:spcPts val="0"/>
              </a:spcBef>
              <a:buNone/>
              <a:tabLst/>
              <a:defRPr sz="1400" b="1"/>
            </a:lvl1pPr>
            <a:lvl2pPr marL="0" indent="0">
              <a:lnSpc>
                <a:spcPct val="90000"/>
              </a:lnSpc>
              <a:spcBef>
                <a:spcPts val="0"/>
              </a:spcBef>
              <a:buNone/>
              <a:tabLst/>
              <a:defRPr sz="1400"/>
            </a:lvl2pPr>
          </a:lstStyle>
          <a:p>
            <a:pPr lvl="0"/>
            <a:r>
              <a:rPr lang="de-DE" dirty="0" err="1"/>
              <a:t>Akadem</a:t>
            </a:r>
            <a:r>
              <a:rPr lang="de-DE" dirty="0"/>
              <a:t>. Titel, </a:t>
            </a:r>
            <a:br>
              <a:rPr lang="de-DE" dirty="0"/>
            </a:br>
            <a:r>
              <a:rPr lang="de-DE" dirty="0"/>
              <a:t>Beruf, Rolle b. Luther </a:t>
            </a:r>
            <a:br>
              <a:rPr lang="de-DE" dirty="0"/>
            </a:br>
            <a:r>
              <a:rPr lang="de-DE" dirty="0"/>
              <a:t>(1. Ebene)</a:t>
            </a:r>
          </a:p>
          <a:p>
            <a:pPr lvl="1"/>
            <a:r>
              <a:rPr lang="de-DE" dirty="0"/>
              <a:t>Ort</a:t>
            </a:r>
          </a:p>
          <a:p>
            <a:pPr lvl="1"/>
            <a:r>
              <a:rPr lang="de-DE" dirty="0"/>
              <a:t>Telefon</a:t>
            </a:r>
            <a:br>
              <a:rPr lang="de-DE" dirty="0"/>
            </a:br>
            <a:r>
              <a:rPr lang="de-DE" dirty="0"/>
              <a:t>Mail (2. Ebene)</a:t>
            </a:r>
          </a:p>
        </p:txBody>
      </p:sp>
      <p:sp>
        <p:nvSpPr>
          <p:cNvPr id="5" name="Title 4"/>
          <p:cNvSpPr>
            <a:spLocks noGrp="1"/>
          </p:cNvSpPr>
          <p:nvPr>
            <p:ph type="title" hasCustomPrompt="1"/>
          </p:nvPr>
        </p:nvSpPr>
        <p:spPr/>
        <p:txBody>
          <a:bodyPr/>
          <a:lstStyle/>
          <a:p>
            <a:r>
              <a:rPr lang="de-DE" dirty="0"/>
              <a:t>Mastertitelformat bearbeiten</a:t>
            </a:r>
          </a:p>
        </p:txBody>
      </p:sp>
      <p:sp>
        <p:nvSpPr>
          <p:cNvPr id="10" name="Date Placeholder 9"/>
          <p:cNvSpPr>
            <a:spLocks noGrp="1"/>
          </p:cNvSpPr>
          <p:nvPr>
            <p:ph type="dt" sz="half" idx="15"/>
          </p:nvPr>
        </p:nvSpPr>
        <p:spPr/>
        <p:txBody>
          <a:bodyPr/>
          <a:lstStyle/>
          <a:p>
            <a:r>
              <a:rPr lang="de-DE"/>
              <a:t>Luther | </a:t>
            </a:r>
            <a:fld id="{84E55C49-995F-4996-BB60-2042809F2AFD}" type="datetime1">
              <a:rPr lang="de-DE" smtClean="0"/>
              <a:t>10.03.2022</a:t>
            </a:fld>
            <a:r>
              <a:rPr lang="de-DE"/>
              <a:t> |</a:t>
            </a:r>
            <a:endParaRPr lang="de-DE" dirty="0"/>
          </a:p>
        </p:txBody>
      </p:sp>
      <p:sp>
        <p:nvSpPr>
          <p:cNvPr id="12" name="Slide Number Placeholder 11"/>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045553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sprechpartner">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B9017B4B-56EB-B84C-8B04-A6941CA174B3}"/>
              </a:ext>
            </a:extLst>
          </p:cNvPr>
          <p:cNvSpPr>
            <a:spLocks noGrp="1"/>
          </p:cNvSpPr>
          <p:nvPr>
            <p:ph type="pic" sz="quarter" idx="13"/>
          </p:nvPr>
        </p:nvSpPr>
        <p:spPr>
          <a:xfrm>
            <a:off x="601534" y="1822090"/>
            <a:ext cx="2583684" cy="2811708"/>
          </a:xfrm>
          <a:prstGeom prst="rect">
            <a:avLst/>
          </a:prstGeom>
          <a:solidFill>
            <a:schemeClr val="accent4"/>
          </a:solidFill>
        </p:spPr>
        <p:txBody>
          <a:bodyPr/>
          <a:lstStyle/>
          <a:p>
            <a:r>
              <a:rPr lang="de-DE"/>
              <a:t>Bild durch Klicken auf Symbol hinzufügen</a:t>
            </a:r>
            <a:endParaRPr lang="de-DE" dirty="0"/>
          </a:p>
        </p:txBody>
      </p:sp>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601534"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5" name="Bildplatzhalter 8">
            <a:extLst>
              <a:ext uri="{FF2B5EF4-FFF2-40B4-BE49-F238E27FC236}">
                <a16:creationId xmlns:a16="http://schemas.microsoft.com/office/drawing/2014/main" id="{AA7CE102-7100-A348-B075-E7B376BEB1EC}"/>
              </a:ext>
            </a:extLst>
          </p:cNvPr>
          <p:cNvSpPr>
            <a:spLocks noGrp="1"/>
          </p:cNvSpPr>
          <p:nvPr>
            <p:ph type="pic" sz="quarter" idx="17"/>
          </p:nvPr>
        </p:nvSpPr>
        <p:spPr>
          <a:xfrm>
            <a:off x="8215723" y="1822090"/>
            <a:ext cx="2583684" cy="2811708"/>
          </a:xfrm>
          <a:prstGeom prst="rect">
            <a:avLst/>
          </a:prstGeom>
          <a:solidFill>
            <a:schemeClr val="accent4"/>
          </a:solidFill>
        </p:spPr>
        <p:txBody>
          <a:bodyPr/>
          <a:lstStyle/>
          <a:p>
            <a:r>
              <a:rPr lang="de-DE"/>
              <a:t>Bild durch Klicken auf Symbol hinzufügen</a:t>
            </a:r>
            <a:endParaRPr lang="de-DE" dirty="0"/>
          </a:p>
        </p:txBody>
      </p:sp>
      <p:sp>
        <p:nvSpPr>
          <p:cNvPr id="16" name="Textplatzhalter 10">
            <a:extLst>
              <a:ext uri="{FF2B5EF4-FFF2-40B4-BE49-F238E27FC236}">
                <a16:creationId xmlns:a16="http://schemas.microsoft.com/office/drawing/2014/main" id="{856E7230-07AE-804D-9590-EBC97FF050D4}"/>
              </a:ext>
            </a:extLst>
          </p:cNvPr>
          <p:cNvSpPr>
            <a:spLocks noGrp="1"/>
          </p:cNvSpPr>
          <p:nvPr>
            <p:ph type="body" sz="quarter" idx="18" hasCustomPrompt="1"/>
          </p:nvPr>
        </p:nvSpPr>
        <p:spPr>
          <a:xfrm>
            <a:off x="8215723"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7" name="Bildplatzhalter 8">
            <a:extLst>
              <a:ext uri="{FF2B5EF4-FFF2-40B4-BE49-F238E27FC236}">
                <a16:creationId xmlns:a16="http://schemas.microsoft.com/office/drawing/2014/main" id="{43D1A95E-A4AE-C547-813E-209BACB6A679}"/>
              </a:ext>
            </a:extLst>
          </p:cNvPr>
          <p:cNvSpPr>
            <a:spLocks noGrp="1"/>
          </p:cNvSpPr>
          <p:nvPr>
            <p:ph type="pic" sz="quarter" idx="19"/>
          </p:nvPr>
        </p:nvSpPr>
        <p:spPr>
          <a:xfrm>
            <a:off x="4408629" y="1822090"/>
            <a:ext cx="2583684" cy="2811708"/>
          </a:xfrm>
          <a:prstGeom prst="rect">
            <a:avLst/>
          </a:prstGeom>
          <a:solidFill>
            <a:schemeClr val="accent4"/>
          </a:solidFill>
        </p:spPr>
        <p:txBody>
          <a:bodyPr/>
          <a:lstStyle/>
          <a:p>
            <a:r>
              <a:rPr lang="de-DE"/>
              <a:t>Bild durch Klicken auf Symbol hinzufügen</a:t>
            </a:r>
          </a:p>
        </p:txBody>
      </p:sp>
      <p:sp>
        <p:nvSpPr>
          <p:cNvPr id="18" name="Textplatzhalter 10">
            <a:extLst>
              <a:ext uri="{FF2B5EF4-FFF2-40B4-BE49-F238E27FC236}">
                <a16:creationId xmlns:a16="http://schemas.microsoft.com/office/drawing/2014/main" id="{4EF9BBFA-D9E2-EE48-8632-C7718AE63336}"/>
              </a:ext>
            </a:extLst>
          </p:cNvPr>
          <p:cNvSpPr>
            <a:spLocks noGrp="1"/>
          </p:cNvSpPr>
          <p:nvPr>
            <p:ph type="body" sz="quarter" idx="20" hasCustomPrompt="1"/>
          </p:nvPr>
        </p:nvSpPr>
        <p:spPr>
          <a:xfrm>
            <a:off x="4408629" y="4852611"/>
            <a:ext cx="3388377" cy="1168553"/>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3" name="Title 2"/>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21"/>
          </p:nvPr>
        </p:nvSpPr>
        <p:spPr/>
        <p:txBody>
          <a:bodyPr/>
          <a:lstStyle/>
          <a:p>
            <a:r>
              <a:rPr lang="de-DE"/>
              <a:t>Luther | </a:t>
            </a:r>
            <a:fld id="{B9548646-E10D-4839-A3C6-85893EC50ECA}" type="datetime1">
              <a:rPr lang="de-DE" smtClean="0"/>
              <a:t>10.03.2022</a:t>
            </a:fld>
            <a:r>
              <a:rPr lang="de-DE"/>
              <a:t> |</a:t>
            </a:r>
            <a:endParaRPr lang="de-DE" dirty="0"/>
          </a:p>
        </p:txBody>
      </p:sp>
      <p:sp>
        <p:nvSpPr>
          <p:cNvPr id="7" name="Slide Number Placeholder 6"/>
          <p:cNvSpPr>
            <a:spLocks noGrp="1"/>
          </p:cNvSpPr>
          <p:nvPr>
            <p:ph type="sldNum" sz="quarter" idx="22"/>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88053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Zitat (z.B. Gesetzes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err="1"/>
              <a:t>Zitat</a:t>
            </a:r>
            <a:r>
              <a:rPr lang="en-US" dirty="0"/>
              <a:t> (</a:t>
            </a:r>
            <a:r>
              <a:rPr lang="en-US" dirty="0" err="1"/>
              <a:t>z.B</a:t>
            </a:r>
            <a:r>
              <a:rPr lang="en-US" dirty="0"/>
              <a:t>. </a:t>
            </a:r>
            <a:r>
              <a:rPr lang="en-US" dirty="0" err="1"/>
              <a:t>für</a:t>
            </a:r>
            <a:r>
              <a:rPr lang="en-US" dirty="0"/>
              <a:t> </a:t>
            </a:r>
            <a:r>
              <a:rPr lang="en-US" dirty="0" err="1"/>
              <a:t>Gesetzestexte</a:t>
            </a:r>
            <a:r>
              <a:rPr lang="en-US" dirty="0"/>
              <a:t>)</a:t>
            </a:r>
            <a:endParaRPr lang="de-DE" dirty="0"/>
          </a:p>
        </p:txBody>
      </p:sp>
      <p:sp>
        <p:nvSpPr>
          <p:cNvPr id="5" name="Text Placeholder 4"/>
          <p:cNvSpPr>
            <a:spLocks noGrp="1"/>
          </p:cNvSpPr>
          <p:nvPr>
            <p:ph type="body" sz="quarter" idx="11" hasCustomPrompt="1"/>
          </p:nvPr>
        </p:nvSpPr>
        <p:spPr>
          <a:xfrm>
            <a:off x="587375" y="1810800"/>
            <a:ext cx="11017249" cy="4500561"/>
          </a:xfrm>
          <a:solidFill>
            <a:schemeClr val="bg1">
              <a:lumMod val="85000"/>
            </a:schemeClr>
          </a:solidFill>
        </p:spPr>
        <p:txBody>
          <a:bodyPr lIns="144000" tIns="144000" rIns="144000" bIns="144000" anchor="ctr"/>
          <a:lstStyle>
            <a:lvl1pPr>
              <a:defRPr b="1" i="1" baseline="0"/>
            </a:lvl1pPr>
            <a:lvl2pPr marL="0" indent="0">
              <a:buFontTx/>
              <a:buNone/>
              <a:defRPr i="1"/>
            </a:lvl2pPr>
            <a:lvl3pPr marL="360000" indent="-360000">
              <a:buClr>
                <a:schemeClr val="tx1"/>
              </a:buClr>
              <a:buFont typeface="+mj-lt"/>
              <a:buAutoNum type="arabicParenBoth"/>
              <a:defRPr i="1"/>
            </a:lvl3pPr>
            <a:lvl4pPr marL="720000" indent="-360000">
              <a:buClr>
                <a:schemeClr val="tx1"/>
              </a:buClr>
              <a:buFont typeface="+mj-lt"/>
              <a:buAutoNum type="alphaLcParenR"/>
              <a:defRPr i="1" baseline="0"/>
            </a:lvl4pPr>
            <a:lvl5pPr marL="1080000">
              <a:buClr>
                <a:schemeClr val="tx1"/>
              </a:buClr>
              <a:defRPr/>
            </a:lvl5pPr>
            <a:lvl6pPr marL="1440000" indent="-360000">
              <a:buFont typeface="Wingdings" panose="05000000000000000000" pitchFamily="2" charset="2"/>
              <a:buChar char="§"/>
              <a:defRPr sz="1800" b="0" i="1"/>
            </a:lvl6pPr>
          </a:lstStyle>
          <a:p>
            <a:pPr lvl="0"/>
            <a:r>
              <a:rPr lang="de-DE" dirty="0"/>
              <a:t>Zitat Überschrift (Ebene 1)</a:t>
            </a:r>
          </a:p>
          <a:p>
            <a:pPr lvl="1"/>
            <a:r>
              <a:rPr lang="de-DE" dirty="0"/>
              <a:t>Zitat (Ebene 2)</a:t>
            </a:r>
          </a:p>
          <a:p>
            <a:pPr lvl="2"/>
            <a:r>
              <a:rPr lang="de-DE" dirty="0"/>
              <a:t>Nummerierung (Ebene 3)</a:t>
            </a:r>
          </a:p>
          <a:p>
            <a:pPr lvl="3"/>
            <a:r>
              <a:rPr lang="de-DE" dirty="0"/>
              <a:t>Nummerierung (Ebene 4)</a:t>
            </a:r>
          </a:p>
          <a:p>
            <a:pPr lvl="4"/>
            <a:r>
              <a:rPr lang="de-DE" dirty="0"/>
              <a:t>Bullet (Ebene 5)</a:t>
            </a:r>
          </a:p>
          <a:p>
            <a:pPr lvl="5"/>
            <a:r>
              <a:rPr lang="de-DE" dirty="0"/>
              <a:t>Bullet (Ebene 6)</a:t>
            </a:r>
          </a:p>
        </p:txBody>
      </p:sp>
      <p:sp>
        <p:nvSpPr>
          <p:cNvPr id="7" name="Date Placeholder 6"/>
          <p:cNvSpPr>
            <a:spLocks noGrp="1"/>
          </p:cNvSpPr>
          <p:nvPr>
            <p:ph type="dt" sz="half" idx="12"/>
          </p:nvPr>
        </p:nvSpPr>
        <p:spPr/>
        <p:txBody>
          <a:bodyPr/>
          <a:lstStyle/>
          <a:p>
            <a:r>
              <a:rPr lang="de-DE"/>
              <a:t>Luther | </a:t>
            </a:r>
            <a:fld id="{6289DAB7-1237-404F-9CA1-1E629995B554}" type="datetime1">
              <a:rPr lang="de-DE" smtClean="0"/>
              <a:t>10.03.2022</a:t>
            </a:fld>
            <a:r>
              <a:rPr lang="de-DE"/>
              <a:t> |</a:t>
            </a:r>
            <a:endParaRPr lang="de-DE" dirty="0"/>
          </a:p>
        </p:txBody>
      </p:sp>
      <p:sp>
        <p:nvSpPr>
          <p:cNvPr id="8" name="Slide Number Placeholder 7"/>
          <p:cNvSpPr>
            <a:spLocks noGrp="1"/>
          </p:cNvSpPr>
          <p:nvPr>
            <p:ph type="sldNum" sz="quarter" idx="13"/>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0162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folie mit Bild">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FE5ECC45-F3E7-A143-8747-5F96B0CC1F55}"/>
              </a:ext>
            </a:extLst>
          </p:cNvPr>
          <p:cNvSpPr>
            <a:spLocks noGrp="1"/>
          </p:cNvSpPr>
          <p:nvPr>
            <p:ph type="pic" sz="quarter" idx="13"/>
          </p:nvPr>
        </p:nvSpPr>
        <p:spPr>
          <a:xfrm>
            <a:off x="587375" y="549275"/>
            <a:ext cx="11017249" cy="5759450"/>
          </a:xfrm>
          <a:prstGeom prst="rect">
            <a:avLst/>
          </a:prstGeom>
        </p:spPr>
        <p:txBody>
          <a:bodyPr/>
          <a:lstStyle>
            <a:lvl1pPr marL="0" indent="0">
              <a:buNone/>
              <a:defRPr/>
            </a:lvl1pPr>
          </a:lstStyle>
          <a:p>
            <a:r>
              <a:rPr lang="de-DE"/>
              <a:t>Bild durch Klicken auf Symbol hinzufügen</a:t>
            </a:r>
            <a:endParaRPr lang="de-DE" dirty="0"/>
          </a:p>
        </p:txBody>
      </p:sp>
      <p:sp>
        <p:nvSpPr>
          <p:cNvPr id="7" name="Untertitel 2">
            <a:extLst>
              <a:ext uri="{FF2B5EF4-FFF2-40B4-BE49-F238E27FC236}">
                <a16:creationId xmlns:a16="http://schemas.microsoft.com/office/drawing/2014/main" id="{1B0E6EDB-FB83-0545-8E6F-36E19A55532E}"/>
              </a:ext>
            </a:extLst>
          </p:cNvPr>
          <p:cNvSpPr>
            <a:spLocks noGrp="1"/>
          </p:cNvSpPr>
          <p:nvPr>
            <p:ph type="subTitle" idx="1"/>
          </p:nvPr>
        </p:nvSpPr>
        <p:spPr>
          <a:xfrm>
            <a:off x="838200" y="3975062"/>
            <a:ext cx="10515600" cy="722376"/>
          </a:xfrm>
          <a:prstGeom prst="rect">
            <a:avLst/>
          </a:prstGeo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sp>
        <p:nvSpPr>
          <p:cNvPr id="4" name="Date Placeholder 3"/>
          <p:cNvSpPr>
            <a:spLocks noGrp="1"/>
          </p:cNvSpPr>
          <p:nvPr>
            <p:ph type="dt" sz="half" idx="14"/>
          </p:nvPr>
        </p:nvSpPr>
        <p:spPr/>
        <p:txBody>
          <a:bodyPr/>
          <a:lstStyle/>
          <a:p>
            <a:r>
              <a:rPr lang="de-DE"/>
              <a:t>Luther | </a:t>
            </a:r>
            <a:fld id="{0D13603E-89DC-4D27-A176-4CABC83C4B61}" type="datetime1">
              <a:rPr lang="de-DE" smtClean="0"/>
              <a:t>10.03.2022</a:t>
            </a:fld>
            <a:r>
              <a:rPr lang="de-DE"/>
              <a:t> |</a:t>
            </a:r>
            <a:endParaRPr lang="de-DE" dirty="0"/>
          </a:p>
        </p:txBody>
      </p:sp>
      <p:sp>
        <p:nvSpPr>
          <p:cNvPr id="5" name="Slide Number Placeholder 4"/>
          <p:cNvSpPr>
            <a:spLocks noGrp="1"/>
          </p:cNvSpPr>
          <p:nvPr>
            <p:ph type="sldNum" sz="quarter" idx="15"/>
          </p:nvPr>
        </p:nvSpPr>
        <p:spPr/>
        <p:txBody>
          <a:bodyPr/>
          <a:lstStyle/>
          <a:p>
            <a:fld id="{8ED280B2-FD19-491D-8746-6B7D39E89A7F}" type="slidenum">
              <a:rPr lang="de-DE" smtClean="0"/>
              <a:pPr/>
              <a:t>‹#›</a:t>
            </a:fld>
            <a:endParaRPr lang="de-DE" dirty="0"/>
          </a:p>
        </p:txBody>
      </p:sp>
      <p:sp>
        <p:nvSpPr>
          <p:cNvPr id="9" name="Titel 9">
            <a:extLst>
              <a:ext uri="{FF2B5EF4-FFF2-40B4-BE49-F238E27FC236}">
                <a16:creationId xmlns:a16="http://schemas.microsoft.com/office/drawing/2014/main" id="{F4487D7F-B8A1-3340-8F7C-CBC2318EC43E}"/>
              </a:ext>
            </a:extLst>
          </p:cNvPr>
          <p:cNvSpPr>
            <a:spLocks noGrp="1"/>
          </p:cNvSpPr>
          <p:nvPr>
            <p:ph type="title"/>
          </p:nvPr>
        </p:nvSpPr>
        <p:spPr>
          <a:xfrm>
            <a:off x="838800" y="2503022"/>
            <a:ext cx="10515600" cy="1325563"/>
          </a:xfrm>
          <a:prstGeom prst="rect">
            <a:avLst/>
          </a:prstGeom>
        </p:spPr>
        <p:txBody>
          <a:bodyPr anchor="b" anchorCtr="0">
            <a:normAutofit/>
          </a:bodyPr>
          <a:lstStyle>
            <a:lvl1pPr algn="ctr">
              <a:defRPr sz="5200" b="1">
                <a:solidFill>
                  <a:schemeClr val="bg1"/>
                </a:solidFill>
              </a:defRPr>
            </a:lvl1pPr>
          </a:lstStyle>
          <a:p>
            <a:r>
              <a:rPr lang="de-DE"/>
              <a:t>Titelmasterformat durch Klicken bearbeiten</a:t>
            </a:r>
            <a:endParaRPr lang="de-DE" dirty="0"/>
          </a:p>
        </p:txBody>
      </p:sp>
      <p:pic>
        <p:nvPicPr>
          <p:cNvPr id="8"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10" name="Textfeld 4"/>
          <p:cNvSpPr txBox="1"/>
          <p:nvPr userDrawn="1"/>
        </p:nvSpPr>
        <p:spPr>
          <a:xfrm>
            <a:off x="973999"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pic>
        <p:nvPicPr>
          <p:cNvPr id="15" name="Grafik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16993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Kästen, 2:1">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8004625" y="1810799"/>
            <a:ext cx="3600000" cy="4497925"/>
          </a:xfrm>
        </p:spPr>
        <p:txBody>
          <a:bodyPr/>
          <a:lstStyle>
            <a:lvl6pPr>
              <a:defRPr/>
            </a:lvl6pPr>
            <a:lvl7pPr>
              <a:defRPr/>
            </a:lvl7pPr>
            <a:lvl8pPr>
              <a:defRPr/>
            </a:lvl8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a:t>
            </a:r>
          </a:p>
          <a:p>
            <a:pPr lvl="6"/>
            <a:r>
              <a:rPr lang="de-DE" dirty="0"/>
              <a:t>Siebte Ebene </a:t>
            </a:r>
          </a:p>
          <a:p>
            <a:pPr lvl="7"/>
            <a:r>
              <a:rPr lang="de-DE" dirty="0"/>
              <a:t>Achte Ebene </a:t>
            </a:r>
          </a:p>
          <a:p>
            <a:pPr lvl="8"/>
            <a:r>
              <a:rPr lang="de-DE" dirty="0"/>
              <a:t>Neunte Ebene</a:t>
            </a:r>
          </a:p>
        </p:txBody>
      </p:sp>
      <p:sp>
        <p:nvSpPr>
          <p:cNvPr id="6" name="Titel 1">
            <a:extLst>
              <a:ext uri="{FF2B5EF4-FFF2-40B4-BE49-F238E27FC236}">
                <a16:creationId xmlns:a16="http://schemas.microsoft.com/office/drawing/2014/main" id="{9F8BF382-80A4-8948-8FB5-4D1E26635E9D}"/>
              </a:ext>
            </a:extLst>
          </p:cNvPr>
          <p:cNvSpPr>
            <a:spLocks noGrp="1"/>
          </p:cNvSpPr>
          <p:nvPr>
            <p:ph type="title" hasCustomPrompt="1"/>
          </p:nvPr>
        </p:nvSpPr>
        <p:spPr>
          <a:xfrm>
            <a:off x="587373" y="554400"/>
            <a:ext cx="11017251" cy="1042989"/>
          </a:xfrm>
          <a:prstGeom prst="rect">
            <a:avLst/>
          </a:prstGeom>
        </p:spPr>
        <p:txBody>
          <a:bodyPr lIns="0" tIns="0" rIns="0" bIns="0" anchor="t" anchorCtr="0">
            <a:noAutofit/>
          </a:bodyPr>
          <a:lstStyle>
            <a:lvl1pPr>
              <a:defRPr sz="3200" b="1">
                <a:solidFill>
                  <a:schemeClr val="accent1"/>
                </a:solidFill>
              </a:defRPr>
            </a:lvl1pPr>
          </a:lstStyle>
          <a:p>
            <a:r>
              <a:rPr lang="de-DE" dirty="0"/>
              <a:t>Mastertitelformat bearbeiten</a:t>
            </a:r>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7" name="Date Placeholder 6"/>
          <p:cNvSpPr>
            <a:spLocks noGrp="1"/>
          </p:cNvSpPr>
          <p:nvPr>
            <p:ph type="dt" sz="half" idx="17"/>
          </p:nvPr>
        </p:nvSpPr>
        <p:spPr/>
        <p:txBody>
          <a:bodyPr/>
          <a:lstStyle/>
          <a:p>
            <a:r>
              <a:rPr lang="de-DE"/>
              <a:t>Luther | </a:t>
            </a:r>
            <a:fld id="{A0E6C572-1BD1-4665-BC46-DF780A98B365}"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301515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a:extLst>
              <a:ext uri="{FF2B5EF4-FFF2-40B4-BE49-F238E27FC236}">
                <a16:creationId xmlns:a16="http://schemas.microsoft.com/office/drawing/2014/main" id="{1B0E6EDB-FB83-0545-8E6F-36E19A55532E}"/>
              </a:ext>
            </a:extLst>
          </p:cNvPr>
          <p:cNvSpPr>
            <a:spLocks noGrp="1"/>
          </p:cNvSpPr>
          <p:nvPr>
            <p:ph type="subTitle" idx="1" hasCustomPrompt="1"/>
          </p:nvPr>
        </p:nvSpPr>
        <p:spPr>
          <a:xfrm>
            <a:off x="837600" y="3975062"/>
            <a:ext cx="10515600" cy="722376"/>
          </a:xfrm>
          <a:prstGeom prst="rect">
            <a:avLst/>
          </a:prstGeom>
        </p:spPr>
        <p:txBody>
          <a:bodyPr>
            <a:noAutofit/>
          </a:bodyPr>
          <a:lstStyle>
            <a:lvl1pPr marL="0" indent="0" algn="ctr">
              <a:buNone/>
              <a:defRPr sz="22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Untertitel (z.B. Datum, Name, Ort)</a:t>
            </a:r>
          </a:p>
        </p:txBody>
      </p:sp>
      <p:sp>
        <p:nvSpPr>
          <p:cNvPr id="10" name="Titel 9">
            <a:extLst>
              <a:ext uri="{FF2B5EF4-FFF2-40B4-BE49-F238E27FC236}">
                <a16:creationId xmlns:a16="http://schemas.microsoft.com/office/drawing/2014/main" id="{F4487D7F-B8A1-3340-8F7C-CBC2318EC43E}"/>
              </a:ext>
            </a:extLst>
          </p:cNvPr>
          <p:cNvSpPr>
            <a:spLocks noGrp="1"/>
          </p:cNvSpPr>
          <p:nvPr>
            <p:ph type="title" hasCustomPrompt="1"/>
          </p:nvPr>
        </p:nvSpPr>
        <p:spPr>
          <a:xfrm>
            <a:off x="838800" y="2503022"/>
            <a:ext cx="10515600" cy="1325563"/>
          </a:xfrm>
          <a:prstGeom prst="rect">
            <a:avLst/>
          </a:prstGeom>
        </p:spPr>
        <p:txBody>
          <a:bodyPr anchor="b" anchorCtr="0">
            <a:normAutofit/>
          </a:bodyPr>
          <a:lstStyle>
            <a:lvl1pPr algn="ctr">
              <a:defRPr sz="4400" b="1">
                <a:solidFill>
                  <a:schemeClr val="bg1"/>
                </a:solidFill>
              </a:defRPr>
            </a:lvl1pPr>
          </a:lstStyle>
          <a:p>
            <a:r>
              <a:rPr lang="de-DE" noProof="0" dirty="0"/>
              <a:t>Titel</a:t>
            </a:r>
            <a:endParaRPr lang="de-DE" dirty="0"/>
          </a:p>
        </p:txBody>
      </p:sp>
      <p:pic>
        <p:nvPicPr>
          <p:cNvPr id="16" name="Grafik 15">
            <a:extLst>
              <a:ext uri="{FF2B5EF4-FFF2-40B4-BE49-F238E27FC236}">
                <a16:creationId xmlns:a16="http://schemas.microsoft.com/office/drawing/2014/main" id="{857BD4EF-4502-C74F-B305-39C66BEB63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6" name="Textfeld 4"/>
          <p:cNvSpPr txBox="1"/>
          <p:nvPr userDrawn="1"/>
        </p:nvSpPr>
        <p:spPr>
          <a:xfrm>
            <a:off x="973999" y="5756719"/>
            <a:ext cx="2250616" cy="102592"/>
          </a:xfrm>
          <a:prstGeom prst="rect">
            <a:avLst/>
          </a:prstGeom>
          <a:noFill/>
        </p:spPr>
        <p:txBody>
          <a:bodyPr wrap="none" lIns="0" tIns="0" rIns="0" bIns="0" rtlCol="0">
            <a:spAutoFit/>
          </a:bodyPr>
          <a:lstStyle/>
          <a:p>
            <a:r>
              <a:rPr lang="en-US" sz="1000" b="1" baseline="30000" dirty="0">
                <a:solidFill>
                  <a:schemeClr val="bg1"/>
                </a:solidFill>
              </a:rPr>
              <a:t> </a:t>
            </a:r>
            <a:r>
              <a:rPr lang="en-US" sz="1000" b="1" baseline="30000" dirty="0" err="1">
                <a:solidFill>
                  <a:schemeClr val="bg1"/>
                </a:solidFill>
              </a:rPr>
              <a:t>Rechts</a:t>
            </a:r>
            <a:r>
              <a:rPr lang="en-US" sz="1000" b="1" baseline="30000" dirty="0">
                <a:solidFill>
                  <a:schemeClr val="bg1"/>
                </a:solidFill>
              </a:rPr>
              <a:t>- und </a:t>
            </a:r>
            <a:r>
              <a:rPr lang="en-US" sz="1000" b="1" baseline="30000" dirty="0" err="1">
                <a:solidFill>
                  <a:schemeClr val="bg1"/>
                </a:solidFill>
              </a:rPr>
              <a:t>Steuerberatung</a:t>
            </a:r>
            <a:r>
              <a:rPr lang="de-DE" sz="1000" b="1" baseline="30000" dirty="0">
                <a:solidFill>
                  <a:schemeClr val="bg1"/>
                </a:solidFill>
              </a:rPr>
              <a:t> | www.luther-lawfirm.com</a:t>
            </a:r>
          </a:p>
        </p:txBody>
      </p:sp>
      <p:pic>
        <p:nvPicPr>
          <p:cNvPr id="7" name="Grafik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43581" y="5313334"/>
            <a:ext cx="1434176" cy="694153"/>
          </a:xfrm>
          <a:prstGeom prst="rect">
            <a:avLst/>
          </a:prstGeom>
        </p:spPr>
      </p:pic>
    </p:spTree>
    <p:extLst>
      <p:ext uri="{BB962C8B-B14F-4D97-AF65-F5344CB8AC3E}">
        <p14:creationId xmlns:p14="http://schemas.microsoft.com/office/powerpoint/2010/main" val="27435302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36FEB01F-B943-DE48-BD2B-5A09A9EBC54C}"/>
              </a:ext>
            </a:extLst>
          </p:cNvPr>
          <p:cNvSpPr/>
          <p:nvPr userDrawn="1"/>
        </p:nvSpPr>
        <p:spPr>
          <a:xfrm>
            <a:off x="587375" y="549275"/>
            <a:ext cx="11017250" cy="5759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le 1"/>
          <p:cNvSpPr>
            <a:spLocks noGrp="1"/>
          </p:cNvSpPr>
          <p:nvPr>
            <p:ph type="title" hasCustomPrompt="1"/>
          </p:nvPr>
        </p:nvSpPr>
        <p:spPr>
          <a:xfrm>
            <a:off x="1045146" y="2746625"/>
            <a:ext cx="10102909" cy="1364750"/>
          </a:xfrm>
          <a:prstGeom prst="rect">
            <a:avLst/>
          </a:prstGeom>
        </p:spPr>
        <p:txBody>
          <a:bodyPr anchor="ctr"/>
          <a:lstStyle>
            <a:lvl1pPr algn="ctr">
              <a:defRPr sz="4400">
                <a:solidFill>
                  <a:schemeClr val="bg1"/>
                </a:solidFill>
              </a:defRPr>
            </a:lvl1pPr>
          </a:lstStyle>
          <a:p>
            <a:r>
              <a:rPr lang="de-DE" noProof="0" dirty="0" err="1"/>
              <a:t>Kapiteltrenner</a:t>
            </a:r>
            <a:endParaRPr lang="de-DE" noProof="0" dirty="0"/>
          </a:p>
        </p:txBody>
      </p:sp>
      <p:sp>
        <p:nvSpPr>
          <p:cNvPr id="4" name="Date Placeholder 3"/>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6331500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Ansprechpartner">
    <p:spTree>
      <p:nvGrpSpPr>
        <p:cNvPr id="1" name=""/>
        <p:cNvGrpSpPr/>
        <p:nvPr/>
      </p:nvGrpSpPr>
      <p:grpSpPr>
        <a:xfrm>
          <a:off x="0" y="0"/>
          <a:ext cx="0" cy="0"/>
          <a:chOff x="0" y="0"/>
          <a:chExt cx="0" cy="0"/>
        </a:xfrm>
      </p:grpSpPr>
      <p:sp>
        <p:nvSpPr>
          <p:cNvPr id="11" name="Textplatzhalter 10">
            <a:extLst>
              <a:ext uri="{FF2B5EF4-FFF2-40B4-BE49-F238E27FC236}">
                <a16:creationId xmlns:a16="http://schemas.microsoft.com/office/drawing/2014/main" id="{DD210E0A-B9F3-A24D-92DC-138BA310E27C}"/>
              </a:ext>
            </a:extLst>
          </p:cNvPr>
          <p:cNvSpPr>
            <a:spLocks noGrp="1"/>
          </p:cNvSpPr>
          <p:nvPr>
            <p:ph type="body" sz="quarter" idx="14" hasCustomPrompt="1"/>
          </p:nvPr>
        </p:nvSpPr>
        <p:spPr>
          <a:xfrm>
            <a:off x="2295722" y="4852612"/>
            <a:ext cx="3388377" cy="1168552"/>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18" name="Textplatzhalter 10">
            <a:extLst>
              <a:ext uri="{FF2B5EF4-FFF2-40B4-BE49-F238E27FC236}">
                <a16:creationId xmlns:a16="http://schemas.microsoft.com/office/drawing/2014/main" id="{4EF9BBFA-D9E2-EE48-8632-C7718AE63336}"/>
              </a:ext>
            </a:extLst>
          </p:cNvPr>
          <p:cNvSpPr>
            <a:spLocks noGrp="1"/>
          </p:cNvSpPr>
          <p:nvPr>
            <p:ph type="body" sz="quarter" idx="20" hasCustomPrompt="1"/>
          </p:nvPr>
        </p:nvSpPr>
        <p:spPr>
          <a:xfrm>
            <a:off x="6401570" y="4853305"/>
            <a:ext cx="3388377" cy="1168553"/>
          </a:xfrm>
          <a:prstGeom prst="rect">
            <a:avLst/>
          </a:prstGeom>
        </p:spPr>
        <p:txBody>
          <a:bodyPr lIns="0" tIns="0" rIns="0" bIns="0">
            <a:noAutofit/>
          </a:bodyPr>
          <a:lstStyle>
            <a:lvl1pPr marL="0" indent="0">
              <a:lnSpc>
                <a:spcPct val="90000"/>
              </a:lnSpc>
              <a:spcBef>
                <a:spcPts val="0"/>
              </a:spcBef>
              <a:spcAft>
                <a:spcPts val="800"/>
              </a:spcAft>
              <a:buNone/>
              <a:tabLst/>
              <a:defRPr sz="1600" b="1">
                <a:solidFill>
                  <a:schemeClr val="accent1"/>
                </a:solidFill>
              </a:defRPr>
            </a:lvl1pPr>
            <a:lvl2pPr marL="0" indent="0">
              <a:lnSpc>
                <a:spcPct val="90000"/>
              </a:lnSpc>
              <a:spcBef>
                <a:spcPts val="200"/>
              </a:spcBef>
              <a:spcAft>
                <a:spcPts val="200"/>
              </a:spcAft>
              <a:buNone/>
              <a:tabLst/>
              <a:defRPr sz="1400" b="1"/>
            </a:lvl2pPr>
            <a:lvl3pPr marL="0" indent="0">
              <a:lnSpc>
                <a:spcPct val="90000"/>
              </a:lnSpc>
              <a:spcBef>
                <a:spcPts val="200"/>
              </a:spcBef>
              <a:spcAft>
                <a:spcPts val="200"/>
              </a:spcAft>
              <a:buFontTx/>
              <a:buNone/>
              <a:defRPr sz="1400"/>
            </a:lvl3pPr>
          </a:lstStyle>
          <a:p>
            <a:pPr lvl="0"/>
            <a:r>
              <a:rPr lang="de-DE" dirty="0"/>
              <a:t>Vorname, Name (1. Ebene)</a:t>
            </a:r>
          </a:p>
          <a:p>
            <a:pPr lvl="1"/>
            <a:r>
              <a:rPr lang="de-DE" dirty="0" err="1"/>
              <a:t>Akadem</a:t>
            </a:r>
            <a:r>
              <a:rPr lang="de-DE" dirty="0"/>
              <a:t>. Titel, (2. Ebene)</a:t>
            </a:r>
          </a:p>
          <a:p>
            <a:pPr lvl="2"/>
            <a:r>
              <a:rPr lang="de-DE" dirty="0"/>
              <a:t>Beruf, Rolle b. Luther (3. Ebene)</a:t>
            </a:r>
          </a:p>
        </p:txBody>
      </p:sp>
      <p:sp>
        <p:nvSpPr>
          <p:cNvPr id="3" name="Title 2"/>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21"/>
          </p:nvPr>
        </p:nvSpPr>
        <p:spPr/>
        <p:txBody>
          <a:bodyPr/>
          <a:lstStyle/>
          <a:p>
            <a:r>
              <a:rPr lang="de-DE" dirty="0"/>
              <a:t>Luther | </a:t>
            </a:r>
            <a:fld id="{B9548646-E10D-4839-A3C6-85893EC50ECA}" type="datetime1">
              <a:rPr lang="de-DE" smtClean="0"/>
              <a:t>10.03.2022</a:t>
            </a:fld>
            <a:r>
              <a:rPr lang="de-DE" dirty="0"/>
              <a:t> |</a:t>
            </a:r>
          </a:p>
        </p:txBody>
      </p:sp>
      <p:sp>
        <p:nvSpPr>
          <p:cNvPr id="7" name="Slide Number Placeholder 6"/>
          <p:cNvSpPr>
            <a:spLocks noGrp="1"/>
          </p:cNvSpPr>
          <p:nvPr>
            <p:ph type="sldNum" sz="quarter" idx="22"/>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73213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Kästen, 1:2">
    <p:spTree>
      <p:nvGrpSpPr>
        <p:cNvPr id="1" name=""/>
        <p:cNvGrpSpPr/>
        <p:nvPr/>
      </p:nvGrpSpPr>
      <p:grpSpPr>
        <a:xfrm>
          <a:off x="0" y="0"/>
          <a:ext cx="0" cy="0"/>
          <a:chOff x="0" y="0"/>
          <a:chExt cx="0" cy="0"/>
        </a:xfrm>
      </p:grpSpPr>
      <p:sp>
        <p:nvSpPr>
          <p:cNvPr id="4" name="Content Placeholder 3"/>
          <p:cNvSpPr>
            <a:spLocks noGrp="1"/>
          </p:cNvSpPr>
          <p:nvPr>
            <p:ph sz="quarter" idx="16" hasCustomPrompt="1"/>
          </p:nvPr>
        </p:nvSpPr>
        <p:spPr>
          <a:xfrm>
            <a:off x="4332624" y="1810799"/>
            <a:ext cx="7272000" cy="4497925"/>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6" name="Titel 1">
            <a:extLst>
              <a:ext uri="{FF2B5EF4-FFF2-40B4-BE49-F238E27FC236}">
                <a16:creationId xmlns:a16="http://schemas.microsoft.com/office/drawing/2014/main" id="{9F8BF382-80A4-8948-8FB5-4D1E26635E9D}"/>
              </a:ext>
            </a:extLst>
          </p:cNvPr>
          <p:cNvSpPr>
            <a:spLocks noGrp="1"/>
          </p:cNvSpPr>
          <p:nvPr>
            <p:ph type="title" hasCustomPrompt="1"/>
          </p:nvPr>
        </p:nvSpPr>
        <p:spPr>
          <a:xfrm>
            <a:off x="587373" y="554400"/>
            <a:ext cx="11017251" cy="1042989"/>
          </a:xfrm>
          <a:prstGeom prst="rect">
            <a:avLst/>
          </a:prstGeom>
        </p:spPr>
        <p:txBody>
          <a:bodyPr lIns="0" tIns="0" rIns="0" bIns="0" anchor="t" anchorCtr="0">
            <a:noAutofit/>
          </a:bodyPr>
          <a:lstStyle>
            <a:lvl1pPr>
              <a:defRPr sz="3200" b="1">
                <a:solidFill>
                  <a:schemeClr val="accent1"/>
                </a:solidFill>
              </a:defRPr>
            </a:lvl1pPr>
          </a:lstStyle>
          <a:p>
            <a:r>
              <a:rPr lang="de-DE" dirty="0"/>
              <a:t>Mastertitelformat bearbeiten</a:t>
            </a:r>
          </a:p>
        </p:txBody>
      </p:sp>
      <p:sp>
        <p:nvSpPr>
          <p:cNvPr id="3" name="Content Placeholder 2"/>
          <p:cNvSpPr>
            <a:spLocks noGrp="1"/>
          </p:cNvSpPr>
          <p:nvPr>
            <p:ph sz="quarter" idx="15" hasCustomPrompt="1"/>
          </p:nvPr>
        </p:nvSpPr>
        <p:spPr>
          <a:xfrm>
            <a:off x="587374" y="1810800"/>
            <a:ext cx="3600000" cy="4500562"/>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Date Placeholder 6"/>
          <p:cNvSpPr>
            <a:spLocks noGrp="1"/>
          </p:cNvSpPr>
          <p:nvPr>
            <p:ph type="dt" sz="half" idx="17"/>
          </p:nvPr>
        </p:nvSpPr>
        <p:spPr/>
        <p:txBody>
          <a:bodyPr/>
          <a:lstStyle/>
          <a:p>
            <a:r>
              <a:rPr lang="de-DE"/>
              <a:t>Luther | </a:t>
            </a:r>
            <a:fld id="{A2DBB099-567E-49DE-9789-7392ECE9A11A}" type="datetime1">
              <a:rPr lang="de-DE" smtClean="0"/>
              <a:t>10.03.2022</a:t>
            </a:fld>
            <a:r>
              <a:rPr lang="de-DE"/>
              <a:t> |</a:t>
            </a:r>
            <a:endParaRPr lang="de-DE" dirty="0"/>
          </a:p>
        </p:txBody>
      </p:sp>
      <p:sp>
        <p:nvSpPr>
          <p:cNvPr id="8" name="Slide Number Placeholder 7"/>
          <p:cNvSpPr>
            <a:spLocks noGrp="1"/>
          </p:cNvSpPr>
          <p:nvPr>
            <p:ph type="sldNum" sz="quarter" idx="18"/>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68114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rei Käste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375" y="555367"/>
            <a:ext cx="11017249" cy="1044000"/>
          </a:xfrm>
        </p:spPr>
        <p:txBody>
          <a:bodyPr/>
          <a:lstStyle/>
          <a:p>
            <a:r>
              <a:rPr lang="de-DE" dirty="0"/>
              <a:t>Mastertitelformat bearbeiten</a:t>
            </a:r>
          </a:p>
        </p:txBody>
      </p:sp>
      <p:sp>
        <p:nvSpPr>
          <p:cNvPr id="3" name="Date Placeholder 2"/>
          <p:cNvSpPr>
            <a:spLocks noGrp="1"/>
          </p:cNvSpPr>
          <p:nvPr>
            <p:ph type="dt" sz="half" idx="10"/>
          </p:nvPr>
        </p:nvSpPr>
        <p:spPr/>
        <p:txBody>
          <a:bodyPr/>
          <a:lstStyle/>
          <a:p>
            <a:r>
              <a:rPr lang="de-DE"/>
              <a:t>Luther | </a:t>
            </a:r>
            <a:fld id="{307B699C-F965-4E3C-9BAB-AC3D9606DDF1}"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a:t>
            </a:fld>
            <a:endParaRPr lang="de-DE" dirty="0"/>
          </a:p>
        </p:txBody>
      </p:sp>
      <p:sp>
        <p:nvSpPr>
          <p:cNvPr id="6" name="Content Placeholder 5"/>
          <p:cNvSpPr>
            <a:spLocks noGrp="1"/>
          </p:cNvSpPr>
          <p:nvPr>
            <p:ph sz="quarter" idx="12" hasCustomPrompt="1"/>
          </p:nvPr>
        </p:nvSpPr>
        <p:spPr>
          <a:xfrm>
            <a:off x="587375"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7" name="Content Placeholder 5"/>
          <p:cNvSpPr>
            <a:spLocks noGrp="1"/>
          </p:cNvSpPr>
          <p:nvPr>
            <p:ph sz="quarter" idx="13" hasCustomPrompt="1"/>
          </p:nvPr>
        </p:nvSpPr>
        <p:spPr>
          <a:xfrm>
            <a:off x="8094624"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8" name="Content Placeholder 5"/>
          <p:cNvSpPr>
            <a:spLocks noGrp="1"/>
          </p:cNvSpPr>
          <p:nvPr>
            <p:ph sz="quarter" idx="14" hasCustomPrompt="1"/>
          </p:nvPr>
        </p:nvSpPr>
        <p:spPr>
          <a:xfrm>
            <a:off x="4341000" y="1810800"/>
            <a:ext cx="3510000" cy="4496400"/>
          </a:xfrm>
        </p:spPr>
        <p:txBody>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134927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2 Bilder">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9F8BF382-80A4-8948-8FB5-4D1E26635E9D}"/>
              </a:ext>
            </a:extLst>
          </p:cNvPr>
          <p:cNvSpPr>
            <a:spLocks noGrp="1"/>
          </p:cNvSpPr>
          <p:nvPr>
            <p:ph type="title" hasCustomPrompt="1"/>
          </p:nvPr>
        </p:nvSpPr>
        <p:spPr>
          <a:xfrm>
            <a:off x="587374" y="554400"/>
            <a:ext cx="7272000" cy="1042989"/>
          </a:xfrm>
          <a:prstGeom prst="rect">
            <a:avLst/>
          </a:prstGeom>
        </p:spPr>
        <p:txBody>
          <a:bodyPr lIns="0" tIns="0" rIns="0" bIns="0" anchor="t" anchorCtr="0">
            <a:noAutofit/>
          </a:bodyPr>
          <a:lstStyle>
            <a:lvl1pPr>
              <a:defRPr sz="3200" b="1">
                <a:solidFill>
                  <a:schemeClr val="accent1"/>
                </a:solidFill>
              </a:defRPr>
            </a:lvl1pPr>
          </a:lstStyle>
          <a:p>
            <a:r>
              <a:rPr lang="de-DE" dirty="0"/>
              <a:t>Mastertitelformat bearbeiten</a:t>
            </a:r>
          </a:p>
        </p:txBody>
      </p:sp>
      <p:sp>
        <p:nvSpPr>
          <p:cNvPr id="9" name="Bildplatzhalter 2">
            <a:extLst>
              <a:ext uri="{FF2B5EF4-FFF2-40B4-BE49-F238E27FC236}">
                <a16:creationId xmlns:a16="http://schemas.microsoft.com/office/drawing/2014/main" id="{201001B0-C989-4247-A4D7-8ABE0F7AC6B8}"/>
              </a:ext>
            </a:extLst>
          </p:cNvPr>
          <p:cNvSpPr>
            <a:spLocks noGrp="1"/>
          </p:cNvSpPr>
          <p:nvPr>
            <p:ph type="pic" sz="quarter" idx="13"/>
          </p:nvPr>
        </p:nvSpPr>
        <p:spPr>
          <a:xfrm>
            <a:off x="8004625" y="554400"/>
            <a:ext cx="3600000" cy="2808000"/>
          </a:xfrm>
          <a:prstGeom prst="rect">
            <a:avLst/>
          </a:prstGeom>
        </p:spPr>
        <p:txBody>
          <a:bodyPr/>
          <a:lstStyle/>
          <a:p>
            <a:r>
              <a:rPr lang="en-US"/>
              <a:t>Click icon to add picture</a:t>
            </a:r>
            <a:endParaRPr lang="de-DE" dirty="0"/>
          </a:p>
        </p:txBody>
      </p:sp>
      <p:sp>
        <p:nvSpPr>
          <p:cNvPr id="10" name="Bildplatzhalter 2">
            <a:extLst>
              <a:ext uri="{FF2B5EF4-FFF2-40B4-BE49-F238E27FC236}">
                <a16:creationId xmlns:a16="http://schemas.microsoft.com/office/drawing/2014/main" id="{25BA0E8D-A417-504F-A7F4-3DAC56A32E16}"/>
              </a:ext>
            </a:extLst>
          </p:cNvPr>
          <p:cNvSpPr>
            <a:spLocks noGrp="1"/>
          </p:cNvSpPr>
          <p:nvPr>
            <p:ph type="pic" sz="quarter" idx="14"/>
          </p:nvPr>
        </p:nvSpPr>
        <p:spPr>
          <a:xfrm>
            <a:off x="8004625" y="3500725"/>
            <a:ext cx="3600000" cy="2808000"/>
          </a:xfrm>
          <a:prstGeom prst="rect">
            <a:avLst/>
          </a:prstGeom>
        </p:spPr>
        <p:txBody>
          <a:bodyPr/>
          <a:lstStyle/>
          <a:p>
            <a:r>
              <a:rPr lang="en-US"/>
              <a:t>Click icon to add picture</a:t>
            </a:r>
            <a:endParaRPr lang="de-DE" dirty="0"/>
          </a:p>
        </p:txBody>
      </p:sp>
      <p:sp>
        <p:nvSpPr>
          <p:cNvPr id="3" name="Content Placeholder 2"/>
          <p:cNvSpPr>
            <a:spLocks noGrp="1"/>
          </p:cNvSpPr>
          <p:nvPr>
            <p:ph sz="quarter" idx="15" hasCustomPrompt="1"/>
          </p:nvPr>
        </p:nvSpPr>
        <p:spPr>
          <a:xfrm>
            <a:off x="587374" y="1810800"/>
            <a:ext cx="7271999"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e Placeholder 4"/>
          <p:cNvSpPr>
            <a:spLocks noGrp="1"/>
          </p:cNvSpPr>
          <p:nvPr>
            <p:ph type="dt" sz="half" idx="16"/>
          </p:nvPr>
        </p:nvSpPr>
        <p:spPr/>
        <p:txBody>
          <a:bodyPr/>
          <a:lstStyle/>
          <a:p>
            <a:r>
              <a:rPr lang="de-DE"/>
              <a:t>Luther | </a:t>
            </a:r>
            <a:fld id="{363FDC8D-CBED-4733-8266-1E945824E3C3}" type="datetime1">
              <a:rPr lang="de-DE" smtClean="0"/>
              <a:t>10.03.2022</a:t>
            </a:fld>
            <a:r>
              <a:rPr lang="de-DE"/>
              <a:t> |</a:t>
            </a:r>
            <a:endParaRPr lang="de-DE" dirty="0"/>
          </a:p>
        </p:txBody>
      </p:sp>
      <p:sp>
        <p:nvSpPr>
          <p:cNvPr id="7" name="Slide Number Placeholder 6"/>
          <p:cNvSpPr>
            <a:spLocks noGrp="1"/>
          </p:cNvSpPr>
          <p:nvPr>
            <p:ph type="sldNum" sz="quarter" idx="17"/>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829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großes Bild">
    <p:spTree>
      <p:nvGrpSpPr>
        <p:cNvPr id="1" name=""/>
        <p:cNvGrpSpPr/>
        <p:nvPr/>
      </p:nvGrpSpPr>
      <p:grpSpPr>
        <a:xfrm>
          <a:off x="0" y="0"/>
          <a:ext cx="0" cy="0"/>
          <a:chOff x="0" y="0"/>
          <a:chExt cx="0" cy="0"/>
        </a:xfrm>
      </p:grpSpPr>
      <p:sp>
        <p:nvSpPr>
          <p:cNvPr id="8" name="Bildplatzhalter 5">
            <a:extLst>
              <a:ext uri="{FF2B5EF4-FFF2-40B4-BE49-F238E27FC236}">
                <a16:creationId xmlns:a16="http://schemas.microsoft.com/office/drawing/2014/main" id="{CF0A0DF7-4937-7D40-87FD-E97E6C150D0F}"/>
              </a:ext>
            </a:extLst>
          </p:cNvPr>
          <p:cNvSpPr>
            <a:spLocks noGrp="1"/>
          </p:cNvSpPr>
          <p:nvPr>
            <p:ph type="pic" sz="quarter" idx="13"/>
          </p:nvPr>
        </p:nvSpPr>
        <p:spPr>
          <a:xfrm>
            <a:off x="6202972" y="554398"/>
            <a:ext cx="5400000" cy="5760000"/>
          </a:xfrm>
          <a:prstGeom prst="rect">
            <a:avLst/>
          </a:prstGeom>
        </p:spPr>
        <p:txBody>
          <a:bodyPr/>
          <a:lstStyle/>
          <a:p>
            <a:r>
              <a:rPr lang="en-US"/>
              <a:t>Click icon to add picture</a:t>
            </a:r>
            <a:endParaRPr lang="de-DE" dirty="0"/>
          </a:p>
        </p:txBody>
      </p:sp>
      <p:sp>
        <p:nvSpPr>
          <p:cNvPr id="3" name="Content Placeholder 2"/>
          <p:cNvSpPr>
            <a:spLocks noGrp="1"/>
          </p:cNvSpPr>
          <p:nvPr>
            <p:ph sz="quarter" idx="14" hasCustomPrompt="1"/>
          </p:nvPr>
        </p:nvSpPr>
        <p:spPr>
          <a:xfrm>
            <a:off x="587375" y="1810800"/>
            <a:ext cx="5400000" cy="4500562"/>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itle 3"/>
          <p:cNvSpPr>
            <a:spLocks noGrp="1"/>
          </p:cNvSpPr>
          <p:nvPr>
            <p:ph type="title" hasCustomPrompt="1"/>
          </p:nvPr>
        </p:nvSpPr>
        <p:spPr>
          <a:xfrm>
            <a:off x="587376" y="555367"/>
            <a:ext cx="5400000" cy="1044000"/>
          </a:xfrm>
        </p:spPr>
        <p:txBody>
          <a:bodyPr/>
          <a:lstStyle/>
          <a:p>
            <a:r>
              <a:rPr lang="de-DE" dirty="0"/>
              <a:t>Mastertitelformat bearbeiten</a:t>
            </a:r>
          </a:p>
        </p:txBody>
      </p:sp>
      <p:sp>
        <p:nvSpPr>
          <p:cNvPr id="6" name="Date Placeholder 5"/>
          <p:cNvSpPr>
            <a:spLocks noGrp="1"/>
          </p:cNvSpPr>
          <p:nvPr>
            <p:ph type="dt" sz="half" idx="15"/>
          </p:nvPr>
        </p:nvSpPr>
        <p:spPr/>
        <p:txBody>
          <a:bodyPr/>
          <a:lstStyle/>
          <a:p>
            <a:r>
              <a:rPr lang="de-DE"/>
              <a:t>Luther | </a:t>
            </a:r>
            <a:fld id="{AD86F809-5953-4599-9B32-51AD4E486668}" type="datetime1">
              <a:rPr lang="de-DE" smtClean="0"/>
              <a:t>10.03.2022</a:t>
            </a:fld>
            <a:r>
              <a:rPr lang="de-DE"/>
              <a:t> |</a:t>
            </a:r>
            <a:endParaRPr lang="de-DE" dirty="0"/>
          </a:p>
        </p:txBody>
      </p:sp>
      <p:sp>
        <p:nvSpPr>
          <p:cNvPr id="7" name="Slide Number Placeholder 6"/>
          <p:cNvSpPr>
            <a:spLocks noGrp="1"/>
          </p:cNvSpPr>
          <p:nvPr>
            <p:ph type="sldNum" sz="quarter" idx="16"/>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2426229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o mit Überschri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Mastertitelformat bearbeiten</a:t>
            </a:r>
          </a:p>
        </p:txBody>
      </p:sp>
      <p:sp>
        <p:nvSpPr>
          <p:cNvPr id="6" name="Date Placeholder 5"/>
          <p:cNvSpPr>
            <a:spLocks noGrp="1"/>
          </p:cNvSpPr>
          <p:nvPr>
            <p:ph type="dt" sz="half" idx="10"/>
          </p:nvPr>
        </p:nvSpPr>
        <p:spPr/>
        <p:txBody>
          <a:bodyPr/>
          <a:lstStyle/>
          <a:p>
            <a:r>
              <a:rPr lang="de-DE"/>
              <a:t>Luther | </a:t>
            </a:r>
            <a:fld id="{ED32FDBF-EB66-45CF-B78C-0159ED82FFD4}" type="datetime1">
              <a:rPr lang="de-DE" smtClean="0"/>
              <a:t>10.03.2022</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41184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o ohne Überschrif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t>Luther | </a:t>
            </a:r>
            <a:fld id="{4553F5B1-4780-4E90-A901-8AA9921491D3}" type="datetime1">
              <a:rPr lang="de-DE" smtClean="0"/>
              <a:t>10.03.2022</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28412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elplatzhalter 1">
            <a:extLst>
              <a:ext uri="{FF2B5EF4-FFF2-40B4-BE49-F238E27FC236}">
                <a16:creationId xmlns:a16="http://schemas.microsoft.com/office/drawing/2014/main" id="{15D8A7B6-D9C5-0B46-8856-6776DAAA17AA}"/>
              </a:ext>
            </a:extLst>
          </p:cNvPr>
          <p:cNvSpPr>
            <a:spLocks noGrp="1"/>
          </p:cNvSpPr>
          <p:nvPr>
            <p:ph type="title"/>
          </p:nvPr>
        </p:nvSpPr>
        <p:spPr>
          <a:xfrm>
            <a:off x="587375" y="555367"/>
            <a:ext cx="11017249" cy="1044000"/>
          </a:xfrm>
          <a:prstGeom prst="rect">
            <a:avLst/>
          </a:prstGeom>
        </p:spPr>
        <p:txBody>
          <a:bodyPr vert="horz" lIns="0" tIns="0" rIns="0" bIns="0" rtlCol="0" anchor="t" anchorCtr="0">
            <a:noAutofit/>
          </a:bodyPr>
          <a:lstStyle/>
          <a:p>
            <a:r>
              <a:rPr lang="de-DE" dirty="0"/>
              <a:t>Mastertitelformat bearbeiten</a:t>
            </a:r>
          </a:p>
        </p:txBody>
      </p:sp>
      <p:sp>
        <p:nvSpPr>
          <p:cNvPr id="8" name="Textplatzhalter 2">
            <a:extLst>
              <a:ext uri="{FF2B5EF4-FFF2-40B4-BE49-F238E27FC236}">
                <a16:creationId xmlns:a16="http://schemas.microsoft.com/office/drawing/2014/main" id="{6F9FF5A6-E6E9-2C4A-81C9-4AC47A545A86}"/>
              </a:ext>
            </a:extLst>
          </p:cNvPr>
          <p:cNvSpPr>
            <a:spLocks noGrp="1"/>
          </p:cNvSpPr>
          <p:nvPr>
            <p:ph type="body" idx="1"/>
          </p:nvPr>
        </p:nvSpPr>
        <p:spPr>
          <a:xfrm>
            <a:off x="587375" y="1810257"/>
            <a:ext cx="11017249" cy="4498468"/>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2" name="Date Placeholder 1"/>
          <p:cNvSpPr>
            <a:spLocks noGrp="1"/>
          </p:cNvSpPr>
          <p:nvPr>
            <p:ph type="dt" sz="half" idx="2"/>
          </p:nvPr>
        </p:nvSpPr>
        <p:spPr>
          <a:xfrm>
            <a:off x="5093334" y="6498000"/>
            <a:ext cx="1679425" cy="360000"/>
          </a:xfrm>
          <a:prstGeom prst="rect">
            <a:avLst/>
          </a:prstGeom>
        </p:spPr>
        <p:txBody>
          <a:bodyPr vert="horz" lIns="91440" tIns="45720" rIns="91440" bIns="45720" rtlCol="0" anchor="t"/>
          <a:lstStyle>
            <a:lvl1pPr algn="ctr">
              <a:defRPr sz="700">
                <a:solidFill>
                  <a:schemeClr val="tx1">
                    <a:tint val="75000"/>
                  </a:schemeClr>
                </a:solidFill>
              </a:defRPr>
            </a:lvl1pPr>
          </a:lstStyle>
          <a:p>
            <a:r>
              <a:rPr lang="de-DE"/>
              <a:t>Luther | </a:t>
            </a:r>
            <a:fld id="{307B699C-F965-4E3C-9BAB-AC3D9606DDF1}" type="datetime1">
              <a:rPr lang="de-DE" smtClean="0"/>
              <a:t>10.03.2022</a:t>
            </a:fld>
            <a:r>
              <a:rPr lang="de-DE"/>
              <a:t> |</a:t>
            </a:r>
            <a:endParaRPr lang="de-DE" dirty="0"/>
          </a:p>
        </p:txBody>
      </p:sp>
      <p:sp>
        <p:nvSpPr>
          <p:cNvPr id="3" name="Slide Number Placeholder 2"/>
          <p:cNvSpPr>
            <a:spLocks noGrp="1"/>
          </p:cNvSpPr>
          <p:nvPr>
            <p:ph type="sldNum" sz="quarter" idx="4"/>
          </p:nvPr>
        </p:nvSpPr>
        <p:spPr>
          <a:xfrm>
            <a:off x="6401570" y="6498000"/>
            <a:ext cx="360000" cy="360000"/>
          </a:xfrm>
          <a:prstGeom prst="rect">
            <a:avLst/>
          </a:prstGeom>
        </p:spPr>
        <p:txBody>
          <a:bodyPr vert="horz" lIns="0" tIns="46800" rIns="0" bIns="46800" rtlCol="0" anchor="t"/>
          <a:lstStyle>
            <a:lvl1pPr algn="l">
              <a:defRPr sz="700">
                <a:solidFill>
                  <a:schemeClr val="tx1">
                    <a:tint val="75000"/>
                  </a:schemeClr>
                </a:solidFill>
              </a:defRPr>
            </a:lvl1p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293668078"/>
      </p:ext>
    </p:extLst>
  </p:cSld>
  <p:clrMap bg1="lt1" tx1="dk1" bg2="lt2" tx2="dk2" accent1="accent1" accent2="accent2" accent3="accent3" accent4="accent4" accent5="accent5" accent6="accent6" hlink="hlink" folHlink="folHlink"/>
  <p:sldLayoutIdLst>
    <p:sldLayoutId id="2147483661" r:id="rId1"/>
    <p:sldLayoutId id="2147483791" r:id="rId2"/>
    <p:sldLayoutId id="2147483792" r:id="rId3"/>
    <p:sldLayoutId id="2147483796" r:id="rId4"/>
    <p:sldLayoutId id="2147483797" r:id="rId5"/>
    <p:sldLayoutId id="2147483696" r:id="rId6"/>
    <p:sldLayoutId id="2147483700" r:id="rId7"/>
    <p:sldLayoutId id="2147483793" r:id="rId8"/>
    <p:sldLayoutId id="2147483794" r:id="rId9"/>
    <p:sldLayoutId id="2147483693" r:id="rId10"/>
    <p:sldLayoutId id="2147483694" r:id="rId11"/>
    <p:sldLayoutId id="2147483788" r:id="rId12"/>
    <p:sldLayoutId id="2147483649" r:id="rId13"/>
    <p:sldLayoutId id="2147483660" r:id="rId14"/>
    <p:sldLayoutId id="2147483752" r:id="rId15"/>
    <p:sldLayoutId id="2147483815" r:id="rId16"/>
  </p:sldLayoutIdLst>
  <p:hf hdr="0" ftr="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arabicPeriod"/>
        <a:defRPr sz="2000" kern="120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userDrawn="1">
          <p15:clr>
            <a:srgbClr val="F26B43"/>
          </p15:clr>
        </p15:guide>
        <p15:guide id="2" pos="370" userDrawn="1">
          <p15:clr>
            <a:srgbClr val="F26B43"/>
          </p15:clr>
        </p15:guide>
        <p15:guide id="4" pos="7310" userDrawn="1">
          <p15:clr>
            <a:srgbClr val="F26B43"/>
          </p15:clr>
        </p15:guide>
        <p15:guide id="5" orient="horz" pos="1003" userDrawn="1">
          <p15:clr>
            <a:srgbClr val="F26B43"/>
          </p15:clr>
        </p15:guide>
        <p15:guide id="6" orient="horz" pos="1139" userDrawn="1">
          <p15:clr>
            <a:srgbClr val="F26B43"/>
          </p15:clr>
        </p15:guide>
        <p15:guide id="7" orient="horz" pos="397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elplatzhalter 1">
            <a:extLst>
              <a:ext uri="{FF2B5EF4-FFF2-40B4-BE49-F238E27FC236}">
                <a16:creationId xmlns:a16="http://schemas.microsoft.com/office/drawing/2014/main" id="{15D8A7B6-D9C5-0B46-8856-6776DAAA17AA}"/>
              </a:ext>
            </a:extLst>
          </p:cNvPr>
          <p:cNvSpPr>
            <a:spLocks noGrp="1"/>
          </p:cNvSpPr>
          <p:nvPr>
            <p:ph type="title"/>
          </p:nvPr>
        </p:nvSpPr>
        <p:spPr>
          <a:xfrm>
            <a:off x="587375" y="555367"/>
            <a:ext cx="11017249" cy="1044000"/>
          </a:xfrm>
          <a:prstGeom prst="rect">
            <a:avLst/>
          </a:prstGeom>
        </p:spPr>
        <p:txBody>
          <a:bodyPr vert="horz" lIns="0" tIns="0" rIns="0" bIns="0" rtlCol="0" anchor="t" anchorCtr="0">
            <a:noAutofit/>
          </a:bodyPr>
          <a:lstStyle/>
          <a:p>
            <a:r>
              <a:rPr lang="de-DE" dirty="0"/>
              <a:t>Mastertitelformat bearbeiten</a:t>
            </a:r>
          </a:p>
        </p:txBody>
      </p:sp>
      <p:sp>
        <p:nvSpPr>
          <p:cNvPr id="8" name="Textplatzhalter 2">
            <a:extLst>
              <a:ext uri="{FF2B5EF4-FFF2-40B4-BE49-F238E27FC236}">
                <a16:creationId xmlns:a16="http://schemas.microsoft.com/office/drawing/2014/main" id="{6F9FF5A6-E6E9-2C4A-81C9-4AC47A545A86}"/>
              </a:ext>
            </a:extLst>
          </p:cNvPr>
          <p:cNvSpPr>
            <a:spLocks noGrp="1"/>
          </p:cNvSpPr>
          <p:nvPr>
            <p:ph type="body" idx="1"/>
          </p:nvPr>
        </p:nvSpPr>
        <p:spPr>
          <a:xfrm>
            <a:off x="587375" y="1810257"/>
            <a:ext cx="11017249" cy="4498468"/>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 (Zwischenüberschrift)</a:t>
            </a:r>
          </a:p>
          <a:p>
            <a:pPr lvl="6"/>
            <a:r>
              <a:rPr lang="de-DE" dirty="0"/>
              <a:t>Siebte Ebene (Nummerierung römisch)</a:t>
            </a:r>
          </a:p>
          <a:p>
            <a:pPr lvl="7"/>
            <a:r>
              <a:rPr lang="de-DE" dirty="0"/>
              <a:t>Achte Ebene (Nummerierung Kleinbuchstaben)</a:t>
            </a:r>
          </a:p>
          <a:p>
            <a:pPr lvl="8"/>
            <a:r>
              <a:rPr lang="de-DE" dirty="0"/>
              <a:t>Neunte Ebene (Fazit mit Pfeil)</a:t>
            </a:r>
          </a:p>
        </p:txBody>
      </p:sp>
      <p:sp>
        <p:nvSpPr>
          <p:cNvPr id="2" name="Date Placeholder 1"/>
          <p:cNvSpPr>
            <a:spLocks noGrp="1"/>
          </p:cNvSpPr>
          <p:nvPr>
            <p:ph type="dt" sz="half" idx="2"/>
          </p:nvPr>
        </p:nvSpPr>
        <p:spPr>
          <a:xfrm>
            <a:off x="5093334" y="6498000"/>
            <a:ext cx="1679425" cy="360000"/>
          </a:xfrm>
          <a:prstGeom prst="rect">
            <a:avLst/>
          </a:prstGeom>
        </p:spPr>
        <p:txBody>
          <a:bodyPr vert="horz" lIns="91440" tIns="45720" rIns="91440" bIns="45720" rtlCol="0" anchor="t"/>
          <a:lstStyle>
            <a:lvl1pPr algn="ctr">
              <a:defRPr sz="700">
                <a:solidFill>
                  <a:schemeClr val="tx1">
                    <a:tint val="75000"/>
                  </a:schemeClr>
                </a:solidFill>
              </a:defRPr>
            </a:lvl1pPr>
          </a:lstStyle>
          <a:p>
            <a:r>
              <a:rPr lang="de-DE"/>
              <a:t>Luther | </a:t>
            </a:r>
            <a:fld id="{307B699C-F965-4E3C-9BAB-AC3D9606DDF1}" type="datetime1">
              <a:rPr lang="de-DE" smtClean="0"/>
              <a:t>10.03.2022</a:t>
            </a:fld>
            <a:r>
              <a:rPr lang="de-DE"/>
              <a:t> |</a:t>
            </a:r>
            <a:endParaRPr lang="de-DE" dirty="0"/>
          </a:p>
        </p:txBody>
      </p:sp>
      <p:sp>
        <p:nvSpPr>
          <p:cNvPr id="3" name="Slide Number Placeholder 2"/>
          <p:cNvSpPr>
            <a:spLocks noGrp="1"/>
          </p:cNvSpPr>
          <p:nvPr>
            <p:ph type="sldNum" sz="quarter" idx="4"/>
          </p:nvPr>
        </p:nvSpPr>
        <p:spPr>
          <a:xfrm>
            <a:off x="6401570" y="6498000"/>
            <a:ext cx="360000" cy="360000"/>
          </a:xfrm>
          <a:prstGeom prst="rect">
            <a:avLst/>
          </a:prstGeom>
        </p:spPr>
        <p:txBody>
          <a:bodyPr vert="horz" lIns="0" tIns="46800" rIns="0" bIns="46800" rtlCol="0" anchor="t"/>
          <a:lstStyle>
            <a:lvl1pPr algn="l">
              <a:defRPr sz="700">
                <a:solidFill>
                  <a:schemeClr val="tx1">
                    <a:tint val="75000"/>
                  </a:schemeClr>
                </a:solidFill>
              </a:defRPr>
            </a:lvl1pPr>
          </a:lstStyle>
          <a:p>
            <a:fld id="{8ED280B2-FD19-491D-8746-6B7D39E89A7F}" type="slidenum">
              <a:rPr lang="de-DE" smtClean="0"/>
              <a:pPr/>
              <a:t>‹#›</a:t>
            </a:fld>
            <a:endParaRPr lang="de-DE" dirty="0"/>
          </a:p>
        </p:txBody>
      </p:sp>
    </p:spTree>
    <p:extLst>
      <p:ext uri="{BB962C8B-B14F-4D97-AF65-F5344CB8AC3E}">
        <p14:creationId xmlns:p14="http://schemas.microsoft.com/office/powerpoint/2010/main" val="1976512380"/>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hf hdr="0" ftr="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arabicPeriod"/>
        <a:defRPr sz="2000" kern="120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p15:clr>
            <a:srgbClr val="F26B43"/>
          </p15:clr>
        </p15:guide>
        <p15:guide id="2" pos="370">
          <p15:clr>
            <a:srgbClr val="F26B43"/>
          </p15:clr>
        </p15:guide>
        <p15:guide id="4" pos="7310">
          <p15:clr>
            <a:srgbClr val="F26B43"/>
          </p15:clr>
        </p15:guide>
        <p15:guide id="5" orient="horz" pos="1003">
          <p15:clr>
            <a:srgbClr val="F26B43"/>
          </p15:clr>
        </p15:guide>
        <p15:guide id="6" orient="horz" pos="1139">
          <p15:clr>
            <a:srgbClr val="F26B43"/>
          </p15:clr>
        </p15:guide>
        <p15:guide id="7" orient="horz" pos="397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tertitel 8">
            <a:extLst>
              <a:ext uri="{FF2B5EF4-FFF2-40B4-BE49-F238E27FC236}">
                <a16:creationId xmlns:a16="http://schemas.microsoft.com/office/drawing/2014/main" id="{6D42058C-07EF-0648-AA22-1E9FC7BD30B9}"/>
              </a:ext>
            </a:extLst>
          </p:cNvPr>
          <p:cNvSpPr>
            <a:spLocks noGrp="1"/>
          </p:cNvSpPr>
          <p:nvPr>
            <p:ph type="subTitle" idx="1"/>
          </p:nvPr>
        </p:nvSpPr>
        <p:spPr/>
        <p:txBody>
          <a:bodyPr/>
          <a:lstStyle/>
          <a:p>
            <a:r>
              <a:rPr lang="de-DE" dirty="0"/>
              <a:t>Dr. Eva Rütz, LL.M.</a:t>
            </a:r>
            <a:endParaRPr lang="de-DE" sz="1500" b="0" dirty="0"/>
          </a:p>
          <a:p>
            <a:r>
              <a:rPr lang="de-DE" sz="1500" b="0" dirty="0"/>
              <a:t>Fachanwältin für Arbeitsrecht / Fachanwältin für Medizinrecht</a:t>
            </a:r>
          </a:p>
          <a:p>
            <a:r>
              <a:rPr lang="de-DE" sz="1500" b="0" dirty="0"/>
              <a:t>4. Mai 2022</a:t>
            </a:r>
          </a:p>
        </p:txBody>
      </p:sp>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normAutofit fontScale="90000"/>
          </a:bodyPr>
          <a:lstStyle/>
          <a:p>
            <a:r>
              <a:rPr lang="de-DE" sz="2000" dirty="0">
                <a:solidFill>
                  <a:schemeClr val="bg1"/>
                </a:solidFill>
              </a:rPr>
              <a:t>BDPK Bundesverband Deutscher Privatkliniken e.V.</a:t>
            </a:r>
            <a:br>
              <a:rPr lang="de-DE" sz="2000" dirty="0">
                <a:solidFill>
                  <a:schemeClr val="bg1"/>
                </a:solidFill>
              </a:rPr>
            </a:br>
            <a:br>
              <a:rPr lang="de-DE" sz="3600" b="0" dirty="0"/>
            </a:br>
            <a:r>
              <a:rPr lang="de-DE" dirty="0"/>
              <a:t>Compliance im Gesundheitswesen</a:t>
            </a:r>
          </a:p>
        </p:txBody>
      </p:sp>
    </p:spTree>
    <p:extLst>
      <p:ext uri="{BB962C8B-B14F-4D97-AF65-F5344CB8AC3E}">
        <p14:creationId xmlns:p14="http://schemas.microsoft.com/office/powerpoint/2010/main" val="318997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79ADA6-9C71-440D-AE6D-77C8DFFD2EBD}"/>
              </a:ext>
            </a:extLst>
          </p:cNvPr>
          <p:cNvSpPr>
            <a:spLocks noGrp="1"/>
          </p:cNvSpPr>
          <p:nvPr>
            <p:ph type="title"/>
          </p:nvPr>
        </p:nvSpPr>
        <p:spPr/>
        <p:txBody>
          <a:bodyPr/>
          <a:lstStyle/>
          <a:p>
            <a:r>
              <a:rPr lang="de-DE" dirty="0"/>
              <a:t>Anti-Korruption</a:t>
            </a:r>
          </a:p>
        </p:txBody>
      </p:sp>
      <p:sp>
        <p:nvSpPr>
          <p:cNvPr id="5" name="Date Placeholder 4">
            <a:extLst>
              <a:ext uri="{FF2B5EF4-FFF2-40B4-BE49-F238E27FC236}">
                <a16:creationId xmlns:a16="http://schemas.microsoft.com/office/drawing/2014/main" id="{E5464B81-67CC-4D73-A4B9-324EDCE0CD43}"/>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E8FD89BF-85FC-4761-9215-36C811E128DD}"/>
              </a:ext>
            </a:extLst>
          </p:cNvPr>
          <p:cNvSpPr>
            <a:spLocks noGrp="1"/>
          </p:cNvSpPr>
          <p:nvPr>
            <p:ph type="sldNum" sz="quarter" idx="11"/>
          </p:nvPr>
        </p:nvSpPr>
        <p:spPr/>
        <p:txBody>
          <a:bodyPr/>
          <a:lstStyle/>
          <a:p>
            <a:fld id="{8ED280B2-FD19-491D-8746-6B7D39E89A7F}" type="slidenum">
              <a:rPr lang="de-DE" smtClean="0"/>
              <a:pPr/>
              <a:t>10</a:t>
            </a:fld>
            <a:endParaRPr lang="de-DE" dirty="0"/>
          </a:p>
        </p:txBody>
      </p:sp>
    </p:spTree>
    <p:extLst>
      <p:ext uri="{BB962C8B-B14F-4D97-AF65-F5344CB8AC3E}">
        <p14:creationId xmlns:p14="http://schemas.microsoft.com/office/powerpoint/2010/main" val="2081934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Regelungen zur Korruption in den §§ 299a, b StGB</a:t>
            </a:r>
          </a:p>
        </p:txBody>
      </p:sp>
      <p:sp>
        <p:nvSpPr>
          <p:cNvPr id="6" name="Text Placeholder 5"/>
          <p:cNvSpPr>
            <a:spLocks noGrp="1"/>
          </p:cNvSpPr>
          <p:nvPr>
            <p:ph type="body" sz="quarter" idx="11"/>
          </p:nvPr>
        </p:nvSpPr>
        <p:spPr/>
        <p:txBody>
          <a:bodyPr>
            <a:noAutofit/>
          </a:bodyPr>
          <a:lstStyle/>
          <a:p>
            <a:pPr>
              <a:lnSpc>
                <a:spcPct val="100000"/>
              </a:lnSpc>
            </a:pPr>
            <a:r>
              <a:rPr lang="de-DE" sz="1100" i="0" dirty="0"/>
              <a:t>§ 299a StGB Bestechlichkeit im Gesundheitswesen</a:t>
            </a:r>
          </a:p>
          <a:p>
            <a:pPr>
              <a:lnSpc>
                <a:spcPct val="100000"/>
              </a:lnSpc>
            </a:pPr>
            <a:r>
              <a:rPr lang="de-DE" sz="1100" b="0" dirty="0"/>
              <a:t>Wer als Angehöriger eines Heilberufs, der für die Berufsausübung oder die Führung der Berufsbezeichnung eine staatlich geregelte Ausbildung erfordert, im Zusammenhang mit der Ausübung seines Berufs einen Vorteil für sich oder einen Dritten als Gegenleistung dafür fordert, sich versprechen lässt oder annimmt, dass er</a:t>
            </a:r>
          </a:p>
          <a:p>
            <a:pPr>
              <a:lnSpc>
                <a:spcPct val="100000"/>
              </a:lnSpc>
            </a:pPr>
            <a:r>
              <a:rPr lang="de-DE" sz="1100" b="0" dirty="0"/>
              <a:t>1. bei der Verordnung von Arznei-, Heil- oder Hilfsmitteln oder von Medizinprodukten,</a:t>
            </a:r>
          </a:p>
          <a:p>
            <a:pPr>
              <a:lnSpc>
                <a:spcPct val="100000"/>
              </a:lnSpc>
            </a:pPr>
            <a:r>
              <a:rPr lang="de-DE" sz="1100" b="0" dirty="0"/>
              <a:t>2. bei dem Bezug von Arznei- oder Hilfsmitteln oder von Medizinprodukten, die jeweils zur unmittelbaren Anwendung durch den Heilberufsangehörigen oder einen seiner Berufshelfer bestimmt sind, oder</a:t>
            </a:r>
          </a:p>
          <a:p>
            <a:pPr>
              <a:lnSpc>
                <a:spcPct val="100000"/>
              </a:lnSpc>
            </a:pPr>
            <a:r>
              <a:rPr lang="de-DE" sz="1100" b="0" dirty="0"/>
              <a:t>3. bei der Zuführung von Patienten oder Untersuchungsmaterial</a:t>
            </a:r>
          </a:p>
          <a:p>
            <a:pPr>
              <a:lnSpc>
                <a:spcPct val="100000"/>
              </a:lnSpc>
            </a:pPr>
            <a:r>
              <a:rPr lang="de-DE" sz="1100" b="0" dirty="0"/>
              <a:t>einen anderen im inländischen oder ausländischen Wettbewerb in unlauterer Weise bevorzuge, wird mit Freiheitsstrafe bis zu drei Jahren oder mit Geldstrafe bestraft.</a:t>
            </a:r>
          </a:p>
          <a:p>
            <a:pPr>
              <a:lnSpc>
                <a:spcPct val="100000"/>
              </a:lnSpc>
            </a:pPr>
            <a:endParaRPr lang="de-DE" sz="1100" b="0" dirty="0"/>
          </a:p>
          <a:p>
            <a:pPr>
              <a:lnSpc>
                <a:spcPct val="100000"/>
              </a:lnSpc>
            </a:pPr>
            <a:r>
              <a:rPr lang="de-DE" sz="1100" i="0" dirty="0"/>
              <a:t>§ 299b StGB Bestechung im Gesundheitswesen </a:t>
            </a:r>
          </a:p>
          <a:p>
            <a:pPr>
              <a:lnSpc>
                <a:spcPct val="100000"/>
              </a:lnSpc>
            </a:pPr>
            <a:r>
              <a:rPr lang="de-DE" sz="1100" b="0" dirty="0"/>
              <a:t>Wer einem Angehörigen eines Heilberufs im Sinne des § 299a im Zusammenhang mit dessen Berufsausübung einen Vorteil für diesen oder einen Dritten als Gegenleistung dafür anbietet, verspricht oder gewährt, dass er</a:t>
            </a:r>
          </a:p>
          <a:p>
            <a:pPr>
              <a:lnSpc>
                <a:spcPct val="100000"/>
              </a:lnSpc>
            </a:pPr>
            <a:r>
              <a:rPr lang="de-DE" sz="1100" b="0" dirty="0"/>
              <a:t>1. bei der Verordnung von Arznei-, Heil- oder Hilfsmitteln oder von Medizinprodukten,</a:t>
            </a:r>
          </a:p>
          <a:p>
            <a:pPr>
              <a:lnSpc>
                <a:spcPct val="100000"/>
              </a:lnSpc>
            </a:pPr>
            <a:r>
              <a:rPr lang="de-DE" sz="1100" b="0" dirty="0"/>
              <a:t>2. bei dem Bezug von Arznei- oder Hilfsmitteln oder von Medizinprodukten, die jeweils zur unmittelbaren Anwendung durch den Heilberufsangehörigen oder einen seiner Berufshelfer bestimmt sind, oder</a:t>
            </a:r>
          </a:p>
          <a:p>
            <a:pPr>
              <a:lnSpc>
                <a:spcPct val="100000"/>
              </a:lnSpc>
            </a:pPr>
            <a:r>
              <a:rPr lang="de-DE" sz="1100" b="0" dirty="0"/>
              <a:t>3. bei der Zuführung von Patienten oder Untersuchungsmaterial</a:t>
            </a:r>
          </a:p>
          <a:p>
            <a:pPr>
              <a:lnSpc>
                <a:spcPct val="100000"/>
              </a:lnSpc>
            </a:pPr>
            <a:r>
              <a:rPr lang="de-DE" sz="1100" b="0" dirty="0"/>
              <a:t>ihn oder einen anderen im inländischen oder ausländischen Wettbewerb in unlauterer Weise bevorzuge, wird mit Freiheitsstrafe bis zu drei Jahren oder mit Geldstrafe bestraft.</a:t>
            </a:r>
          </a:p>
        </p:txBody>
      </p:sp>
      <p:sp>
        <p:nvSpPr>
          <p:cNvPr id="3" name="Date Placeholder 2"/>
          <p:cNvSpPr>
            <a:spLocks noGrp="1"/>
          </p:cNvSpPr>
          <p:nvPr>
            <p:ph type="dt" sz="half"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700" b="0" i="0" u="none" strike="noStrike" kern="1200" cap="none" spc="0" normalizeH="0" baseline="0" noProof="0">
                <a:ln>
                  <a:noFill/>
                </a:ln>
                <a:solidFill>
                  <a:srgbClr val="000000">
                    <a:tint val="75000"/>
                  </a:srgbClr>
                </a:solidFill>
                <a:effectLst/>
                <a:uLnTx/>
                <a:uFillTx/>
                <a:latin typeface="Arial" panose="020B0604020202020204"/>
                <a:ea typeface="+mn-ea"/>
                <a:cs typeface="+mn-cs"/>
              </a:rPr>
              <a:t>Luther | </a:t>
            </a:r>
            <a:fld id="{4F372F0C-2CB0-4677-BEC9-25F70ADBFE05}" type="datetime1">
              <a:rPr kumimoji="0" lang="de-DE" sz="700" b="0" i="0" u="none" strike="noStrike" kern="1200" cap="none" spc="0" normalizeH="0" baseline="0" noProof="0" smtClean="0">
                <a:ln>
                  <a:noFill/>
                </a:ln>
                <a:solidFill>
                  <a:srgbClr val="000000">
                    <a:tint val="75000"/>
                  </a:srgb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10.03.2022</a:t>
            </a:fld>
            <a:r>
              <a:rPr kumimoji="0" lang="de-DE" sz="700" b="0" i="0" u="none" strike="noStrike" kern="1200" cap="none" spc="0" normalizeH="0" baseline="0" noProof="0">
                <a:ln>
                  <a:noFill/>
                </a:ln>
                <a:solidFill>
                  <a:srgbClr val="000000">
                    <a:tint val="75000"/>
                  </a:srgbClr>
                </a:solidFill>
                <a:effectLst/>
                <a:uLnTx/>
                <a:uFillTx/>
                <a:latin typeface="Arial" panose="020B0604020202020204"/>
                <a:ea typeface="+mn-ea"/>
                <a:cs typeface="+mn-cs"/>
              </a:rPr>
              <a:t> |</a:t>
            </a:r>
            <a:endParaRPr kumimoji="0" lang="de-DE" sz="700" b="0" i="0" u="none" strike="noStrike" kern="1200" cap="none" spc="0" normalizeH="0" baseline="0" noProof="0" dirty="0">
              <a:ln>
                <a:noFill/>
              </a:ln>
              <a:solidFill>
                <a:srgbClr val="000000">
                  <a:tint val="75000"/>
                </a:srgbClr>
              </a:solidFill>
              <a:effectLst/>
              <a:uLnTx/>
              <a:uFillTx/>
              <a:latin typeface="Arial" panose="020B0604020202020204"/>
              <a:ea typeface="+mn-ea"/>
              <a:cs typeface="+mn-cs"/>
            </a:endParaRPr>
          </a:p>
        </p:txBody>
      </p:sp>
      <p:sp>
        <p:nvSpPr>
          <p:cNvPr id="5" name="Slide Number Placeholder 4"/>
          <p:cNvSpPr>
            <a:spLocks noGrp="1"/>
          </p:cNvSpPr>
          <p:nvPr>
            <p:ph type="sldNum"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ED280B2-FD19-491D-8746-6B7D39E89A7F}" type="slidenum">
              <a:rPr kumimoji="0" lang="de-DE" sz="700" b="0" i="0" u="none" strike="noStrike" kern="1200" cap="none" spc="0" normalizeH="0" baseline="0" noProof="0" smtClean="0">
                <a:ln>
                  <a:noFill/>
                </a:ln>
                <a:solidFill>
                  <a:srgbClr val="000000">
                    <a:tint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de-DE" sz="700" b="0" i="0" u="none" strike="noStrike" kern="1200" cap="none" spc="0" normalizeH="0" baseline="0" noProof="0" dirty="0">
              <a:ln>
                <a:noFill/>
              </a:ln>
              <a:solidFill>
                <a:srgbClr val="000000">
                  <a:tint val="7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60758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Regelungen zur Korruption in den §§ 299a, b StGB</a:t>
            </a:r>
            <a:endParaRPr lang="de-DE" sz="2400"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a:xfrm>
            <a:off x="586800" y="1451984"/>
            <a:ext cx="11016000" cy="4500000"/>
          </a:xfrm>
        </p:spPr>
        <p:txBody>
          <a:bodyPr>
            <a:normAutofit fontScale="92500" lnSpcReduction="20000"/>
          </a:bodyPr>
          <a:lstStyle/>
          <a:p>
            <a:pPr marL="285750" indent="-285750">
              <a:buFont typeface="Wingdings" panose="05000000000000000000" pitchFamily="2" charset="2"/>
              <a:buChar char="§"/>
            </a:pPr>
            <a:r>
              <a:rPr lang="de-DE" b="1" dirty="0"/>
              <a:t>Auslöser: </a:t>
            </a:r>
            <a:r>
              <a:rPr lang="de-DE" b="0" i="0" dirty="0">
                <a:solidFill>
                  <a:srgbClr val="222222"/>
                </a:solidFill>
                <a:effectLst/>
                <a:latin typeface="arial" panose="020B0604020202020204" pitchFamily="34" charset="0"/>
              </a:rPr>
              <a:t> </a:t>
            </a:r>
            <a:r>
              <a:rPr lang="de-DE" b="0" i="0" dirty="0">
                <a:effectLst/>
              </a:rPr>
              <a:t>Pharmareferentin, die den von ihr betreuten niedergelassenen Vertragsärzten ein als Vortragshonorar getarntes Kickback auf die von den Ärzten getätigten Umsätze gewährt hat.</a:t>
            </a:r>
            <a:endParaRPr lang="de-DE" b="1" dirty="0"/>
          </a:p>
          <a:p>
            <a:pPr marL="285750" indent="-285750">
              <a:buFont typeface="Wingdings" panose="05000000000000000000" pitchFamily="2" charset="2"/>
              <a:buChar char="§"/>
            </a:pPr>
            <a:r>
              <a:rPr lang="de-DE" b="1" dirty="0"/>
              <a:t>Ziele: </a:t>
            </a:r>
          </a:p>
          <a:p>
            <a:pPr marL="645750" lvl="1" indent="-285750">
              <a:buFont typeface="Wingdings" panose="05000000000000000000" pitchFamily="2" charset="2"/>
              <a:buChar char="Ø"/>
            </a:pPr>
            <a:r>
              <a:rPr lang="de-DE" dirty="0"/>
              <a:t>Vermeidung von </a:t>
            </a:r>
            <a:r>
              <a:rPr lang="de-DE" dirty="0" err="1"/>
              <a:t>korruptivem</a:t>
            </a:r>
            <a:r>
              <a:rPr lang="de-DE" dirty="0"/>
              <a:t> Verhalten im Gesundheitswesen.</a:t>
            </a:r>
          </a:p>
          <a:p>
            <a:pPr marL="645750" lvl="1" indent="-285750">
              <a:buFont typeface="Wingdings" panose="05000000000000000000" pitchFamily="2" charset="2"/>
              <a:buChar char="Ø"/>
            </a:pPr>
            <a:r>
              <a:rPr lang="de-DE" dirty="0"/>
              <a:t>Schutz des fairen Wettbewerbs im Gesundheitswesen. </a:t>
            </a:r>
          </a:p>
          <a:p>
            <a:pPr marL="645750" lvl="1" indent="-285750">
              <a:buFont typeface="Wingdings" panose="05000000000000000000" pitchFamily="2" charset="2"/>
              <a:buChar char="Ø"/>
            </a:pPr>
            <a:r>
              <a:rPr lang="de-DE" dirty="0"/>
              <a:t>Schutz des Vertrauens der Patienten in die Integrität heilberuflicher Entscheidungen. </a:t>
            </a:r>
          </a:p>
          <a:p>
            <a:pPr marL="285750" indent="-285750">
              <a:buFont typeface="Wingdings" panose="05000000000000000000" pitchFamily="2" charset="2"/>
              <a:buChar char="§"/>
            </a:pPr>
            <a:r>
              <a:rPr lang="de-DE" dirty="0"/>
              <a:t>Konsequenz, nachdem Vertragsarzt nicht als „Beauftragter der Krankenkassen“ </a:t>
            </a:r>
            <a:r>
              <a:rPr lang="de-DE" dirty="0" err="1"/>
              <a:t>i.S.d</a:t>
            </a:r>
            <a:r>
              <a:rPr lang="de-DE" dirty="0"/>
              <a:t>. § 299 StGB angesehen wurde (vgl. </a:t>
            </a:r>
            <a:r>
              <a:rPr lang="de-DE" b="1" dirty="0"/>
              <a:t>BGH</a:t>
            </a:r>
            <a:r>
              <a:rPr lang="de-DE" dirty="0"/>
              <a:t>, „Großer Senat“, Beschluss vom 29. März 2012 – </a:t>
            </a:r>
            <a:r>
              <a:rPr lang="de-DE" dirty="0" err="1"/>
              <a:t>GSSt</a:t>
            </a:r>
            <a:r>
              <a:rPr lang="de-DE" dirty="0"/>
              <a:t> 2/11, BGHSt 57, 202 ff.)  </a:t>
            </a:r>
          </a:p>
          <a:p>
            <a:pPr marL="645750" lvl="1" indent="-285750">
              <a:buFont typeface="Wingdings" panose="05000000000000000000" pitchFamily="2" charset="2"/>
              <a:buChar char="Ø"/>
            </a:pPr>
            <a:r>
              <a:rPr lang="de-DE" dirty="0"/>
              <a:t>Zugleich aber: Versorgungsstärkungsgesetz </a:t>
            </a:r>
            <a:r>
              <a:rPr lang="de-DE" dirty="0">
                <a:sym typeface="Wingdings" panose="05000000000000000000" pitchFamily="2" charset="2"/>
              </a:rPr>
              <a:t></a:t>
            </a:r>
            <a:r>
              <a:rPr lang="de-DE" dirty="0"/>
              <a:t> Paradoxon?</a:t>
            </a:r>
          </a:p>
          <a:p>
            <a:pPr marL="285750" indent="-285750">
              <a:buFont typeface="Wingdings" panose="05000000000000000000" pitchFamily="2" charset="2"/>
              <a:buChar char="§"/>
            </a:pPr>
            <a:r>
              <a:rPr lang="de-DE" dirty="0"/>
              <a:t>Leistungsanreize, Versorgungsstärkung vs. Risiko des </a:t>
            </a:r>
            <a:r>
              <a:rPr lang="de-DE" dirty="0" err="1"/>
              <a:t>korruptiven</a:t>
            </a:r>
            <a:r>
              <a:rPr lang="de-DE" dirty="0"/>
              <a:t> Verhaltens.</a:t>
            </a:r>
          </a:p>
          <a:p>
            <a:pPr marL="285750" indent="-285750">
              <a:buFont typeface="Wingdings" panose="05000000000000000000" pitchFamily="2" charset="2"/>
              <a:buChar char="§"/>
            </a:pPr>
            <a:r>
              <a:rPr lang="de-DE" b="1" dirty="0"/>
              <a:t>Risiko: </a:t>
            </a:r>
            <a:r>
              <a:rPr lang="de-DE" dirty="0"/>
              <a:t>Nicht nur Korruptionsdelikt, auch Abrechnungsbetrug und zugleich berufs-/vertragsarzt-/krankenhausrechtliche Sanktionierungen und </a:t>
            </a:r>
            <a:r>
              <a:rPr lang="de-DE" dirty="0" err="1"/>
              <a:t>Regressierung</a:t>
            </a:r>
            <a:r>
              <a:rPr lang="de-DE" dirty="0"/>
              <a:t> bzw. Nichtvergütung.</a:t>
            </a:r>
          </a:p>
          <a:p>
            <a:pPr marL="285750" indent="-285750">
              <a:buFont typeface="Wingdings" panose="05000000000000000000" pitchFamily="2" charset="2"/>
              <a:buChar char="§"/>
            </a:pPr>
            <a:r>
              <a:rPr lang="de-DE" b="1" dirty="0"/>
              <a:t>Kooperationen unter Generalverdacht.</a:t>
            </a:r>
          </a:p>
        </p:txBody>
      </p:sp>
      <p:sp>
        <p:nvSpPr>
          <p:cNvPr id="3" name="Date Placeholder 2"/>
          <p:cNvSpPr>
            <a:spLocks noGrp="1"/>
          </p:cNvSpPr>
          <p:nvPr>
            <p:ph type="dt" sz="half"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700" b="0" i="0" u="none" strike="noStrike" kern="1200" cap="none" spc="0" normalizeH="0" baseline="0" noProof="0">
                <a:ln>
                  <a:noFill/>
                </a:ln>
                <a:solidFill>
                  <a:srgbClr val="000000">
                    <a:tint val="75000"/>
                  </a:srgbClr>
                </a:solidFill>
                <a:effectLst/>
                <a:uLnTx/>
                <a:uFillTx/>
                <a:latin typeface="Arial" panose="020B0604020202020204"/>
                <a:ea typeface="+mn-ea"/>
                <a:cs typeface="+mn-cs"/>
              </a:rPr>
              <a:t>Luther | </a:t>
            </a:r>
            <a:fld id="{4F372F0C-2CB0-4677-BEC9-25F70ADBFE05}" type="datetime1">
              <a:rPr kumimoji="0" lang="de-DE" sz="700" b="0" i="0" u="none" strike="noStrike" kern="1200" cap="none" spc="0" normalizeH="0" baseline="0" noProof="0" smtClean="0">
                <a:ln>
                  <a:noFill/>
                </a:ln>
                <a:solidFill>
                  <a:srgbClr val="000000">
                    <a:tint val="75000"/>
                  </a:srgb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10.03.2022</a:t>
            </a:fld>
            <a:r>
              <a:rPr kumimoji="0" lang="de-DE" sz="700" b="0" i="0" u="none" strike="noStrike" kern="1200" cap="none" spc="0" normalizeH="0" baseline="0" noProof="0">
                <a:ln>
                  <a:noFill/>
                </a:ln>
                <a:solidFill>
                  <a:srgbClr val="000000">
                    <a:tint val="75000"/>
                  </a:srgbClr>
                </a:solidFill>
                <a:effectLst/>
                <a:uLnTx/>
                <a:uFillTx/>
                <a:latin typeface="Arial" panose="020B0604020202020204"/>
                <a:ea typeface="+mn-ea"/>
                <a:cs typeface="+mn-cs"/>
              </a:rPr>
              <a:t> |</a:t>
            </a:r>
            <a:endParaRPr kumimoji="0" lang="de-DE" sz="700" b="0" i="0" u="none" strike="noStrike" kern="1200" cap="none" spc="0" normalizeH="0" baseline="0" noProof="0" dirty="0">
              <a:ln>
                <a:noFill/>
              </a:ln>
              <a:solidFill>
                <a:srgbClr val="000000">
                  <a:tint val="75000"/>
                </a:srgbClr>
              </a:solidFill>
              <a:effectLst/>
              <a:uLnTx/>
              <a:uFillTx/>
              <a:latin typeface="Arial" panose="020B0604020202020204"/>
              <a:ea typeface="+mn-ea"/>
              <a:cs typeface="+mn-cs"/>
            </a:endParaRPr>
          </a:p>
        </p:txBody>
      </p:sp>
      <p:sp>
        <p:nvSpPr>
          <p:cNvPr id="5" name="Slide Number Placeholder 4"/>
          <p:cNvSpPr>
            <a:spLocks noGrp="1"/>
          </p:cNvSpPr>
          <p:nvPr>
            <p:ph type="sldNum" sz="quarter" idx="1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ED280B2-FD19-491D-8746-6B7D39E89A7F}" type="slidenum">
              <a:rPr kumimoji="0" lang="de-DE" sz="700" b="0" i="0" u="none" strike="noStrike" kern="1200" cap="none" spc="0" normalizeH="0" baseline="0" noProof="0" smtClean="0">
                <a:ln>
                  <a:noFill/>
                </a:ln>
                <a:solidFill>
                  <a:srgbClr val="000000">
                    <a:tint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de-DE" sz="700" b="0" i="0" u="none" strike="noStrike" kern="1200" cap="none" spc="0" normalizeH="0" baseline="0" noProof="0" dirty="0">
              <a:ln>
                <a:noFill/>
              </a:ln>
              <a:solidFill>
                <a:srgbClr val="000000">
                  <a:tint val="7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40729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Vorteilsbegriff</a:t>
            </a:r>
            <a:br>
              <a:rPr lang="de-DE" sz="2500" b="0" dirty="0"/>
            </a:br>
            <a:endParaRPr lang="de-DE" sz="2500" b="0" dirty="0"/>
          </a:p>
        </p:txBody>
      </p:sp>
      <p:sp>
        <p:nvSpPr>
          <p:cNvPr id="8" name="Content Placeholder 7"/>
          <p:cNvSpPr>
            <a:spLocks noGrp="1"/>
          </p:cNvSpPr>
          <p:nvPr>
            <p:ph sz="quarter" idx="12"/>
          </p:nvPr>
        </p:nvSpPr>
        <p:spPr>
          <a:xfrm>
            <a:off x="425046" y="1498284"/>
            <a:ext cx="11016000" cy="4500000"/>
          </a:xfrm>
        </p:spPr>
        <p:txBody>
          <a:bodyPr>
            <a:normAutofit lnSpcReduction="10000"/>
          </a:bodyPr>
          <a:lstStyle/>
          <a:p>
            <a:pPr marL="342900" indent="-342900">
              <a:lnSpc>
                <a:spcPct val="110000"/>
              </a:lnSpc>
              <a:buFont typeface="Wingdings" panose="05000000000000000000" pitchFamily="2" charset="2"/>
              <a:buChar char="§"/>
            </a:pPr>
            <a:r>
              <a:rPr lang="de-DE" sz="2000" dirty="0"/>
              <a:t>Vorteil als Indiz für Unrechtsvereinbarung</a:t>
            </a:r>
          </a:p>
          <a:p>
            <a:pPr marL="702900" lvl="1" indent="-342900">
              <a:lnSpc>
                <a:spcPct val="110000"/>
              </a:lnSpc>
            </a:pPr>
            <a:r>
              <a:rPr lang="de-DE" sz="2000" dirty="0" err="1"/>
              <a:t>Korruptives</a:t>
            </a:r>
            <a:r>
              <a:rPr lang="de-DE" sz="2000" dirty="0"/>
              <a:t> Delikt erfordert immer Unrechtsvereinbarung</a:t>
            </a:r>
          </a:p>
          <a:p>
            <a:pPr marL="702900" lvl="1" indent="-342900">
              <a:lnSpc>
                <a:spcPct val="110000"/>
              </a:lnSpc>
            </a:pPr>
            <a:r>
              <a:rPr lang="de-DE" sz="2000" dirty="0" err="1"/>
              <a:t>Indizcharakter</a:t>
            </a:r>
            <a:r>
              <a:rPr lang="de-DE" sz="2000" dirty="0"/>
              <a:t> des Vorteils.</a:t>
            </a:r>
          </a:p>
          <a:p>
            <a:pPr marL="342900" indent="-342900">
              <a:lnSpc>
                <a:spcPct val="110000"/>
              </a:lnSpc>
              <a:buFont typeface="Wingdings" panose="05000000000000000000" pitchFamily="2" charset="2"/>
              <a:buChar char="§"/>
            </a:pPr>
            <a:r>
              <a:rPr lang="de-DE" sz="2000" b="1" dirty="0"/>
              <a:t>Weites Verständnis</a:t>
            </a:r>
            <a:r>
              <a:rPr lang="de-DE" sz="2000" dirty="0"/>
              <a:t>: alles, worauf kein Rechtsanspruch besteht und was die wirtschaftliche, persönliche oder rechtliche Lage objektiv verbessert.</a:t>
            </a:r>
          </a:p>
          <a:p>
            <a:pPr marL="1062900" lvl="2" indent="-342900">
              <a:lnSpc>
                <a:spcPct val="110000"/>
              </a:lnSpc>
              <a:buFont typeface="Wingdings" panose="05000000000000000000" pitchFamily="2" charset="2"/>
              <a:buChar char="Ø"/>
            </a:pPr>
            <a:r>
              <a:rPr lang="de-DE" sz="2000" b="1" dirty="0"/>
              <a:t>Achtung: </a:t>
            </a:r>
            <a:r>
              <a:rPr lang="de-DE" sz="2000" dirty="0"/>
              <a:t>Auch bei </a:t>
            </a:r>
            <a:r>
              <a:rPr lang="de-DE" sz="2000" u="sng" dirty="0"/>
              <a:t>Gegenleistung</a:t>
            </a:r>
          </a:p>
          <a:p>
            <a:pPr marL="1422900" lvl="3" indent="-342900">
              <a:lnSpc>
                <a:spcPct val="110000"/>
              </a:lnSpc>
            </a:pPr>
            <a:r>
              <a:rPr lang="de-DE" sz="2000" dirty="0"/>
              <a:t>Relevant bei Vergütungsgestaltung, v.a. Höhe.</a:t>
            </a:r>
          </a:p>
          <a:p>
            <a:pPr marL="1422900" lvl="3" indent="-342900">
              <a:lnSpc>
                <a:spcPct val="110000"/>
              </a:lnSpc>
            </a:pPr>
            <a:r>
              <a:rPr lang="de-DE" sz="2000" dirty="0"/>
              <a:t>Auch äquivalente Gegenleistung schließt Vorteil nicht zwingend aus.</a:t>
            </a:r>
          </a:p>
          <a:p>
            <a:pPr marL="1422900" lvl="3" indent="-342900">
              <a:lnSpc>
                <a:spcPct val="110000"/>
              </a:lnSpc>
            </a:pPr>
            <a:r>
              <a:rPr lang="de-DE" sz="2000" dirty="0"/>
              <a:t>Aber: wenn angemessen, kein besonderes Indiz für Unrechtsvereinbarung, müssen weitere Umstände hinzutreten (vgl. BT-</a:t>
            </a:r>
            <a:r>
              <a:rPr lang="de-DE" sz="2000" dirty="0" err="1"/>
              <a:t>Drs</a:t>
            </a:r>
            <a:r>
              <a:rPr lang="de-DE" sz="2000" dirty="0"/>
              <a:t>. 18/6446, 18 f.).</a:t>
            </a:r>
          </a:p>
          <a:p>
            <a:pPr marL="1422900" lvl="3" indent="-342900">
              <a:lnSpc>
                <a:spcPct val="110000"/>
              </a:lnSpc>
              <a:buFont typeface="Wingdings" panose="05000000000000000000" pitchFamily="2" charset="2"/>
              <a:buChar char="Ø"/>
            </a:pPr>
            <a:r>
              <a:rPr lang="de-DE" sz="2000" b="1" dirty="0"/>
              <a:t>Problem: </a:t>
            </a:r>
            <a:r>
              <a:rPr lang="de-DE" sz="2000" dirty="0"/>
              <a:t>Was ist angemessen? Welcher Maßstab gilt?</a:t>
            </a:r>
          </a:p>
          <a:p>
            <a:pPr>
              <a:lnSpc>
                <a:spcPct val="110000"/>
              </a:lnSpc>
            </a:pPr>
            <a:endParaRPr lang="de-DE" sz="1700" dirty="0"/>
          </a:p>
        </p:txBody>
      </p:sp>
      <p:sp>
        <p:nvSpPr>
          <p:cNvPr id="5" name="Date Placeholder 4"/>
          <p:cNvSpPr>
            <a:spLocks noGrp="1"/>
          </p:cNvSpPr>
          <p:nvPr>
            <p:ph type="dt" sz="half" idx="13"/>
          </p:nvPr>
        </p:nvSpPr>
        <p:spPr>
          <a:xfrm>
            <a:off x="5093334" y="6498000"/>
            <a:ext cx="1679425"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r>
              <a:rPr kumimoji="0" lang="de-DE" b="0" i="0" u="none" strike="noStrike" kern="1200" cap="none" spc="0" normalizeH="0" baseline="0" noProof="0">
                <a:ln>
                  <a:noFill/>
                </a:ln>
                <a:effectLst/>
                <a:uLnTx/>
                <a:uFillTx/>
              </a:rPr>
              <a:t>Luther | </a:t>
            </a:r>
            <a:fld id="{16824C48-A346-47AF-A028-A69AC37F700C}" type="datetime1">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10.03.2022</a:t>
            </a:fld>
            <a:r>
              <a:rPr kumimoji="0" lang="de-DE" b="0" i="0" u="none" strike="noStrike" kern="1200" cap="none" spc="0" normalizeH="0" baseline="0" noProof="0">
                <a:ln>
                  <a:noFill/>
                </a:ln>
                <a:effectLst/>
                <a:uLnTx/>
                <a:uFillTx/>
              </a:rPr>
              <a:t> |</a:t>
            </a:r>
          </a:p>
        </p:txBody>
      </p:sp>
      <p:sp>
        <p:nvSpPr>
          <p:cNvPr id="6" name="Slide Number Placeholder 5"/>
          <p:cNvSpPr>
            <a:spLocks noGrp="1"/>
          </p:cNvSpPr>
          <p:nvPr>
            <p:ph type="sldNum" sz="quarter" idx="14"/>
          </p:nvPr>
        </p:nvSpPr>
        <p:spPr>
          <a:xfrm>
            <a:off x="6401570" y="6498000"/>
            <a:ext cx="360000"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fld id="{8ED280B2-FD19-491D-8746-6B7D39E89A7F}" type="slidenum">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13</a:t>
            </a:fld>
            <a:endParaRPr kumimoji="0" lang="de-DE" b="0" i="0" u="none" strike="noStrike" kern="1200" cap="none" spc="0" normalizeH="0" baseline="0" noProof="0">
              <a:ln>
                <a:noFill/>
              </a:ln>
              <a:effectLst/>
              <a:uLnTx/>
              <a:uFillTx/>
            </a:endParaRPr>
          </a:p>
        </p:txBody>
      </p:sp>
    </p:spTree>
    <p:extLst>
      <p:ext uri="{BB962C8B-B14F-4D97-AF65-F5344CB8AC3E}">
        <p14:creationId xmlns:p14="http://schemas.microsoft.com/office/powerpoint/2010/main" val="4094145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DC6B34-5FCB-4213-B854-08D011FE5F15}"/>
              </a:ext>
            </a:extLst>
          </p:cNvPr>
          <p:cNvSpPr>
            <a:spLocks noGrp="1"/>
          </p:cNvSpPr>
          <p:nvPr>
            <p:ph type="title"/>
          </p:nvPr>
        </p:nvSpPr>
        <p:spPr/>
        <p:txBody>
          <a:bodyPr/>
          <a:lstStyle/>
          <a:p>
            <a:r>
              <a:rPr lang="de-DE" dirty="0"/>
              <a:t>Vergütungsgestaltung</a:t>
            </a:r>
          </a:p>
        </p:txBody>
      </p:sp>
      <p:sp>
        <p:nvSpPr>
          <p:cNvPr id="5" name="Date Placeholder 4">
            <a:extLst>
              <a:ext uri="{FF2B5EF4-FFF2-40B4-BE49-F238E27FC236}">
                <a16:creationId xmlns:a16="http://schemas.microsoft.com/office/drawing/2014/main" id="{2B8E5420-6606-4246-BAD6-1E035A96A440}"/>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7F72D1BC-7A61-4E1B-B4FE-E004D804F86B}"/>
              </a:ext>
            </a:extLst>
          </p:cNvPr>
          <p:cNvSpPr>
            <a:spLocks noGrp="1"/>
          </p:cNvSpPr>
          <p:nvPr>
            <p:ph type="sldNum" sz="quarter" idx="11"/>
          </p:nvPr>
        </p:nvSpPr>
        <p:spPr/>
        <p:txBody>
          <a:bodyPr/>
          <a:lstStyle/>
          <a:p>
            <a:fld id="{8ED280B2-FD19-491D-8746-6B7D39E89A7F}" type="slidenum">
              <a:rPr lang="de-DE" smtClean="0"/>
              <a:pPr/>
              <a:t>14</a:t>
            </a:fld>
            <a:endParaRPr lang="de-DE" dirty="0"/>
          </a:p>
        </p:txBody>
      </p:sp>
    </p:spTree>
    <p:extLst>
      <p:ext uri="{BB962C8B-B14F-4D97-AF65-F5344CB8AC3E}">
        <p14:creationId xmlns:p14="http://schemas.microsoft.com/office/powerpoint/2010/main" val="2559007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Autofit/>
          </a:bodyPr>
          <a:lstStyle/>
          <a:p>
            <a:r>
              <a:rPr lang="de-DE" dirty="0"/>
              <a:t>Hauptproblem: Wann ist Vergütung angemessen?</a:t>
            </a:r>
            <a:br>
              <a:rPr lang="de-DE" b="0" dirty="0"/>
            </a:br>
            <a:br>
              <a:rPr lang="de-DE" dirty="0"/>
            </a:br>
            <a:endParaRPr lang="de-DE" dirty="0"/>
          </a:p>
        </p:txBody>
      </p:sp>
      <p:sp>
        <p:nvSpPr>
          <p:cNvPr id="8" name="Content Placeholder 7"/>
          <p:cNvSpPr>
            <a:spLocks noGrp="1"/>
          </p:cNvSpPr>
          <p:nvPr>
            <p:ph sz="quarter" idx="12"/>
          </p:nvPr>
        </p:nvSpPr>
        <p:spPr>
          <a:xfrm>
            <a:off x="586800" y="1810800"/>
            <a:ext cx="11016000" cy="4500000"/>
          </a:xfrm>
        </p:spPr>
        <p:txBody>
          <a:bodyPr>
            <a:normAutofit/>
          </a:bodyPr>
          <a:lstStyle/>
          <a:p>
            <a:pPr marL="342900" indent="-342900">
              <a:buFont typeface="Wingdings" panose="05000000000000000000" pitchFamily="2" charset="2"/>
              <a:buChar char="§"/>
            </a:pPr>
            <a:r>
              <a:rPr lang="de-DE" dirty="0"/>
              <a:t>Mögliche Vergleichsmaßstäbe:</a:t>
            </a:r>
          </a:p>
          <a:p>
            <a:pPr marL="702900" lvl="1" indent="-342900">
              <a:buFont typeface="Wingdings" panose="05000000000000000000" pitchFamily="2" charset="2"/>
              <a:buChar char="Ø"/>
            </a:pPr>
            <a:r>
              <a:rPr lang="de-DE" dirty="0"/>
              <a:t>Unkritisch: tarifliche Vergütung (reduziert pro </a:t>
            </a:r>
            <a:r>
              <a:rPr lang="de-DE" dirty="0" err="1"/>
              <a:t>rata</a:t>
            </a:r>
            <a:r>
              <a:rPr lang="de-DE" dirty="0"/>
              <a:t> wegen Teilzeittätigkeit).</a:t>
            </a:r>
          </a:p>
          <a:p>
            <a:pPr marL="702900" lvl="1" indent="-342900">
              <a:buFont typeface="Wingdings" panose="05000000000000000000" pitchFamily="2" charset="2"/>
              <a:buChar char="Ø"/>
            </a:pPr>
            <a:r>
              <a:rPr lang="de-DE" dirty="0"/>
              <a:t>Vergleichbare Ärzte im Krankenhaus</a:t>
            </a:r>
          </a:p>
          <a:p>
            <a:pPr marL="1062900" lvl="2" indent="-342900"/>
            <a:r>
              <a:rPr lang="de-DE" dirty="0"/>
              <a:t>ideal: Vollzeitbeschäftigte, nicht andere Ärzte, die auch neben ihrer (vertrags-)ärztlichen Tätigkeit zusätzlich im Krankenhaus tätig sind</a:t>
            </a:r>
          </a:p>
          <a:p>
            <a:pPr marL="1062900" lvl="2" indent="-342900"/>
            <a:r>
              <a:rPr lang="de-DE" dirty="0"/>
              <a:t>aber: wäre Chefarztposition vergleichbar?</a:t>
            </a:r>
          </a:p>
          <a:p>
            <a:pPr marL="342900" indent="-342900">
              <a:buFont typeface="Wingdings" panose="05000000000000000000" pitchFamily="2" charset="2"/>
              <a:buChar char="§"/>
            </a:pPr>
            <a:r>
              <a:rPr lang="de-DE" dirty="0"/>
              <a:t>Vergütung variiert je nach Region („beißt“ sich mit gewünschter Versorgungsverbesserung).</a:t>
            </a:r>
          </a:p>
          <a:p>
            <a:pPr marL="342900" indent="-342900">
              <a:buFont typeface="Wingdings" panose="05000000000000000000" pitchFamily="2" charset="2"/>
              <a:buChar char="§"/>
            </a:pPr>
            <a:r>
              <a:rPr lang="de-DE" dirty="0"/>
              <a:t>Tagessatz für Honorararzt / Vertreter? Wohl nicht, weil</a:t>
            </a:r>
          </a:p>
          <a:p>
            <a:pPr marL="702900" lvl="1" indent="-342900">
              <a:buFont typeface="Wingdings" panose="05000000000000000000" pitchFamily="2" charset="2"/>
              <a:buChar char="Ø"/>
            </a:pPr>
            <a:r>
              <a:rPr lang="de-DE" dirty="0"/>
              <a:t>nur punktueller Einsatz</a:t>
            </a:r>
          </a:p>
          <a:p>
            <a:pPr marL="702900" lvl="1" indent="-342900">
              <a:buFont typeface="Wingdings" panose="05000000000000000000" pitchFamily="2" charset="2"/>
              <a:buChar char="Ø"/>
            </a:pPr>
            <a:r>
              <a:rPr lang="de-DE" dirty="0"/>
              <a:t>Kurzfristigkeit wird durch höhere Vergütung Rechnung getragen (sachliche Rechtfertigung)</a:t>
            </a:r>
          </a:p>
          <a:p>
            <a:endParaRPr lang="de-DE" dirty="0"/>
          </a:p>
        </p:txBody>
      </p:sp>
      <p:sp>
        <p:nvSpPr>
          <p:cNvPr id="5" name="Date Placeholder 4"/>
          <p:cNvSpPr>
            <a:spLocks noGrp="1"/>
          </p:cNvSpPr>
          <p:nvPr>
            <p:ph type="dt" sz="half" idx="13"/>
          </p:nvPr>
        </p:nvSpPr>
        <p:spPr>
          <a:xfrm>
            <a:off x="5093334" y="6498000"/>
            <a:ext cx="1679425"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r>
              <a:rPr kumimoji="0" lang="de-DE" b="0" i="0" u="none" strike="noStrike" kern="1200" cap="none" spc="0" normalizeH="0" baseline="0" noProof="0">
                <a:ln>
                  <a:noFill/>
                </a:ln>
                <a:effectLst/>
                <a:uLnTx/>
                <a:uFillTx/>
              </a:rPr>
              <a:t>Luther | </a:t>
            </a:r>
            <a:fld id="{16824C48-A346-47AF-A028-A69AC37F700C}" type="datetime1">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10.03.2022</a:t>
            </a:fld>
            <a:r>
              <a:rPr kumimoji="0" lang="de-DE" b="0" i="0" u="none" strike="noStrike" kern="1200" cap="none" spc="0" normalizeH="0" baseline="0" noProof="0">
                <a:ln>
                  <a:noFill/>
                </a:ln>
                <a:effectLst/>
                <a:uLnTx/>
                <a:uFillTx/>
              </a:rPr>
              <a:t> |</a:t>
            </a:r>
          </a:p>
        </p:txBody>
      </p:sp>
      <p:sp>
        <p:nvSpPr>
          <p:cNvPr id="6" name="Slide Number Placeholder 5"/>
          <p:cNvSpPr>
            <a:spLocks noGrp="1"/>
          </p:cNvSpPr>
          <p:nvPr>
            <p:ph type="sldNum" sz="quarter" idx="14"/>
          </p:nvPr>
        </p:nvSpPr>
        <p:spPr>
          <a:xfrm>
            <a:off x="6401570" y="6498000"/>
            <a:ext cx="360000"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fld id="{8ED280B2-FD19-491D-8746-6B7D39E89A7F}" type="slidenum">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15</a:t>
            </a:fld>
            <a:endParaRPr kumimoji="0" lang="de-DE" b="0" i="0" u="none" strike="noStrike" kern="1200" cap="none" spc="0" normalizeH="0" baseline="0" noProof="0">
              <a:ln>
                <a:noFill/>
              </a:ln>
              <a:effectLst/>
              <a:uLnTx/>
              <a:uFillTx/>
            </a:endParaRPr>
          </a:p>
        </p:txBody>
      </p:sp>
    </p:spTree>
    <p:extLst>
      <p:ext uri="{BB962C8B-B14F-4D97-AF65-F5344CB8AC3E}">
        <p14:creationId xmlns:p14="http://schemas.microsoft.com/office/powerpoint/2010/main" val="4256840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Angemessenheit bei Gehaltsfixum</a:t>
            </a:r>
            <a:br>
              <a:rPr lang="de-DE" dirty="0"/>
            </a:br>
            <a:endParaRPr lang="de-DE" dirty="0"/>
          </a:p>
        </p:txBody>
      </p:sp>
      <p:sp>
        <p:nvSpPr>
          <p:cNvPr id="8" name="Content Placeholder 7"/>
          <p:cNvSpPr>
            <a:spLocks noGrp="1"/>
          </p:cNvSpPr>
          <p:nvPr>
            <p:ph sz="quarter" idx="12"/>
          </p:nvPr>
        </p:nvSpPr>
        <p:spPr/>
        <p:txBody>
          <a:bodyPr/>
          <a:lstStyle/>
          <a:p>
            <a:pPr lvl="1"/>
            <a:r>
              <a:rPr lang="de-DE" dirty="0"/>
              <a:t>Keine unzulässige Verlagerung des wirtschaftlichen Risikos auf den Arbeitnehmer (teilzeitbeschäftigten Arzt), d. h. Gehaltsfixum muss grundsätzlich </a:t>
            </a:r>
            <a:r>
              <a:rPr lang="de-DE" b="1" dirty="0"/>
              <a:t>75 % der Gesamtbezüge </a:t>
            </a:r>
            <a:r>
              <a:rPr lang="de-DE" dirty="0"/>
              <a:t>ausmachen (Faustformel / Rechtsgedanke der Rechtsprechung zum Widerrufsvorbehalt).</a:t>
            </a:r>
          </a:p>
          <a:p>
            <a:pPr lvl="1"/>
            <a:r>
              <a:rPr lang="de-DE" b="1" dirty="0"/>
              <a:t>Paradox: </a:t>
            </a:r>
            <a:r>
              <a:rPr lang="de-DE" dirty="0"/>
              <a:t>Erwünschtes Ziel des Gesetzgebers ist Versorgungsverbesserung im ländlichen Raum, Vergütungsanreize dürfen jedoch nicht „zu lukrativ“ sein?</a:t>
            </a:r>
          </a:p>
          <a:p>
            <a:pPr lvl="1"/>
            <a:r>
              <a:rPr lang="de-DE" dirty="0"/>
              <a:t>Gesetzgeber schweigt sich in Begründung aus.</a:t>
            </a:r>
          </a:p>
          <a:p>
            <a:pPr lvl="1"/>
            <a:r>
              <a:rPr lang="de-DE" dirty="0"/>
              <a:t>Keine bekannte Behördenpraxis, Literatur uneinig – soweit überhaupt vorhanden.</a:t>
            </a:r>
          </a:p>
          <a:p>
            <a:pPr lvl="1"/>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16</a:t>
            </a:fld>
            <a:endParaRPr lang="de-DE"/>
          </a:p>
        </p:txBody>
      </p:sp>
      <p:sp>
        <p:nvSpPr>
          <p:cNvPr id="9" name="Freeform 508">
            <a:extLst>
              <a:ext uri="{FF2B5EF4-FFF2-40B4-BE49-F238E27FC236}">
                <a16:creationId xmlns:a16="http://schemas.microsoft.com/office/drawing/2014/main" id="{799981CF-DAC9-4C67-B40D-9AC5FE7A7559}"/>
              </a:ext>
            </a:extLst>
          </p:cNvPr>
          <p:cNvSpPr>
            <a:spLocks noChangeAspect="1" noEditPoints="1"/>
          </p:cNvSpPr>
          <p:nvPr/>
        </p:nvSpPr>
        <p:spPr bwMode="auto">
          <a:xfrm>
            <a:off x="10366828" y="5006731"/>
            <a:ext cx="1237797" cy="1277725"/>
          </a:xfrm>
          <a:custGeom>
            <a:avLst/>
            <a:gdLst>
              <a:gd name="T0" fmla="*/ 102 w 166"/>
              <a:gd name="T1" fmla="*/ 61 h 170"/>
              <a:gd name="T2" fmla="*/ 39 w 166"/>
              <a:gd name="T3" fmla="*/ 50 h 170"/>
              <a:gd name="T4" fmla="*/ 76 w 166"/>
              <a:gd name="T5" fmla="*/ 87 h 170"/>
              <a:gd name="T6" fmla="*/ 121 w 166"/>
              <a:gd name="T7" fmla="*/ 131 h 170"/>
              <a:gd name="T8" fmla="*/ 131 w 166"/>
              <a:gd name="T9" fmla="*/ 149 h 170"/>
              <a:gd name="T10" fmla="*/ 131 w 166"/>
              <a:gd name="T11" fmla="*/ 170 h 170"/>
              <a:gd name="T12" fmla="*/ 0 w 166"/>
              <a:gd name="T13" fmla="*/ 151 h 170"/>
              <a:gd name="T14" fmla="*/ 10 w 166"/>
              <a:gd name="T15" fmla="*/ 133 h 170"/>
              <a:gd name="T16" fmla="*/ 14 w 166"/>
              <a:gd name="T17" fmla="*/ 135 h 170"/>
              <a:gd name="T18" fmla="*/ 119 w 166"/>
              <a:gd name="T19" fmla="*/ 135 h 170"/>
              <a:gd name="T20" fmla="*/ 129 w 166"/>
              <a:gd name="T21" fmla="*/ 153 h 170"/>
              <a:gd name="T22" fmla="*/ 4 w 166"/>
              <a:gd name="T23" fmla="*/ 167 h 170"/>
              <a:gd name="T24" fmla="*/ 41 w 166"/>
              <a:gd name="T25" fmla="*/ 57 h 170"/>
              <a:gd name="T26" fmla="*/ 72 w 166"/>
              <a:gd name="T27" fmla="*/ 88 h 170"/>
              <a:gd name="T28" fmla="*/ 68 w 166"/>
              <a:gd name="T29" fmla="*/ 100 h 170"/>
              <a:gd name="T30" fmla="*/ 45 w 166"/>
              <a:gd name="T31" fmla="*/ 108 h 170"/>
              <a:gd name="T32" fmla="*/ 19 w 166"/>
              <a:gd name="T33" fmla="*/ 82 h 170"/>
              <a:gd name="T34" fmla="*/ 19 w 166"/>
              <a:gd name="T35" fmla="*/ 66 h 170"/>
              <a:gd name="T36" fmla="*/ 32 w 166"/>
              <a:gd name="T37" fmla="*/ 61 h 170"/>
              <a:gd name="T38" fmla="*/ 35 w 166"/>
              <a:gd name="T39" fmla="*/ 49 h 170"/>
              <a:gd name="T40" fmla="*/ 69 w 166"/>
              <a:gd name="T41" fmla="*/ 24 h 170"/>
              <a:gd name="T42" fmla="*/ 73 w 166"/>
              <a:gd name="T43" fmla="*/ 11 h 170"/>
              <a:gd name="T44" fmla="*/ 96 w 166"/>
              <a:gd name="T45" fmla="*/ 4 h 170"/>
              <a:gd name="T46" fmla="*/ 126 w 166"/>
              <a:gd name="T47" fmla="*/ 38 h 170"/>
              <a:gd name="T48" fmla="*/ 112 w 166"/>
              <a:gd name="T49" fmla="*/ 53 h 170"/>
              <a:gd name="T50" fmla="*/ 106 w 166"/>
              <a:gd name="T51" fmla="*/ 60 h 170"/>
              <a:gd name="T52" fmla="*/ 164 w 166"/>
              <a:gd name="T53" fmla="*/ 137 h 170"/>
              <a:gd name="T54" fmla="*/ 164 w 166"/>
              <a:gd name="T55" fmla="*/ 146 h 170"/>
              <a:gd name="T56" fmla="*/ 156 w 166"/>
              <a:gd name="T57" fmla="*/ 151 h 170"/>
              <a:gd name="T58" fmla="*/ 86 w 166"/>
              <a:gd name="T59" fmla="*/ 83 h 170"/>
              <a:gd name="T60" fmla="*/ 72 w 166"/>
              <a:gd name="T61" fmla="*/ 88 h 170"/>
              <a:gd name="T62" fmla="*/ 58 w 166"/>
              <a:gd name="T63" fmla="*/ 105 h 170"/>
              <a:gd name="T64" fmla="*/ 47 w 166"/>
              <a:gd name="T65" fmla="*/ 105 h 170"/>
              <a:gd name="T66" fmla="*/ 19 w 166"/>
              <a:gd name="T67" fmla="*/ 74 h 170"/>
              <a:gd name="T68" fmla="*/ 30 w 166"/>
              <a:gd name="T69" fmla="*/ 65 h 170"/>
              <a:gd name="T70" fmla="*/ 80 w 166"/>
              <a:gd name="T71" fmla="*/ 16 h 170"/>
              <a:gd name="T72" fmla="*/ 88 w 166"/>
              <a:gd name="T73" fmla="*/ 4 h 170"/>
              <a:gd name="T74" fmla="*/ 120 w 166"/>
              <a:gd name="T75" fmla="*/ 32 h 170"/>
              <a:gd name="T76" fmla="*/ 120 w 166"/>
              <a:gd name="T77" fmla="*/ 43 h 170"/>
              <a:gd name="T78" fmla="*/ 80 w 166"/>
              <a:gd name="T79" fmla="*/ 16 h 170"/>
              <a:gd name="T80" fmla="*/ 72 w 166"/>
              <a:gd name="T81" fmla="*/ 26 h 170"/>
              <a:gd name="T82" fmla="*/ 100 w 166"/>
              <a:gd name="T83" fmla="*/ 54 h 170"/>
              <a:gd name="T84" fmla="*/ 162 w 166"/>
              <a:gd name="T85" fmla="*/ 142 h 170"/>
              <a:gd name="T86" fmla="*/ 158 w 166"/>
              <a:gd name="T87" fmla="*/ 146 h 170"/>
              <a:gd name="T88" fmla="*/ 154 w 166"/>
              <a:gd name="T89" fmla="*/ 146 h 170"/>
              <a:gd name="T90" fmla="*/ 95 w 166"/>
              <a:gd name="T91" fmla="*/ 7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6" h="170">
                <a:moveTo>
                  <a:pt x="84" y="79"/>
                </a:moveTo>
                <a:lnTo>
                  <a:pt x="93" y="69"/>
                </a:lnTo>
                <a:lnTo>
                  <a:pt x="102" y="61"/>
                </a:lnTo>
                <a:lnTo>
                  <a:pt x="99" y="58"/>
                </a:lnTo>
                <a:lnTo>
                  <a:pt x="65" y="25"/>
                </a:lnTo>
                <a:lnTo>
                  <a:pt x="39" y="50"/>
                </a:lnTo>
                <a:lnTo>
                  <a:pt x="42" y="53"/>
                </a:lnTo>
                <a:lnTo>
                  <a:pt x="73" y="84"/>
                </a:lnTo>
                <a:lnTo>
                  <a:pt x="76" y="87"/>
                </a:lnTo>
                <a:lnTo>
                  <a:pt x="84" y="79"/>
                </a:lnTo>
                <a:close/>
                <a:moveTo>
                  <a:pt x="12" y="131"/>
                </a:moveTo>
                <a:lnTo>
                  <a:pt x="121" y="131"/>
                </a:lnTo>
                <a:cubicBezTo>
                  <a:pt x="122" y="131"/>
                  <a:pt x="123" y="132"/>
                  <a:pt x="123" y="133"/>
                </a:cubicBezTo>
                <a:lnTo>
                  <a:pt x="123" y="149"/>
                </a:lnTo>
                <a:lnTo>
                  <a:pt x="131" y="149"/>
                </a:lnTo>
                <a:cubicBezTo>
                  <a:pt x="132" y="149"/>
                  <a:pt x="133" y="150"/>
                  <a:pt x="133" y="151"/>
                </a:cubicBezTo>
                <a:lnTo>
                  <a:pt x="133" y="169"/>
                </a:lnTo>
                <a:cubicBezTo>
                  <a:pt x="133" y="170"/>
                  <a:pt x="132" y="170"/>
                  <a:pt x="131" y="170"/>
                </a:cubicBezTo>
                <a:lnTo>
                  <a:pt x="2" y="170"/>
                </a:lnTo>
                <a:cubicBezTo>
                  <a:pt x="1" y="170"/>
                  <a:pt x="0" y="170"/>
                  <a:pt x="0" y="169"/>
                </a:cubicBezTo>
                <a:lnTo>
                  <a:pt x="0" y="151"/>
                </a:lnTo>
                <a:cubicBezTo>
                  <a:pt x="0" y="150"/>
                  <a:pt x="1" y="149"/>
                  <a:pt x="2" y="149"/>
                </a:cubicBezTo>
                <a:lnTo>
                  <a:pt x="10" y="149"/>
                </a:lnTo>
                <a:lnTo>
                  <a:pt x="10" y="133"/>
                </a:lnTo>
                <a:cubicBezTo>
                  <a:pt x="10" y="132"/>
                  <a:pt x="11" y="131"/>
                  <a:pt x="12" y="131"/>
                </a:cubicBezTo>
                <a:close/>
                <a:moveTo>
                  <a:pt x="119" y="135"/>
                </a:moveTo>
                <a:lnTo>
                  <a:pt x="14" y="135"/>
                </a:lnTo>
                <a:lnTo>
                  <a:pt x="14" y="149"/>
                </a:lnTo>
                <a:lnTo>
                  <a:pt x="119" y="149"/>
                </a:lnTo>
                <a:lnTo>
                  <a:pt x="119" y="135"/>
                </a:lnTo>
                <a:close/>
                <a:moveTo>
                  <a:pt x="4" y="167"/>
                </a:moveTo>
                <a:lnTo>
                  <a:pt x="129" y="167"/>
                </a:lnTo>
                <a:lnTo>
                  <a:pt x="129" y="153"/>
                </a:lnTo>
                <a:lnTo>
                  <a:pt x="4" y="153"/>
                </a:lnTo>
                <a:lnTo>
                  <a:pt x="4" y="167"/>
                </a:lnTo>
                <a:lnTo>
                  <a:pt x="4" y="167"/>
                </a:lnTo>
                <a:close/>
                <a:moveTo>
                  <a:pt x="62" y="92"/>
                </a:moveTo>
                <a:lnTo>
                  <a:pt x="34" y="64"/>
                </a:lnTo>
                <a:lnTo>
                  <a:pt x="41" y="57"/>
                </a:lnTo>
                <a:lnTo>
                  <a:pt x="69" y="85"/>
                </a:lnTo>
                <a:lnTo>
                  <a:pt x="62" y="92"/>
                </a:lnTo>
                <a:close/>
                <a:moveTo>
                  <a:pt x="72" y="88"/>
                </a:moveTo>
                <a:lnTo>
                  <a:pt x="65" y="94"/>
                </a:lnTo>
                <a:lnTo>
                  <a:pt x="68" y="98"/>
                </a:lnTo>
                <a:cubicBezTo>
                  <a:pt x="69" y="98"/>
                  <a:pt x="69" y="99"/>
                  <a:pt x="68" y="100"/>
                </a:cubicBezTo>
                <a:lnTo>
                  <a:pt x="61" y="108"/>
                </a:lnTo>
                <a:cubicBezTo>
                  <a:pt x="58" y="110"/>
                  <a:pt x="55" y="111"/>
                  <a:pt x="53" y="111"/>
                </a:cubicBezTo>
                <a:cubicBezTo>
                  <a:pt x="50" y="111"/>
                  <a:pt x="47" y="110"/>
                  <a:pt x="45" y="108"/>
                </a:cubicBezTo>
                <a:lnTo>
                  <a:pt x="45" y="108"/>
                </a:lnTo>
                <a:lnTo>
                  <a:pt x="45" y="108"/>
                </a:lnTo>
                <a:lnTo>
                  <a:pt x="19" y="82"/>
                </a:lnTo>
                <a:lnTo>
                  <a:pt x="18" y="82"/>
                </a:lnTo>
                <a:cubicBezTo>
                  <a:pt x="16" y="79"/>
                  <a:pt x="15" y="77"/>
                  <a:pt x="15" y="74"/>
                </a:cubicBezTo>
                <a:cubicBezTo>
                  <a:pt x="15" y="71"/>
                  <a:pt x="16" y="68"/>
                  <a:pt x="19" y="66"/>
                </a:cubicBezTo>
                <a:lnTo>
                  <a:pt x="26" y="58"/>
                </a:lnTo>
                <a:cubicBezTo>
                  <a:pt x="27" y="57"/>
                  <a:pt x="28" y="57"/>
                  <a:pt x="29" y="58"/>
                </a:cubicBezTo>
                <a:lnTo>
                  <a:pt x="32" y="61"/>
                </a:lnTo>
                <a:lnTo>
                  <a:pt x="38" y="55"/>
                </a:lnTo>
                <a:lnTo>
                  <a:pt x="35" y="52"/>
                </a:lnTo>
                <a:cubicBezTo>
                  <a:pt x="35" y="51"/>
                  <a:pt x="35" y="50"/>
                  <a:pt x="35" y="49"/>
                </a:cubicBezTo>
                <a:lnTo>
                  <a:pt x="64" y="21"/>
                </a:lnTo>
                <a:cubicBezTo>
                  <a:pt x="64" y="20"/>
                  <a:pt x="66" y="20"/>
                  <a:pt x="66" y="21"/>
                </a:cubicBezTo>
                <a:lnTo>
                  <a:pt x="69" y="24"/>
                </a:lnTo>
                <a:lnTo>
                  <a:pt x="76" y="17"/>
                </a:lnTo>
                <a:lnTo>
                  <a:pt x="73" y="14"/>
                </a:lnTo>
                <a:cubicBezTo>
                  <a:pt x="72" y="13"/>
                  <a:pt x="72" y="12"/>
                  <a:pt x="73" y="11"/>
                </a:cubicBezTo>
                <a:lnTo>
                  <a:pt x="80" y="4"/>
                </a:lnTo>
                <a:cubicBezTo>
                  <a:pt x="83" y="2"/>
                  <a:pt x="85" y="0"/>
                  <a:pt x="88" y="0"/>
                </a:cubicBezTo>
                <a:cubicBezTo>
                  <a:pt x="91" y="0"/>
                  <a:pt x="94" y="2"/>
                  <a:pt x="96" y="4"/>
                </a:cubicBezTo>
                <a:lnTo>
                  <a:pt x="96" y="4"/>
                </a:lnTo>
                <a:lnTo>
                  <a:pt x="122" y="30"/>
                </a:lnTo>
                <a:cubicBezTo>
                  <a:pt x="125" y="32"/>
                  <a:pt x="126" y="35"/>
                  <a:pt x="126" y="38"/>
                </a:cubicBezTo>
                <a:cubicBezTo>
                  <a:pt x="126" y="41"/>
                  <a:pt x="125" y="44"/>
                  <a:pt x="122" y="46"/>
                </a:cubicBezTo>
                <a:lnTo>
                  <a:pt x="115" y="53"/>
                </a:lnTo>
                <a:cubicBezTo>
                  <a:pt x="114" y="54"/>
                  <a:pt x="113" y="54"/>
                  <a:pt x="112" y="53"/>
                </a:cubicBezTo>
                <a:lnTo>
                  <a:pt x="109" y="50"/>
                </a:lnTo>
                <a:lnTo>
                  <a:pt x="103" y="57"/>
                </a:lnTo>
                <a:lnTo>
                  <a:pt x="106" y="60"/>
                </a:lnTo>
                <a:cubicBezTo>
                  <a:pt x="106" y="61"/>
                  <a:pt x="106" y="62"/>
                  <a:pt x="106" y="63"/>
                </a:cubicBezTo>
                <a:lnTo>
                  <a:pt x="97" y="71"/>
                </a:lnTo>
                <a:lnTo>
                  <a:pt x="164" y="137"/>
                </a:lnTo>
                <a:cubicBezTo>
                  <a:pt x="164" y="137"/>
                  <a:pt x="164" y="137"/>
                  <a:pt x="164" y="137"/>
                </a:cubicBezTo>
                <a:cubicBezTo>
                  <a:pt x="165" y="138"/>
                  <a:pt x="166" y="140"/>
                  <a:pt x="166" y="142"/>
                </a:cubicBezTo>
                <a:cubicBezTo>
                  <a:pt x="166" y="143"/>
                  <a:pt x="165" y="145"/>
                  <a:pt x="164" y="146"/>
                </a:cubicBezTo>
                <a:lnTo>
                  <a:pt x="161" y="149"/>
                </a:lnTo>
                <a:lnTo>
                  <a:pt x="161" y="149"/>
                </a:lnTo>
                <a:cubicBezTo>
                  <a:pt x="160" y="150"/>
                  <a:pt x="158" y="151"/>
                  <a:pt x="156" y="151"/>
                </a:cubicBezTo>
                <a:cubicBezTo>
                  <a:pt x="155" y="151"/>
                  <a:pt x="153" y="150"/>
                  <a:pt x="152" y="149"/>
                </a:cubicBezTo>
                <a:lnTo>
                  <a:pt x="152" y="149"/>
                </a:lnTo>
                <a:lnTo>
                  <a:pt x="86" y="83"/>
                </a:lnTo>
                <a:lnTo>
                  <a:pt x="77" y="91"/>
                </a:lnTo>
                <a:cubicBezTo>
                  <a:pt x="77" y="92"/>
                  <a:pt x="75" y="92"/>
                  <a:pt x="75" y="91"/>
                </a:cubicBezTo>
                <a:lnTo>
                  <a:pt x="72" y="88"/>
                </a:lnTo>
                <a:close/>
                <a:moveTo>
                  <a:pt x="61" y="96"/>
                </a:moveTo>
                <a:lnTo>
                  <a:pt x="64" y="99"/>
                </a:lnTo>
                <a:lnTo>
                  <a:pt x="58" y="105"/>
                </a:lnTo>
                <a:cubicBezTo>
                  <a:pt x="56" y="107"/>
                  <a:pt x="54" y="107"/>
                  <a:pt x="53" y="107"/>
                </a:cubicBezTo>
                <a:cubicBezTo>
                  <a:pt x="51" y="107"/>
                  <a:pt x="49" y="107"/>
                  <a:pt x="47" y="105"/>
                </a:cubicBezTo>
                <a:lnTo>
                  <a:pt x="47" y="105"/>
                </a:lnTo>
                <a:lnTo>
                  <a:pt x="21" y="79"/>
                </a:lnTo>
                <a:lnTo>
                  <a:pt x="21" y="79"/>
                </a:lnTo>
                <a:cubicBezTo>
                  <a:pt x="20" y="77"/>
                  <a:pt x="19" y="76"/>
                  <a:pt x="19" y="74"/>
                </a:cubicBezTo>
                <a:cubicBezTo>
                  <a:pt x="19" y="72"/>
                  <a:pt x="20" y="70"/>
                  <a:pt x="21" y="68"/>
                </a:cubicBezTo>
                <a:lnTo>
                  <a:pt x="27" y="62"/>
                </a:lnTo>
                <a:lnTo>
                  <a:pt x="30" y="65"/>
                </a:lnTo>
                <a:lnTo>
                  <a:pt x="61" y="96"/>
                </a:lnTo>
                <a:lnTo>
                  <a:pt x="61" y="96"/>
                </a:lnTo>
                <a:close/>
                <a:moveTo>
                  <a:pt x="80" y="16"/>
                </a:moveTo>
                <a:lnTo>
                  <a:pt x="77" y="13"/>
                </a:lnTo>
                <a:lnTo>
                  <a:pt x="83" y="6"/>
                </a:lnTo>
                <a:cubicBezTo>
                  <a:pt x="84" y="5"/>
                  <a:pt x="86" y="4"/>
                  <a:pt x="88" y="4"/>
                </a:cubicBezTo>
                <a:cubicBezTo>
                  <a:pt x="90" y="4"/>
                  <a:pt x="92" y="5"/>
                  <a:pt x="94" y="6"/>
                </a:cubicBezTo>
                <a:lnTo>
                  <a:pt x="94" y="6"/>
                </a:lnTo>
                <a:lnTo>
                  <a:pt x="120" y="32"/>
                </a:lnTo>
                <a:lnTo>
                  <a:pt x="120" y="32"/>
                </a:lnTo>
                <a:cubicBezTo>
                  <a:pt x="121" y="34"/>
                  <a:pt x="122" y="36"/>
                  <a:pt x="122" y="38"/>
                </a:cubicBezTo>
                <a:cubicBezTo>
                  <a:pt x="122" y="40"/>
                  <a:pt x="121" y="42"/>
                  <a:pt x="120" y="43"/>
                </a:cubicBezTo>
                <a:lnTo>
                  <a:pt x="114" y="49"/>
                </a:lnTo>
                <a:lnTo>
                  <a:pt x="110" y="46"/>
                </a:lnTo>
                <a:lnTo>
                  <a:pt x="80" y="16"/>
                </a:lnTo>
                <a:lnTo>
                  <a:pt x="80" y="16"/>
                </a:lnTo>
                <a:close/>
                <a:moveTo>
                  <a:pt x="100" y="54"/>
                </a:moveTo>
                <a:lnTo>
                  <a:pt x="72" y="26"/>
                </a:lnTo>
                <a:lnTo>
                  <a:pt x="79" y="20"/>
                </a:lnTo>
                <a:lnTo>
                  <a:pt x="106" y="48"/>
                </a:lnTo>
                <a:lnTo>
                  <a:pt x="100" y="54"/>
                </a:lnTo>
                <a:close/>
                <a:moveTo>
                  <a:pt x="95" y="73"/>
                </a:moveTo>
                <a:lnTo>
                  <a:pt x="161" y="140"/>
                </a:lnTo>
                <a:cubicBezTo>
                  <a:pt x="161" y="140"/>
                  <a:pt x="162" y="141"/>
                  <a:pt x="162" y="142"/>
                </a:cubicBezTo>
                <a:cubicBezTo>
                  <a:pt x="162" y="142"/>
                  <a:pt x="161" y="143"/>
                  <a:pt x="161" y="144"/>
                </a:cubicBezTo>
                <a:lnTo>
                  <a:pt x="158" y="146"/>
                </a:lnTo>
                <a:lnTo>
                  <a:pt x="158" y="146"/>
                </a:lnTo>
                <a:cubicBezTo>
                  <a:pt x="158" y="147"/>
                  <a:pt x="157" y="147"/>
                  <a:pt x="156" y="147"/>
                </a:cubicBezTo>
                <a:cubicBezTo>
                  <a:pt x="156" y="147"/>
                  <a:pt x="155" y="147"/>
                  <a:pt x="154" y="146"/>
                </a:cubicBezTo>
                <a:lnTo>
                  <a:pt x="154" y="146"/>
                </a:lnTo>
                <a:lnTo>
                  <a:pt x="154" y="146"/>
                </a:lnTo>
                <a:lnTo>
                  <a:pt x="88" y="80"/>
                </a:lnTo>
                <a:lnTo>
                  <a:pt x="95" y="7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3584586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fontScale="90000"/>
          </a:bodyPr>
          <a:lstStyle/>
          <a:p>
            <a:r>
              <a:rPr lang="de-DE" sz="3600" dirty="0"/>
              <a:t>Rechtfertigung zur Abweichung (höhere Vergütung)</a:t>
            </a:r>
            <a:br>
              <a:rPr lang="de-DE" sz="2500" b="0" dirty="0"/>
            </a:br>
            <a:endParaRPr lang="de-DE" sz="2500" b="0" dirty="0"/>
          </a:p>
        </p:txBody>
      </p:sp>
      <p:sp>
        <p:nvSpPr>
          <p:cNvPr id="8" name="Content Placeholder 7"/>
          <p:cNvSpPr>
            <a:spLocks noGrp="1"/>
          </p:cNvSpPr>
          <p:nvPr>
            <p:ph sz="quarter" idx="12"/>
          </p:nvPr>
        </p:nvSpPr>
        <p:spPr>
          <a:xfrm>
            <a:off x="586800" y="1810800"/>
            <a:ext cx="11016000" cy="4500000"/>
          </a:xfrm>
        </p:spPr>
        <p:txBody>
          <a:bodyPr>
            <a:normAutofit/>
          </a:bodyPr>
          <a:lstStyle/>
          <a:p>
            <a:pPr marL="285750" indent="-285750">
              <a:buFont typeface="Wingdings" panose="05000000000000000000" pitchFamily="2" charset="2"/>
              <a:buChar char="§"/>
            </a:pPr>
            <a:r>
              <a:rPr lang="de-DE" dirty="0"/>
              <a:t>Besondere Expertise, Qualifikation.</a:t>
            </a:r>
          </a:p>
          <a:p>
            <a:pPr marL="285750" indent="-285750">
              <a:buFont typeface="Wingdings" panose="05000000000000000000" pitchFamily="2" charset="2"/>
              <a:buChar char="§"/>
            </a:pPr>
            <a:r>
              <a:rPr lang="de-DE" dirty="0"/>
              <a:t>Schwierigkeitsgrad der Aufgabenstellung.</a:t>
            </a:r>
          </a:p>
          <a:p>
            <a:pPr marL="285750" indent="-285750">
              <a:buFont typeface="Wingdings" panose="05000000000000000000" pitchFamily="2" charset="2"/>
              <a:buChar char="§"/>
            </a:pPr>
            <a:r>
              <a:rPr lang="de-DE" dirty="0"/>
              <a:t>Individuelle Kompetenz.</a:t>
            </a:r>
          </a:p>
          <a:p>
            <a:pPr marL="285750" indent="-285750">
              <a:buFont typeface="Wingdings" panose="05000000000000000000" pitchFamily="2" charset="2"/>
              <a:buChar char="§"/>
            </a:pPr>
            <a:r>
              <a:rPr lang="de-DE" dirty="0"/>
              <a:t>Versorgungsengpass in der Region?</a:t>
            </a:r>
          </a:p>
          <a:p>
            <a:pPr marL="285750" indent="-285750">
              <a:buFont typeface="Wingdings" panose="05000000000000000000" pitchFamily="2" charset="2"/>
              <a:buChar char="§"/>
            </a:pPr>
            <a:r>
              <a:rPr lang="de-DE" dirty="0"/>
              <a:t>Muss stets auch für konkrete Tätigkeit benötigt werden!</a:t>
            </a:r>
          </a:p>
          <a:p>
            <a:pPr marL="285750" indent="-285750">
              <a:buFont typeface="Wingdings" panose="05000000000000000000" pitchFamily="2" charset="2"/>
              <a:buChar char="§"/>
            </a:pPr>
            <a:r>
              <a:rPr lang="de-DE" dirty="0"/>
              <a:t>Unklar, bis zu welcher Höhe Abweichung zulässig ist</a:t>
            </a:r>
          </a:p>
          <a:p>
            <a:pPr marL="645750" lvl="1" indent="-285750">
              <a:buFont typeface="Wingdings" panose="05000000000000000000" pitchFamily="2" charset="2"/>
              <a:buChar char="Ø"/>
            </a:pPr>
            <a:r>
              <a:rPr lang="de-DE" dirty="0"/>
              <a:t>Keine feste Grenze, vielmehr Einzelfallbetrachtung.</a:t>
            </a:r>
          </a:p>
          <a:p>
            <a:pPr marL="645750" lvl="1" indent="-285750">
              <a:buFont typeface="Wingdings" panose="05000000000000000000" pitchFamily="2" charset="2"/>
              <a:buChar char="Ø"/>
            </a:pPr>
            <a:r>
              <a:rPr lang="de-DE" dirty="0"/>
              <a:t>I.E. auch Gesamtvergütung, d.h. auch unter Einbeziehung variabler Gehaltsbestandteile maßgeblich.</a:t>
            </a:r>
          </a:p>
          <a:p>
            <a:endParaRPr lang="de-DE" dirty="0"/>
          </a:p>
        </p:txBody>
      </p:sp>
      <p:sp>
        <p:nvSpPr>
          <p:cNvPr id="5" name="Date Placeholder 4"/>
          <p:cNvSpPr>
            <a:spLocks noGrp="1"/>
          </p:cNvSpPr>
          <p:nvPr>
            <p:ph type="dt" sz="half" idx="13"/>
          </p:nvPr>
        </p:nvSpPr>
        <p:spPr>
          <a:xfrm>
            <a:off x="5093334" y="6498000"/>
            <a:ext cx="1679425"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r>
              <a:rPr kumimoji="0" lang="de-DE" b="0" i="0" u="none" strike="noStrike" kern="1200" cap="none" spc="0" normalizeH="0" baseline="0" noProof="0">
                <a:ln>
                  <a:noFill/>
                </a:ln>
                <a:effectLst/>
                <a:uLnTx/>
                <a:uFillTx/>
              </a:rPr>
              <a:t>Luther | </a:t>
            </a:r>
            <a:fld id="{16824C48-A346-47AF-A028-A69AC37F700C}" type="datetime1">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10.03.2022</a:t>
            </a:fld>
            <a:r>
              <a:rPr kumimoji="0" lang="de-DE" b="0" i="0" u="none" strike="noStrike" kern="1200" cap="none" spc="0" normalizeH="0" baseline="0" noProof="0">
                <a:ln>
                  <a:noFill/>
                </a:ln>
                <a:effectLst/>
                <a:uLnTx/>
                <a:uFillTx/>
              </a:rPr>
              <a:t> |</a:t>
            </a:r>
          </a:p>
        </p:txBody>
      </p:sp>
      <p:sp>
        <p:nvSpPr>
          <p:cNvPr id="6" name="Slide Number Placeholder 5"/>
          <p:cNvSpPr>
            <a:spLocks noGrp="1"/>
          </p:cNvSpPr>
          <p:nvPr>
            <p:ph type="sldNum" sz="quarter" idx="14"/>
          </p:nvPr>
        </p:nvSpPr>
        <p:spPr>
          <a:xfrm>
            <a:off x="6401570" y="6498000"/>
            <a:ext cx="360000" cy="360000"/>
          </a:xfrm>
        </p:spPr>
        <p:txBody>
          <a:bodyPr anchor="t">
            <a:normAutofit/>
          </a:bodyPr>
          <a:lstStyle/>
          <a:p>
            <a:pPr marL="0" marR="0" lvl="0" indent="0" defTabSz="914400" rtl="0" eaLnBrk="1" fontAlgn="auto" latinLnBrk="0" hangingPunct="1">
              <a:spcBef>
                <a:spcPts val="0"/>
              </a:spcBef>
              <a:spcAft>
                <a:spcPts val="600"/>
              </a:spcAft>
              <a:buClrTx/>
              <a:buSzTx/>
              <a:buFontTx/>
              <a:buNone/>
              <a:tabLst/>
              <a:defRPr/>
            </a:pPr>
            <a:fld id="{8ED280B2-FD19-491D-8746-6B7D39E89A7F}" type="slidenum">
              <a:rPr kumimoji="0" lang="de-DE"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17</a:t>
            </a:fld>
            <a:endParaRPr kumimoji="0" lang="de-DE" b="0" i="0" u="none" strike="noStrike" kern="1200" cap="none" spc="0" normalizeH="0" baseline="0" noProof="0">
              <a:ln>
                <a:noFill/>
              </a:ln>
              <a:effectLst/>
              <a:uLnTx/>
              <a:uFillTx/>
            </a:endParaRPr>
          </a:p>
        </p:txBody>
      </p:sp>
    </p:spTree>
    <p:extLst>
      <p:ext uri="{BB962C8B-B14F-4D97-AF65-F5344CB8AC3E}">
        <p14:creationId xmlns:p14="http://schemas.microsoft.com/office/powerpoint/2010/main" val="574125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Zielvereinbarungen</a:t>
            </a:r>
            <a:br>
              <a:rPr lang="de-DE" dirty="0"/>
            </a:br>
            <a:r>
              <a:rPr lang="de-DE" b="0" dirty="0"/>
              <a:t>- Konkretisierungen in § 135c SGB V</a:t>
            </a:r>
            <a:br>
              <a:rPr lang="de-DE" dirty="0"/>
            </a:br>
            <a:endParaRPr lang="de-DE" dirty="0"/>
          </a:p>
        </p:txBody>
      </p:sp>
      <p:sp>
        <p:nvSpPr>
          <p:cNvPr id="8" name="Content Placeholder 7"/>
          <p:cNvSpPr>
            <a:spLocks noGrp="1"/>
          </p:cNvSpPr>
          <p:nvPr>
            <p:ph sz="quarter" idx="12"/>
          </p:nvPr>
        </p:nvSpPr>
        <p:spPr/>
        <p:txBody>
          <a:bodyPr/>
          <a:lstStyle/>
          <a:p>
            <a:pPr lvl="1"/>
            <a:r>
              <a:rPr lang="de-DE" b="1" dirty="0"/>
              <a:t>Gemeinsame Koordinierungsstelle </a:t>
            </a:r>
            <a:r>
              <a:rPr lang="de-DE" dirty="0"/>
              <a:t>der Bundesärztekammer und des Verbandes der Leitenden Krankenhausärzte Deutschlands spricht turnusmäßig Empfehlungen bzgl. der Gestaltung von Zielvereinbarungen aus (§ 135c Abs. 1    SGB V)</a:t>
            </a:r>
          </a:p>
          <a:p>
            <a:pPr lvl="2"/>
            <a:r>
              <a:rPr lang="de-DE" dirty="0"/>
              <a:t>Jüngste Empfehlungen aus dem Jahr 2020 (Dt. </a:t>
            </a:r>
            <a:r>
              <a:rPr lang="de-DE" dirty="0" err="1"/>
              <a:t>Ärztebl</a:t>
            </a:r>
            <a:r>
              <a:rPr lang="de-DE" dirty="0"/>
              <a:t> 2020; 117(19): A-1030 / B-870), sog. </a:t>
            </a:r>
            <a:r>
              <a:rPr lang="de-DE" b="1" dirty="0"/>
              <a:t>(Negativ-/Positivliste)</a:t>
            </a:r>
          </a:p>
          <a:p>
            <a:pPr lvl="1"/>
            <a:r>
              <a:rPr lang="de-DE" dirty="0"/>
              <a:t>Faustformel: </a:t>
            </a:r>
            <a:r>
              <a:rPr lang="de-DE" b="1" dirty="0"/>
              <a:t>je weniger unmittelbarer Zusammenhang zu selbst behandelten Patienten besteht, umso eher ist eine Vereinbarung zulässig.</a:t>
            </a:r>
          </a:p>
          <a:p>
            <a:pPr lvl="1"/>
            <a:r>
              <a:rPr lang="de-DE" dirty="0"/>
              <a:t>Gesetzgeberische Intention: Durch die Empfehlungen sollen </a:t>
            </a:r>
            <a:r>
              <a:rPr lang="de-DE" b="1" dirty="0"/>
              <a:t>jegliche</a:t>
            </a:r>
            <a:r>
              <a:rPr lang="de-DE" dirty="0"/>
              <a:t> Zielvereinbarungen ausgeschlossen werden, welche die </a:t>
            </a:r>
            <a:r>
              <a:rPr lang="de-DE" b="1" dirty="0"/>
              <a:t>Unabhängigkeit der medizinischen Entscheidungen beeinflussen</a:t>
            </a:r>
            <a:r>
              <a:rPr lang="de-DE" dirty="0"/>
              <a:t>. Hingegen sind Zielvereinbarungen weiterhin zu befürworten, die finanzielle Anreize bieten, um beispielsweise die konsequente Umsetzung von Hygienemaßnahmen oder sonstige Maßnahmen zur Qualitätssicherung zu fördern (vgl. BT-Drs.5372/18, Seite 83 f.).</a:t>
            </a:r>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18</a:t>
            </a:fld>
            <a:endParaRPr lang="de-DE"/>
          </a:p>
        </p:txBody>
      </p:sp>
    </p:spTree>
    <p:extLst>
      <p:ext uri="{BB962C8B-B14F-4D97-AF65-F5344CB8AC3E}">
        <p14:creationId xmlns:p14="http://schemas.microsoft.com/office/powerpoint/2010/main" val="1689775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Zielvereinbarungen</a:t>
            </a:r>
            <a:br>
              <a:rPr lang="de-DE" dirty="0"/>
            </a:br>
            <a:r>
              <a:rPr lang="de-DE" b="0" dirty="0"/>
              <a:t>- Konkretisierungen in § 135c SGB V</a:t>
            </a:r>
            <a:br>
              <a:rPr lang="de-DE" dirty="0"/>
            </a:br>
            <a:endParaRPr lang="de-DE" dirty="0"/>
          </a:p>
        </p:txBody>
      </p:sp>
      <p:sp>
        <p:nvSpPr>
          <p:cNvPr id="8" name="Content Placeholder 7"/>
          <p:cNvSpPr>
            <a:spLocks noGrp="1"/>
          </p:cNvSpPr>
          <p:nvPr>
            <p:ph sz="quarter" idx="12"/>
          </p:nvPr>
        </p:nvSpPr>
        <p:spPr/>
        <p:txBody>
          <a:bodyPr/>
          <a:lstStyle/>
          <a:p>
            <a:r>
              <a:rPr lang="de-DE" dirty="0"/>
              <a:t>Rechtsfolge bei Verstoß </a:t>
            </a:r>
          </a:p>
          <a:p>
            <a:pPr lvl="1"/>
            <a:r>
              <a:rPr lang="de-DE" dirty="0"/>
              <a:t>Unverbindliche Empfehlungen </a:t>
            </a:r>
            <a:r>
              <a:rPr lang="de-DE" dirty="0">
                <a:sym typeface="Wingdings" panose="05000000000000000000" pitchFamily="2" charset="2"/>
              </a:rPr>
              <a:t></a:t>
            </a:r>
            <a:r>
              <a:rPr lang="de-DE" dirty="0"/>
              <a:t> Verstoß vergleichsweise sanktionslos; auch die Vereinbarung bleibt wirksam.</a:t>
            </a:r>
          </a:p>
          <a:p>
            <a:pPr lvl="1"/>
            <a:r>
              <a:rPr lang="de-DE" dirty="0"/>
              <a:t>Qualitätsbericht des Krankenhauseses (§ 136b Abs. 1 Satz 1 Nr. 3 SGB V) muss Erklärung enthalten ob sich das Krankenhaus bei Verträgen mit leitenden Ärzten an die Empfehlungen nach § 135c Abs. 1 Satz 2 SGB V hält. Wenn nicht, muss das Krankenhaus – unbeschadet der Rechte Dritter – angeben, welche Leistungen oder Leistungsbereiche von solchen Zielvereinbarungen betroffen sind (§ 135c Abs. 2 SGB V) </a:t>
            </a:r>
            <a:r>
              <a:rPr lang="de-DE" dirty="0">
                <a:sym typeface="Wingdings" panose="05000000000000000000" pitchFamily="2" charset="2"/>
              </a:rPr>
              <a:t> möglicher</a:t>
            </a:r>
            <a:r>
              <a:rPr lang="de-DE" dirty="0"/>
              <a:t> Reputationsschaden.</a:t>
            </a:r>
          </a:p>
          <a:p>
            <a:pPr lvl="1"/>
            <a:r>
              <a:rPr lang="de-DE" b="1" dirty="0"/>
              <a:t>Indizwirkung für Strafverfolgungsbehörde?</a:t>
            </a:r>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19</a:t>
            </a:fld>
            <a:endParaRPr lang="de-DE"/>
          </a:p>
        </p:txBody>
      </p:sp>
    </p:spTree>
    <p:extLst>
      <p:ext uri="{BB962C8B-B14F-4D97-AF65-F5344CB8AC3E}">
        <p14:creationId xmlns:p14="http://schemas.microsoft.com/office/powerpoint/2010/main" val="3168425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de-DE"/>
              <a:t>Inhaltsverzeichnis</a:t>
            </a:r>
            <a:endParaRPr lang="de-DE" dirty="0"/>
          </a:p>
        </p:txBody>
      </p:sp>
      <p:sp>
        <p:nvSpPr>
          <p:cNvPr id="2" name="Text Placeholder 1"/>
          <p:cNvSpPr>
            <a:spLocks noGrp="1"/>
          </p:cNvSpPr>
          <p:nvPr>
            <p:ph sz="quarter" idx="12"/>
          </p:nvPr>
        </p:nvSpPr>
        <p:spPr/>
        <p:txBody>
          <a:bodyPr>
            <a:normAutofit fontScale="85000" lnSpcReduction="20000"/>
          </a:bodyPr>
          <a:lstStyle/>
          <a:p>
            <a:pPr lvl="6">
              <a:buFont typeface="+mj-lt"/>
              <a:buAutoNum type="romanUcPeriod"/>
            </a:pPr>
            <a:r>
              <a:rPr lang="de-DE" dirty="0"/>
              <a:t>Einleitung</a:t>
            </a:r>
          </a:p>
          <a:p>
            <a:pPr lvl="6">
              <a:buFont typeface="+mj-lt"/>
              <a:buAutoNum type="romanUcPeriod"/>
            </a:pPr>
            <a:r>
              <a:rPr lang="de-DE" dirty="0"/>
              <a:t>Compliance - Medizinrechtliche Risikoexposition</a:t>
            </a:r>
          </a:p>
          <a:p>
            <a:pPr lvl="7">
              <a:buFont typeface="Wingdings" panose="05000000000000000000" pitchFamily="2" charset="2"/>
              <a:buChar char="§"/>
            </a:pPr>
            <a:r>
              <a:rPr lang="de-DE" dirty="0"/>
              <a:t>Anti-Korruption</a:t>
            </a:r>
          </a:p>
          <a:p>
            <a:pPr lvl="7">
              <a:buFont typeface="Wingdings" panose="05000000000000000000" pitchFamily="2" charset="2"/>
              <a:buChar char="§"/>
            </a:pPr>
            <a:r>
              <a:rPr lang="de-DE" dirty="0"/>
              <a:t>Vergütungsgestaltung</a:t>
            </a:r>
          </a:p>
          <a:p>
            <a:pPr lvl="7">
              <a:buFont typeface="Wingdings" panose="05000000000000000000" pitchFamily="2" charset="2"/>
              <a:buChar char="§"/>
            </a:pPr>
            <a:r>
              <a:rPr lang="de-DE" dirty="0"/>
              <a:t>Wahlleistungen und persönliche Leistungserbringung</a:t>
            </a:r>
          </a:p>
          <a:p>
            <a:pPr lvl="7">
              <a:buFont typeface="Wingdings" panose="05000000000000000000" pitchFamily="2" charset="2"/>
              <a:buChar char="§"/>
            </a:pPr>
            <a:r>
              <a:rPr lang="de-DE" dirty="0"/>
              <a:t>Abrechnungsbetrug, Untreue</a:t>
            </a:r>
          </a:p>
          <a:p>
            <a:pPr lvl="7">
              <a:buFont typeface="Wingdings" panose="05000000000000000000" pitchFamily="2" charset="2"/>
              <a:buChar char="§"/>
            </a:pPr>
            <a:r>
              <a:rPr lang="de-DE" dirty="0"/>
              <a:t>Kooperation im ambulanten Sektor</a:t>
            </a:r>
          </a:p>
          <a:p>
            <a:pPr lvl="7">
              <a:buFont typeface="Wingdings" panose="05000000000000000000" pitchFamily="2" charset="2"/>
              <a:buChar char="§"/>
            </a:pPr>
            <a:r>
              <a:rPr lang="de-DE" dirty="0"/>
              <a:t>Sponsoring</a:t>
            </a:r>
          </a:p>
          <a:p>
            <a:pPr lvl="7">
              <a:buFont typeface="Wingdings" panose="05000000000000000000" pitchFamily="2" charset="2"/>
              <a:buChar char="§"/>
            </a:pPr>
            <a:r>
              <a:rPr lang="de-DE" dirty="0"/>
              <a:t>Behandlungsfehler</a:t>
            </a:r>
          </a:p>
          <a:p>
            <a:pPr lvl="7">
              <a:buFont typeface="Wingdings" panose="05000000000000000000" pitchFamily="2" charset="2"/>
              <a:buChar char="§"/>
            </a:pPr>
            <a:r>
              <a:rPr lang="de-DE" dirty="0"/>
              <a:t>Berufsrecht</a:t>
            </a:r>
          </a:p>
          <a:p>
            <a:pPr lvl="7">
              <a:buFont typeface="Wingdings" panose="05000000000000000000" pitchFamily="2" charset="2"/>
              <a:buChar char="§"/>
            </a:pPr>
            <a:r>
              <a:rPr lang="de-DE" dirty="0"/>
              <a:t>Weitergabe von Patientendaten</a:t>
            </a:r>
          </a:p>
          <a:p>
            <a:pPr lvl="6">
              <a:buFont typeface="+mj-lt"/>
              <a:buAutoNum type="romanUcPeriod"/>
            </a:pPr>
            <a:r>
              <a:rPr lang="de-DE" dirty="0"/>
              <a:t>Compliance - Arbeitsrechtliche Risikoexposition</a:t>
            </a:r>
          </a:p>
          <a:p>
            <a:pPr lvl="6">
              <a:buAutoNum type="romanUcPeriod"/>
            </a:pPr>
            <a:r>
              <a:rPr lang="de-DE" dirty="0"/>
              <a:t>Umsetzung von Compliance-Maßnahmen</a:t>
            </a:r>
          </a:p>
          <a:p>
            <a:pPr lvl="6">
              <a:buAutoNum type="romanUcPeriod"/>
            </a:pPr>
            <a:endParaRPr lang="de-DE" dirty="0"/>
          </a:p>
          <a:p>
            <a:pPr lvl="6">
              <a:buAutoNum type="romanUcPeriod"/>
            </a:pPr>
            <a:endParaRPr lang="de-DE" dirty="0"/>
          </a:p>
        </p:txBody>
      </p:sp>
      <p:sp>
        <p:nvSpPr>
          <p:cNvPr id="3" name="Date Placeholder 2"/>
          <p:cNvSpPr>
            <a:spLocks noGrp="1"/>
          </p:cNvSpPr>
          <p:nvPr>
            <p:ph type="dt" sz="half" idx="13"/>
          </p:nvPr>
        </p:nvSpPr>
        <p:spPr/>
        <p:txBody>
          <a:bodyPr/>
          <a:lstStyle/>
          <a:p>
            <a:r>
              <a:rPr lang="de-DE" dirty="0"/>
              <a:t>Luther | 24.11.2021 |</a:t>
            </a:r>
          </a:p>
        </p:txBody>
      </p:sp>
      <p:sp>
        <p:nvSpPr>
          <p:cNvPr id="4" name="Slide Number Placeholder 3"/>
          <p:cNvSpPr>
            <a:spLocks noGrp="1"/>
          </p:cNvSpPr>
          <p:nvPr>
            <p:ph type="sldNum" sz="quarter" idx="14"/>
          </p:nvPr>
        </p:nvSpPr>
        <p:spPr/>
        <p:txBody>
          <a:bodyPr/>
          <a:lstStyle/>
          <a:p>
            <a:fld id="{8ED280B2-FD19-491D-8746-6B7D39E89A7F}" type="slidenum">
              <a:rPr lang="de-DE" smtClean="0"/>
              <a:pPr/>
              <a:t>2</a:t>
            </a:fld>
            <a:endParaRPr lang="de-DE" dirty="0"/>
          </a:p>
        </p:txBody>
      </p:sp>
    </p:spTree>
    <p:extLst>
      <p:ext uri="{BB962C8B-B14F-4D97-AF65-F5344CB8AC3E}">
        <p14:creationId xmlns:p14="http://schemas.microsoft.com/office/powerpoint/2010/main" val="1176950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A1F6789-8991-4752-BE07-2BDDA4FB8D9B}"/>
              </a:ext>
            </a:extLst>
          </p:cNvPr>
          <p:cNvSpPr>
            <a:spLocks noGrp="1"/>
          </p:cNvSpPr>
          <p:nvPr>
            <p:ph type="title"/>
          </p:nvPr>
        </p:nvSpPr>
        <p:spPr/>
        <p:txBody>
          <a:bodyPr/>
          <a:lstStyle/>
          <a:p>
            <a:r>
              <a:rPr lang="de-DE" dirty="0"/>
              <a:t>Wahlleistungen und </a:t>
            </a:r>
            <a:br>
              <a:rPr lang="de-DE" dirty="0"/>
            </a:br>
            <a:r>
              <a:rPr lang="de-DE" dirty="0"/>
              <a:t>persönliche Leistungserbringung</a:t>
            </a:r>
          </a:p>
        </p:txBody>
      </p:sp>
      <p:sp>
        <p:nvSpPr>
          <p:cNvPr id="5" name="Date Placeholder 4">
            <a:extLst>
              <a:ext uri="{FF2B5EF4-FFF2-40B4-BE49-F238E27FC236}">
                <a16:creationId xmlns:a16="http://schemas.microsoft.com/office/drawing/2014/main" id="{F08328A6-17B6-44CA-81B1-CF2AAF133EF6}"/>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0F8C933E-3C18-423D-B02B-2EDCB7F791CD}"/>
              </a:ext>
            </a:extLst>
          </p:cNvPr>
          <p:cNvSpPr>
            <a:spLocks noGrp="1"/>
          </p:cNvSpPr>
          <p:nvPr>
            <p:ph type="sldNum" sz="quarter" idx="11"/>
          </p:nvPr>
        </p:nvSpPr>
        <p:spPr/>
        <p:txBody>
          <a:bodyPr/>
          <a:lstStyle/>
          <a:p>
            <a:fld id="{8ED280B2-FD19-491D-8746-6B7D39E89A7F}" type="slidenum">
              <a:rPr lang="de-DE" smtClean="0"/>
              <a:pPr/>
              <a:t>20</a:t>
            </a:fld>
            <a:endParaRPr lang="de-DE" dirty="0"/>
          </a:p>
        </p:txBody>
      </p:sp>
    </p:spTree>
    <p:extLst>
      <p:ext uri="{BB962C8B-B14F-4D97-AF65-F5344CB8AC3E}">
        <p14:creationId xmlns:p14="http://schemas.microsoft.com/office/powerpoint/2010/main" val="4264165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Persönliche Leistungserbringung und Wahlleistungen</a:t>
            </a:r>
          </a:p>
        </p:txBody>
      </p:sp>
      <p:sp>
        <p:nvSpPr>
          <p:cNvPr id="8" name="Content Placeholder 7"/>
          <p:cNvSpPr>
            <a:spLocks noGrp="1"/>
          </p:cNvSpPr>
          <p:nvPr>
            <p:ph sz="quarter" idx="12"/>
          </p:nvPr>
        </p:nvSpPr>
        <p:spPr>
          <a:xfrm>
            <a:off x="425046" y="1451985"/>
            <a:ext cx="11016000" cy="4500000"/>
          </a:xfrm>
        </p:spPr>
        <p:txBody>
          <a:bodyPr>
            <a:normAutofit/>
          </a:bodyPr>
          <a:lstStyle/>
          <a:p>
            <a:r>
              <a:rPr lang="de-DE" b="1" dirty="0"/>
              <a:t>Sonderproblem: Persönliche Leistungserbringung (vgl. u.a. § 4 Abs. 2 GOÄ)</a:t>
            </a:r>
          </a:p>
          <a:p>
            <a:pPr marL="285750" indent="-285750">
              <a:buFont typeface="Wingdings" panose="05000000000000000000" pitchFamily="2" charset="2"/>
              <a:buChar char="§"/>
            </a:pPr>
            <a:r>
              <a:rPr lang="de-DE" dirty="0"/>
              <a:t>Grundsatz: persönliche Erbringung durch Chefarzt („eingekaufte Expertise“ bei wahlärztlichen Leistungen; Genehmigungserfordernis bei KV-Ambulanzen).</a:t>
            </a:r>
          </a:p>
          <a:p>
            <a:pPr marL="285750" indent="-285750">
              <a:buFont typeface="Wingdings" panose="05000000000000000000" pitchFamily="2" charset="2"/>
              <a:buChar char="§"/>
            </a:pPr>
            <a:r>
              <a:rPr lang="de-DE" dirty="0"/>
              <a:t>Vertretung bei wahlärztlichen Leistungen: nur in Ausnahmefällen / Voraussetzungen</a:t>
            </a:r>
          </a:p>
          <a:p>
            <a:pPr marL="645750" lvl="1" indent="-285750"/>
            <a:r>
              <a:rPr lang="de-DE" dirty="0"/>
              <a:t>Vorherige namentliche und schriftliche Benennung des Vertreters in der Wahlleistungsvereinbarung  für </a:t>
            </a:r>
            <a:r>
              <a:rPr lang="de-DE" b="1" dirty="0"/>
              <a:t>unvorhergesehener </a:t>
            </a:r>
            <a:r>
              <a:rPr lang="de-DE" dirty="0"/>
              <a:t>Stellvertretungsfall.</a:t>
            </a:r>
          </a:p>
          <a:p>
            <a:pPr marL="645750" lvl="1" indent="-285750"/>
            <a:r>
              <a:rPr lang="de-DE" dirty="0"/>
              <a:t>Stellvertreter für </a:t>
            </a:r>
            <a:r>
              <a:rPr lang="de-DE" b="1" dirty="0"/>
              <a:t>vorhersehbare</a:t>
            </a:r>
            <a:r>
              <a:rPr lang="de-DE" dirty="0"/>
              <a:t> Verhinderungen können nicht im Voraus in Wahlleistungsvereinbarungen vorgesehen werden (§ 307 BGB) ggf. individuelle Vereinbarung unter Einhaltung von  Hinweispflichten.</a:t>
            </a:r>
          </a:p>
          <a:p>
            <a:pPr marL="645750" lvl="1" indent="-285750"/>
            <a:r>
              <a:rPr lang="de-DE" dirty="0"/>
              <a:t>Vertretungszeiten/-möglichkeiten bei GKV-Ambulanz richten sich nach Ärzte-ZV.</a:t>
            </a:r>
          </a:p>
          <a:p>
            <a:pPr marL="285750" indent="-285750">
              <a:buFont typeface="Wingdings" panose="05000000000000000000" pitchFamily="2" charset="2"/>
              <a:buChar char="§"/>
            </a:pPr>
            <a:r>
              <a:rPr lang="de-DE" dirty="0"/>
              <a:t>In der Praxis </a:t>
            </a:r>
            <a:r>
              <a:rPr lang="de-DE" b="1" dirty="0"/>
              <a:t>hohes Strafbarkeitsrisiko</a:t>
            </a:r>
            <a:r>
              <a:rPr lang="de-DE" dirty="0"/>
              <a:t>!</a:t>
            </a:r>
          </a:p>
          <a:p>
            <a:endParaRPr lang="de-DE" dirty="0"/>
          </a:p>
        </p:txBody>
      </p:sp>
      <p:sp>
        <p:nvSpPr>
          <p:cNvPr id="5" name="Date Placeholder 4"/>
          <p:cNvSpPr>
            <a:spLocks noGrp="1"/>
          </p:cNvSpPr>
          <p:nvPr>
            <p:ph type="dt" sz="half" idx="13"/>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4"/>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21</a:t>
            </a:fld>
            <a:endParaRPr lang="de-DE"/>
          </a:p>
        </p:txBody>
      </p:sp>
    </p:spTree>
    <p:extLst>
      <p:ext uri="{BB962C8B-B14F-4D97-AF65-F5344CB8AC3E}">
        <p14:creationId xmlns:p14="http://schemas.microsoft.com/office/powerpoint/2010/main" val="366930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Persönliche Leistungserbringung und Wahlleistungen</a:t>
            </a:r>
          </a:p>
        </p:txBody>
      </p:sp>
      <p:sp>
        <p:nvSpPr>
          <p:cNvPr id="8" name="Content Placeholder 7"/>
          <p:cNvSpPr>
            <a:spLocks noGrp="1"/>
          </p:cNvSpPr>
          <p:nvPr>
            <p:ph sz="quarter" idx="12"/>
          </p:nvPr>
        </p:nvSpPr>
        <p:spPr>
          <a:xfrm>
            <a:off x="586800" y="1440410"/>
            <a:ext cx="11016000" cy="4500000"/>
          </a:xfrm>
        </p:spPr>
        <p:txBody>
          <a:bodyPr>
            <a:normAutofit lnSpcReduction="10000"/>
          </a:bodyPr>
          <a:lstStyle/>
          <a:p>
            <a:pPr>
              <a:lnSpc>
                <a:spcPct val="110000"/>
              </a:lnSpc>
            </a:pPr>
            <a:r>
              <a:rPr lang="de-DE" sz="2000" b="1" dirty="0"/>
              <a:t>Wahlleistungen</a:t>
            </a:r>
          </a:p>
          <a:p>
            <a:pPr marL="285750" indent="-285750">
              <a:lnSpc>
                <a:spcPct val="110000"/>
              </a:lnSpc>
              <a:buFont typeface="Wingdings" panose="05000000000000000000" pitchFamily="2" charset="2"/>
              <a:buChar char="§"/>
            </a:pPr>
            <a:r>
              <a:rPr lang="de-DE" sz="1600" b="1" dirty="0"/>
              <a:t>Abgrenzung:  </a:t>
            </a:r>
            <a:r>
              <a:rPr lang="de-DE" sz="1600" u="sng" dirty="0"/>
              <a:t>Allgemeine Krankenhausleistungen</a:t>
            </a:r>
            <a:r>
              <a:rPr lang="de-DE" sz="1600" dirty="0"/>
              <a:t> (§ 2 Abs. 2 Satz 1 </a:t>
            </a:r>
            <a:r>
              <a:rPr lang="de-DE" sz="1600" dirty="0" err="1"/>
              <a:t>KHEntgG</a:t>
            </a:r>
            <a:r>
              <a:rPr lang="de-DE" sz="1600" dirty="0"/>
              <a:t>): </a:t>
            </a:r>
            <a:r>
              <a:rPr lang="de-DE" sz="1600" i="1" dirty="0"/>
              <a:t>„Krankenhausleistungen, die unter Berücksichtigung der Leistungsfähigkeit des Krankenhauses im Einzelfall nach Art und Schwere der Krankheit für die medizinisch zweckmäßige und ausreichende Versorgung des Patienten notwendig sind“ </a:t>
            </a:r>
          </a:p>
          <a:p>
            <a:pPr lvl="2">
              <a:lnSpc>
                <a:spcPct val="110000"/>
              </a:lnSpc>
              <a:buFont typeface="Wingdings" panose="05000000000000000000" pitchFamily="2" charset="2"/>
              <a:buChar char="Ø"/>
            </a:pPr>
            <a:r>
              <a:rPr lang="de-DE" sz="1600" dirty="0"/>
              <a:t> Facharztstandard.</a:t>
            </a:r>
          </a:p>
          <a:p>
            <a:pPr marL="285750" indent="-285750">
              <a:lnSpc>
                <a:spcPct val="110000"/>
              </a:lnSpc>
              <a:buFont typeface="Wingdings" panose="05000000000000000000" pitchFamily="2" charset="2"/>
              <a:buChar char="§"/>
            </a:pPr>
            <a:r>
              <a:rPr lang="de-DE" sz="1600" b="1" dirty="0"/>
              <a:t>Wahlleistungen: </a:t>
            </a:r>
            <a:r>
              <a:rPr lang="de-DE" sz="1600" i="1" dirty="0"/>
              <a:t>„andere als die allgemeinen Krankenhausleistungen" </a:t>
            </a:r>
            <a:r>
              <a:rPr lang="de-DE" sz="1600" dirty="0"/>
              <a:t>(vgl. § 17 Abs. 1 Satz 1 </a:t>
            </a:r>
            <a:r>
              <a:rPr lang="de-DE" sz="1600" dirty="0" err="1"/>
              <a:t>KHEntgG</a:t>
            </a:r>
            <a:r>
              <a:rPr lang="de-DE" sz="1600" dirty="0"/>
              <a:t>)</a:t>
            </a:r>
          </a:p>
          <a:p>
            <a:pPr marL="645750" lvl="1" indent="-285750">
              <a:lnSpc>
                <a:spcPct val="110000"/>
              </a:lnSpc>
              <a:buFont typeface="Wingdings" panose="05000000000000000000" pitchFamily="2" charset="2"/>
              <a:buChar char="Ø"/>
            </a:pPr>
            <a:r>
              <a:rPr lang="de-DE" sz="1600" dirty="0"/>
              <a:t>Konkreter Inhalt von Wahlleistungen wird vom Gesetz nicht vorgegeben </a:t>
            </a:r>
            <a:r>
              <a:rPr lang="de-DE" sz="1600" dirty="0">
                <a:sym typeface="Wingdings" panose="05000000000000000000" pitchFamily="2" charset="2"/>
              </a:rPr>
              <a:t></a:t>
            </a:r>
            <a:r>
              <a:rPr lang="de-DE" sz="1600" dirty="0"/>
              <a:t> lediglich Unterscheidung zwischen ärztlichen und nichtärztlichen Leistungen (vgl. § 17 </a:t>
            </a:r>
            <a:r>
              <a:rPr lang="de-DE" sz="1600" dirty="0" err="1"/>
              <a:t>KHEntgG</a:t>
            </a:r>
            <a:r>
              <a:rPr lang="de-DE" sz="1600" dirty="0"/>
              <a:t>).</a:t>
            </a:r>
          </a:p>
          <a:p>
            <a:pPr marL="645750" lvl="1" indent="-285750">
              <a:lnSpc>
                <a:spcPct val="110000"/>
              </a:lnSpc>
              <a:buFont typeface="Wingdings" panose="05000000000000000000" pitchFamily="2" charset="2"/>
              <a:buChar char="Ø"/>
            </a:pPr>
            <a:r>
              <a:rPr lang="de-DE" sz="1600" dirty="0"/>
              <a:t>Dürfen neben den Entgelten für die voll- und teilstationäre Behandlung gesondert berechnet werden, wenn die allgemeinen Krankenhausleistungen durch die Wahlleistungen nicht beeinträchtigt werden und die gesonderte Berechnung mit dem Krankenhaus vereinbart ist (§ 17 Abs. 1 Satz 1 </a:t>
            </a:r>
            <a:r>
              <a:rPr lang="de-DE" sz="1600" dirty="0" err="1"/>
              <a:t>KHEntgG</a:t>
            </a:r>
            <a:r>
              <a:rPr lang="de-DE" sz="1600" dirty="0"/>
              <a:t>).</a:t>
            </a:r>
          </a:p>
          <a:p>
            <a:pPr marL="645750" lvl="1" indent="-285750">
              <a:lnSpc>
                <a:spcPct val="110000"/>
              </a:lnSpc>
              <a:buFont typeface="Wingdings" panose="05000000000000000000" pitchFamily="2" charset="2"/>
              <a:buChar char="Ø"/>
            </a:pPr>
            <a:r>
              <a:rPr lang="de-DE" sz="1600" dirty="0"/>
              <a:t>Im Gegensatz zu allgemeinen Krankenhausleistungen werden besonders qualifizierte Ärzte erwartet („Chefarztstandard“).</a:t>
            </a:r>
          </a:p>
          <a:p>
            <a:pPr marL="645750" lvl="1" indent="-285750">
              <a:lnSpc>
                <a:spcPct val="110000"/>
              </a:lnSpc>
              <a:buFont typeface="Wingdings" panose="05000000000000000000" pitchFamily="2" charset="2"/>
              <a:buChar char="Ø"/>
            </a:pPr>
            <a:r>
              <a:rPr lang="de-DE" sz="1600" dirty="0"/>
              <a:t>Inhalt: Der Patient „kauft“ sich die persönliche Expertise eines bestimmten Arztes hinzu.</a:t>
            </a:r>
          </a:p>
          <a:p>
            <a:pPr>
              <a:lnSpc>
                <a:spcPct val="110000"/>
              </a:lnSpc>
            </a:pPr>
            <a:endParaRPr lang="de-DE" sz="1500" dirty="0"/>
          </a:p>
        </p:txBody>
      </p:sp>
      <p:sp>
        <p:nvSpPr>
          <p:cNvPr id="5" name="Date Placeholder 4"/>
          <p:cNvSpPr>
            <a:spLocks noGrp="1"/>
          </p:cNvSpPr>
          <p:nvPr>
            <p:ph type="dt" sz="half" idx="13"/>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4"/>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22</a:t>
            </a:fld>
            <a:endParaRPr lang="de-DE"/>
          </a:p>
        </p:txBody>
      </p:sp>
    </p:spTree>
    <p:extLst>
      <p:ext uri="{BB962C8B-B14F-4D97-AF65-F5344CB8AC3E}">
        <p14:creationId xmlns:p14="http://schemas.microsoft.com/office/powerpoint/2010/main" val="3341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9224620-3C11-4B4A-9129-D20DCF212603}"/>
              </a:ext>
            </a:extLst>
          </p:cNvPr>
          <p:cNvSpPr>
            <a:spLocks noGrp="1"/>
          </p:cNvSpPr>
          <p:nvPr>
            <p:ph type="title"/>
          </p:nvPr>
        </p:nvSpPr>
        <p:spPr/>
        <p:txBody>
          <a:bodyPr/>
          <a:lstStyle/>
          <a:p>
            <a:r>
              <a:rPr lang="de-DE" dirty="0"/>
              <a:t>Entgeltabrechnungen / </a:t>
            </a:r>
            <a:r>
              <a:rPr lang="de-DE" dirty="0" err="1"/>
              <a:t>Abrechnunsgbetrug</a:t>
            </a:r>
            <a:endParaRPr lang="de-DE" dirty="0"/>
          </a:p>
        </p:txBody>
      </p:sp>
      <p:sp>
        <p:nvSpPr>
          <p:cNvPr id="5" name="Date Placeholder 4">
            <a:extLst>
              <a:ext uri="{FF2B5EF4-FFF2-40B4-BE49-F238E27FC236}">
                <a16:creationId xmlns:a16="http://schemas.microsoft.com/office/drawing/2014/main" id="{6CE509D1-01CD-4952-902B-7B0855F76209}"/>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DE2D2025-943C-448D-ACCA-6C67E89E8B2C}"/>
              </a:ext>
            </a:extLst>
          </p:cNvPr>
          <p:cNvSpPr>
            <a:spLocks noGrp="1"/>
          </p:cNvSpPr>
          <p:nvPr>
            <p:ph type="sldNum" sz="quarter" idx="11"/>
          </p:nvPr>
        </p:nvSpPr>
        <p:spPr/>
        <p:txBody>
          <a:bodyPr/>
          <a:lstStyle/>
          <a:p>
            <a:fld id="{8ED280B2-FD19-491D-8746-6B7D39E89A7F}" type="slidenum">
              <a:rPr lang="de-DE" smtClean="0"/>
              <a:pPr/>
              <a:t>23</a:t>
            </a:fld>
            <a:endParaRPr lang="de-DE" dirty="0"/>
          </a:p>
        </p:txBody>
      </p:sp>
    </p:spTree>
    <p:extLst>
      <p:ext uri="{BB962C8B-B14F-4D97-AF65-F5344CB8AC3E}">
        <p14:creationId xmlns:p14="http://schemas.microsoft.com/office/powerpoint/2010/main" val="1345572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DE68FA19-A23D-4565-8767-3CD18982522F}"/>
              </a:ext>
            </a:extLst>
          </p:cNvPr>
          <p:cNvSpPr>
            <a:spLocks noGrp="1"/>
          </p:cNvSpPr>
          <p:nvPr>
            <p:ph type="title"/>
          </p:nvPr>
        </p:nvSpPr>
        <p:spPr>
          <a:xfrm>
            <a:off x="587375" y="555367"/>
            <a:ext cx="11017249" cy="1044000"/>
          </a:xfrm>
        </p:spPr>
        <p:txBody>
          <a:bodyPr/>
          <a:lstStyle/>
          <a:p>
            <a:r>
              <a:rPr lang="en-US" dirty="0" err="1"/>
              <a:t>Betrug</a:t>
            </a:r>
            <a:endParaRPr lang="en-US" dirty="0"/>
          </a:p>
        </p:txBody>
      </p:sp>
      <p:sp>
        <p:nvSpPr>
          <p:cNvPr id="21" name="Text Placeholder 2">
            <a:extLst>
              <a:ext uri="{FF2B5EF4-FFF2-40B4-BE49-F238E27FC236}">
                <a16:creationId xmlns:a16="http://schemas.microsoft.com/office/drawing/2014/main" id="{9141BCA4-0847-49AA-BEAF-093931B5FA29}"/>
              </a:ext>
            </a:extLst>
          </p:cNvPr>
          <p:cNvSpPr>
            <a:spLocks noGrp="1"/>
          </p:cNvSpPr>
          <p:nvPr>
            <p:ph type="body" sz="quarter" idx="11"/>
          </p:nvPr>
        </p:nvSpPr>
        <p:spPr>
          <a:xfrm>
            <a:off x="587375" y="1810801"/>
            <a:ext cx="11017249" cy="1618200"/>
          </a:xfrm>
        </p:spPr>
        <p:txBody>
          <a:bodyPr/>
          <a:lstStyle/>
          <a:p>
            <a:r>
              <a:rPr lang="de-DE" i="0" dirty="0">
                <a:solidFill>
                  <a:srgbClr val="000000"/>
                </a:solidFill>
                <a:effectLst/>
                <a:latin typeface="Arial" panose="020B0604020202020204" pitchFamily="34" charset="0"/>
              </a:rPr>
              <a:t>§ 263 Abs. 1 StGB</a:t>
            </a:r>
            <a:r>
              <a:rPr lang="de-DE" dirty="0">
                <a:solidFill>
                  <a:srgbClr val="000000"/>
                </a:solidFill>
                <a:effectLst/>
                <a:latin typeface="Arial" panose="020B0604020202020204" pitchFamily="34" charset="0"/>
              </a:rPr>
              <a:t> </a:t>
            </a:r>
            <a:r>
              <a:rPr lang="de-DE" b="0" dirty="0">
                <a:solidFill>
                  <a:srgbClr val="000000"/>
                </a:solidFill>
                <a:effectLst/>
                <a:latin typeface="Arial" panose="020B0604020202020204" pitchFamily="34" charset="0"/>
              </a:rPr>
              <a:t>„Wer in der Absicht, sich oder einem Dritten einen rechtswidrigen Vermögensvorteil zu verschaffen, das Vermögen eines anderen dadurch beschädigt, </a:t>
            </a:r>
            <a:r>
              <a:rPr lang="de-DE" b="0" dirty="0" err="1">
                <a:solidFill>
                  <a:srgbClr val="000000"/>
                </a:solidFill>
                <a:effectLst/>
                <a:latin typeface="Arial" panose="020B0604020202020204" pitchFamily="34" charset="0"/>
              </a:rPr>
              <a:t>daß</a:t>
            </a:r>
            <a:r>
              <a:rPr lang="de-DE" b="0" dirty="0">
                <a:solidFill>
                  <a:srgbClr val="000000"/>
                </a:solidFill>
                <a:effectLst/>
                <a:latin typeface="Arial" panose="020B0604020202020204" pitchFamily="34" charset="0"/>
              </a:rPr>
              <a:t> er durch Vorspiegelung falscher oder durch Entstellung oder Unterdrückung wahrer Tatsachen einen Irrtum erregt oder unterhält, wird mit Freiheitsstrafe bis zu fünf Jahren oder mit Geldstrafe bestraft.“</a:t>
            </a:r>
            <a:endParaRPr lang="en-US" dirty="0"/>
          </a:p>
        </p:txBody>
      </p:sp>
      <p:sp>
        <p:nvSpPr>
          <p:cNvPr id="4" name="Date Placeholder 3">
            <a:extLst>
              <a:ext uri="{FF2B5EF4-FFF2-40B4-BE49-F238E27FC236}">
                <a16:creationId xmlns:a16="http://schemas.microsoft.com/office/drawing/2014/main" id="{246E4579-F1B7-4BB9-952C-E6E988FDFB9D}"/>
              </a:ext>
            </a:extLst>
          </p:cNvPr>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6289DAB7-1237-404F-9CA1-1E629995B554}" type="datetime1">
              <a:rPr lang="de-DE" smtClean="0"/>
              <a:pPr>
                <a:spcAft>
                  <a:spcPts val="600"/>
                </a:spcAft>
              </a:pPr>
              <a:t>10.03.2022</a:t>
            </a:fld>
            <a:r>
              <a:rPr lang="de-DE"/>
              <a:t> |</a:t>
            </a:r>
          </a:p>
        </p:txBody>
      </p:sp>
      <p:sp>
        <p:nvSpPr>
          <p:cNvPr id="5" name="Slide Number Placeholder 4">
            <a:extLst>
              <a:ext uri="{FF2B5EF4-FFF2-40B4-BE49-F238E27FC236}">
                <a16:creationId xmlns:a16="http://schemas.microsoft.com/office/drawing/2014/main" id="{CF0B385A-7528-4C4A-8DFC-7696B3A5BA57}"/>
              </a:ext>
            </a:extLst>
          </p:cNvPr>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24</a:t>
            </a:fld>
            <a:endParaRPr lang="de-DE"/>
          </a:p>
        </p:txBody>
      </p:sp>
      <p:sp>
        <p:nvSpPr>
          <p:cNvPr id="8" name="TextBox 7">
            <a:extLst>
              <a:ext uri="{FF2B5EF4-FFF2-40B4-BE49-F238E27FC236}">
                <a16:creationId xmlns:a16="http://schemas.microsoft.com/office/drawing/2014/main" id="{D6564813-2E8E-4BCA-9AFA-2E1A05D2D8A4}"/>
              </a:ext>
            </a:extLst>
          </p:cNvPr>
          <p:cNvSpPr txBox="1"/>
          <p:nvPr/>
        </p:nvSpPr>
        <p:spPr>
          <a:xfrm>
            <a:off x="587375" y="3742660"/>
            <a:ext cx="11017249" cy="369332"/>
          </a:xfrm>
          <a:prstGeom prst="rect">
            <a:avLst/>
          </a:prstGeom>
          <a:noFill/>
        </p:spPr>
        <p:txBody>
          <a:bodyPr wrap="square" rtlCol="0">
            <a:spAutoFit/>
          </a:bodyPr>
          <a:lstStyle/>
          <a:p>
            <a:pPr marL="285750" indent="-285750">
              <a:buClr>
                <a:schemeClr val="accent1"/>
              </a:buClr>
              <a:buFont typeface="Wingdings" panose="05000000000000000000" pitchFamily="2" charset="2"/>
              <a:buChar char="§"/>
            </a:pPr>
            <a:r>
              <a:rPr lang="de-DE" dirty="0">
                <a:solidFill>
                  <a:srgbClr val="141414"/>
                </a:solidFill>
              </a:rPr>
              <a:t>Z</a:t>
            </a:r>
            <a:r>
              <a:rPr lang="de-DE" b="0" i="0" dirty="0">
                <a:solidFill>
                  <a:srgbClr val="141414"/>
                </a:solidFill>
                <a:effectLst/>
              </a:rPr>
              <a:t>entrales Delikt des Wirtschaftsstrafrechts im medizinischen Bereich.</a:t>
            </a:r>
            <a:endParaRPr lang="de-DE" b="0" i="0" dirty="0">
              <a:effectLst/>
            </a:endParaRPr>
          </a:p>
        </p:txBody>
      </p:sp>
    </p:spTree>
    <p:extLst>
      <p:ext uri="{BB962C8B-B14F-4D97-AF65-F5344CB8AC3E}">
        <p14:creationId xmlns:p14="http://schemas.microsoft.com/office/powerpoint/2010/main" val="3023298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291554F-2015-4E37-8BE4-881E5522CD45}"/>
              </a:ext>
            </a:extLst>
          </p:cNvPr>
          <p:cNvSpPr>
            <a:spLocks noGrp="1"/>
          </p:cNvSpPr>
          <p:nvPr>
            <p:ph type="title"/>
          </p:nvPr>
        </p:nvSpPr>
        <p:spPr>
          <a:xfrm>
            <a:off x="587375" y="555367"/>
            <a:ext cx="11017249" cy="1044000"/>
          </a:xfrm>
        </p:spPr>
        <p:txBody>
          <a:bodyPr/>
          <a:lstStyle/>
          <a:p>
            <a:r>
              <a:rPr lang="en-US" dirty="0" err="1"/>
              <a:t>Betrugsformen</a:t>
            </a:r>
            <a:endParaRPr lang="en-US" dirty="0"/>
          </a:p>
        </p:txBody>
      </p:sp>
      <p:sp>
        <p:nvSpPr>
          <p:cNvPr id="14" name="Content Placeholder 2">
            <a:extLst>
              <a:ext uri="{FF2B5EF4-FFF2-40B4-BE49-F238E27FC236}">
                <a16:creationId xmlns:a16="http://schemas.microsoft.com/office/drawing/2014/main" id="{9F95F7D9-DC1F-4F14-9853-DC892FD45B48}"/>
              </a:ext>
            </a:extLst>
          </p:cNvPr>
          <p:cNvSpPr>
            <a:spLocks noGrp="1"/>
          </p:cNvSpPr>
          <p:nvPr>
            <p:ph sz="quarter" idx="12"/>
          </p:nvPr>
        </p:nvSpPr>
        <p:spPr>
          <a:xfrm>
            <a:off x="586800" y="1810800"/>
            <a:ext cx="11016000" cy="4500000"/>
          </a:xfrm>
        </p:spPr>
        <p:txBody>
          <a:bodyPr/>
          <a:lstStyle/>
          <a:p>
            <a:pPr marL="285750" indent="-285750">
              <a:buClr>
                <a:schemeClr val="accent1"/>
              </a:buClr>
              <a:buFont typeface="Wingdings" panose="05000000000000000000" pitchFamily="2" charset="2"/>
              <a:buChar char="§"/>
            </a:pPr>
            <a:r>
              <a:rPr lang="de-DE" b="0" i="0" dirty="0">
                <a:effectLst/>
                <a:latin typeface="Arial" panose="020B0604020202020204" pitchFamily="34" charset="0"/>
              </a:rPr>
              <a:t>Leistungserbringer (z.B. </a:t>
            </a:r>
            <a:r>
              <a:rPr lang="de-DE" dirty="0">
                <a:latin typeface="Arial" panose="020B0604020202020204" pitchFamily="34" charset="0"/>
              </a:rPr>
              <a:t>Ärzte</a:t>
            </a:r>
            <a:r>
              <a:rPr lang="de-DE" b="0" i="0" dirty="0">
                <a:effectLst/>
                <a:latin typeface="Arial" panose="020B0604020202020204" pitchFamily="34" charset="0"/>
              </a:rPr>
              <a:t>, </a:t>
            </a:r>
            <a:r>
              <a:rPr lang="de-DE" dirty="0">
                <a:latin typeface="Arial" panose="020B0604020202020204" pitchFamily="34" charset="0"/>
              </a:rPr>
              <a:t>Psychotherapeuten</a:t>
            </a:r>
            <a:r>
              <a:rPr lang="de-DE" b="0" i="0" dirty="0">
                <a:effectLst/>
                <a:latin typeface="Arial" panose="020B0604020202020204" pitchFamily="34" charset="0"/>
              </a:rPr>
              <a:t>, </a:t>
            </a:r>
            <a:r>
              <a:rPr lang="de-DE" dirty="0">
                <a:latin typeface="Arial" panose="020B0604020202020204" pitchFamily="34" charset="0"/>
              </a:rPr>
              <a:t>Zahnärzte</a:t>
            </a:r>
            <a:r>
              <a:rPr lang="de-DE" b="0" i="0" dirty="0">
                <a:effectLst/>
                <a:latin typeface="Arial" panose="020B0604020202020204" pitchFamily="34" charset="0"/>
              </a:rPr>
              <a:t>, </a:t>
            </a:r>
            <a:r>
              <a:rPr lang="de-DE" dirty="0">
                <a:latin typeface="Arial" panose="020B0604020202020204" pitchFamily="34" charset="0"/>
              </a:rPr>
              <a:t>Krankenhäuser, Logopäden, Apotheker, ambulante Pflegedienste, Sanitätshäuser) erschleichen </a:t>
            </a:r>
            <a:r>
              <a:rPr lang="de-DE" b="0" i="0" dirty="0">
                <a:effectLst/>
                <a:latin typeface="Arial" panose="020B0604020202020204" pitchFamily="34" charset="0"/>
              </a:rPr>
              <a:t>Vergütungen für/durch z.B.</a:t>
            </a:r>
          </a:p>
          <a:p>
            <a:pPr marL="742950" lvl="1" indent="-285750">
              <a:buClr>
                <a:schemeClr val="accent1"/>
              </a:buClr>
              <a:buFont typeface="Wingdings" panose="05000000000000000000" pitchFamily="2" charset="2"/>
              <a:buChar char="Ø"/>
            </a:pPr>
            <a:r>
              <a:rPr lang="de-DE" b="0" i="0" dirty="0">
                <a:effectLst/>
                <a:latin typeface="Arial" panose="020B0604020202020204" pitchFamily="34" charset="0"/>
              </a:rPr>
              <a:t>nicht (so) erbrachte Leistungen; </a:t>
            </a:r>
          </a:p>
          <a:p>
            <a:pPr marL="742950" lvl="1" indent="-285750">
              <a:buClr>
                <a:schemeClr val="accent1"/>
              </a:buClr>
              <a:buFont typeface="Wingdings" panose="05000000000000000000" pitchFamily="2" charset="2"/>
              <a:buChar char="Ø"/>
            </a:pPr>
            <a:r>
              <a:rPr lang="de-DE" b="0" i="0" dirty="0">
                <a:effectLst/>
                <a:latin typeface="Arial" panose="020B0604020202020204" pitchFamily="34" charset="0"/>
              </a:rPr>
              <a:t>höherwertige Leistungen als erbracht (z.B. </a:t>
            </a:r>
            <a:r>
              <a:rPr lang="de-DE" b="0" i="0" dirty="0" err="1">
                <a:effectLst/>
                <a:latin typeface="Arial" panose="020B0604020202020204" pitchFamily="34" charset="0"/>
              </a:rPr>
              <a:t>Upcoding</a:t>
            </a:r>
            <a:r>
              <a:rPr lang="de-DE" b="0" i="0" dirty="0">
                <a:effectLst/>
                <a:latin typeface="Arial" panose="020B0604020202020204" pitchFamily="34" charset="0"/>
              </a:rPr>
              <a:t>);</a:t>
            </a:r>
          </a:p>
          <a:p>
            <a:pPr marL="742950" lvl="1" indent="-285750">
              <a:buClr>
                <a:schemeClr val="accent1"/>
              </a:buClr>
              <a:buFont typeface="Wingdings" panose="05000000000000000000" pitchFamily="2" charset="2"/>
              <a:buChar char="Ø"/>
            </a:pPr>
            <a:r>
              <a:rPr lang="de-DE" b="0" i="0" dirty="0">
                <a:effectLst/>
                <a:latin typeface="Arial" panose="020B0604020202020204" pitchFamily="34" charset="0"/>
              </a:rPr>
              <a:t>Rezepte, die nicht beliefert wurden;</a:t>
            </a:r>
          </a:p>
          <a:p>
            <a:pPr marL="742950" lvl="1" indent="-285750">
              <a:buClr>
                <a:schemeClr val="accent1"/>
              </a:buClr>
              <a:buFont typeface="Wingdings" panose="05000000000000000000" pitchFamily="2" charset="2"/>
              <a:buChar char="Ø"/>
            </a:pPr>
            <a:r>
              <a:rPr lang="de-DE" b="0" i="0" dirty="0">
                <a:effectLst/>
                <a:latin typeface="Arial" panose="020B0604020202020204" pitchFamily="34" charset="0"/>
              </a:rPr>
              <a:t>nicht persönlich erbrachten Leistungen / durch nicht qualifiziertes Personal erbrachte Leistungen;</a:t>
            </a:r>
          </a:p>
          <a:p>
            <a:pPr marL="742950" lvl="1" indent="-285750">
              <a:buClr>
                <a:schemeClr val="accent1"/>
              </a:buClr>
              <a:buFont typeface="Wingdings" panose="05000000000000000000" pitchFamily="2" charset="2"/>
              <a:buChar char="Ø"/>
            </a:pPr>
            <a:r>
              <a:rPr lang="de-DE" dirty="0">
                <a:latin typeface="Arial" panose="020B0604020202020204" pitchFamily="34" charset="0"/>
              </a:rPr>
              <a:t>Abrechnung falschen Datums;</a:t>
            </a:r>
          </a:p>
          <a:p>
            <a:pPr marL="742950" lvl="1" indent="-285750">
              <a:buClr>
                <a:schemeClr val="accent1"/>
              </a:buClr>
              <a:buFont typeface="Wingdings" panose="05000000000000000000" pitchFamily="2" charset="2"/>
              <a:buChar char="Ø"/>
            </a:pPr>
            <a:r>
              <a:rPr lang="de-DE" dirty="0">
                <a:latin typeface="Arial" panose="020B0604020202020204" pitchFamily="34" charset="0"/>
              </a:rPr>
              <a:t>nicht vorhandener Zulassungsstatus (z.B. MVZ);</a:t>
            </a:r>
          </a:p>
          <a:p>
            <a:pPr marL="742950" lvl="1" indent="-285750">
              <a:buClr>
                <a:schemeClr val="accent1"/>
              </a:buClr>
              <a:buFont typeface="Wingdings" panose="05000000000000000000" pitchFamily="2" charset="2"/>
              <a:buChar char="Ø"/>
            </a:pPr>
            <a:r>
              <a:rPr lang="de-DE" dirty="0">
                <a:latin typeface="Arial" panose="020B0604020202020204" pitchFamily="34" charset="0"/>
              </a:rPr>
              <a:t>Unterzeichnung eines Leistungsnachweises (z.B. Pflegedienst).</a:t>
            </a:r>
            <a:endParaRPr lang="de-DE" dirty="0"/>
          </a:p>
          <a:p>
            <a:endParaRPr lang="en-US" dirty="0"/>
          </a:p>
        </p:txBody>
      </p:sp>
      <p:sp>
        <p:nvSpPr>
          <p:cNvPr id="5" name="Date Placeholder 4">
            <a:extLst>
              <a:ext uri="{FF2B5EF4-FFF2-40B4-BE49-F238E27FC236}">
                <a16:creationId xmlns:a16="http://schemas.microsoft.com/office/drawing/2014/main" id="{A34F5D33-247C-4DA5-A040-1F4ED9AA9D6C}"/>
              </a:ext>
            </a:extLst>
          </p:cNvPr>
          <p:cNvSpPr>
            <a:spLocks noGrp="1"/>
          </p:cNvSpPr>
          <p:nvPr>
            <p:ph type="dt" sz="half" idx="13"/>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a:extLst>
              <a:ext uri="{FF2B5EF4-FFF2-40B4-BE49-F238E27FC236}">
                <a16:creationId xmlns:a16="http://schemas.microsoft.com/office/drawing/2014/main" id="{312BAB82-9567-4569-8124-78BD6CEB766A}"/>
              </a:ext>
            </a:extLst>
          </p:cNvPr>
          <p:cNvSpPr>
            <a:spLocks noGrp="1"/>
          </p:cNvSpPr>
          <p:nvPr>
            <p:ph type="sldNum" sz="quarter" idx="14"/>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25</a:t>
            </a:fld>
            <a:endParaRPr lang="de-DE"/>
          </a:p>
        </p:txBody>
      </p:sp>
    </p:spTree>
    <p:extLst>
      <p:ext uri="{BB962C8B-B14F-4D97-AF65-F5344CB8AC3E}">
        <p14:creationId xmlns:p14="http://schemas.microsoft.com/office/powerpoint/2010/main" val="2781524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0B5E923-983E-47CA-8CE3-0A04E2D0CEE8}"/>
              </a:ext>
            </a:extLst>
          </p:cNvPr>
          <p:cNvSpPr>
            <a:spLocks noGrp="1"/>
          </p:cNvSpPr>
          <p:nvPr>
            <p:ph type="title"/>
          </p:nvPr>
        </p:nvSpPr>
        <p:spPr/>
        <p:txBody>
          <a:bodyPr/>
          <a:lstStyle/>
          <a:p>
            <a:r>
              <a:rPr lang="de-DE" dirty="0" err="1"/>
              <a:t>Upcoding</a:t>
            </a:r>
            <a:endParaRPr lang="de-DE" dirty="0"/>
          </a:p>
        </p:txBody>
      </p:sp>
      <p:sp>
        <p:nvSpPr>
          <p:cNvPr id="7" name="Content Placeholder 6">
            <a:extLst>
              <a:ext uri="{FF2B5EF4-FFF2-40B4-BE49-F238E27FC236}">
                <a16:creationId xmlns:a16="http://schemas.microsoft.com/office/drawing/2014/main" id="{2269C5E7-A0FB-4D0F-8079-EFD1B89E1E25}"/>
              </a:ext>
            </a:extLst>
          </p:cNvPr>
          <p:cNvSpPr>
            <a:spLocks noGrp="1"/>
          </p:cNvSpPr>
          <p:nvPr>
            <p:ph sz="quarter" idx="12"/>
          </p:nvPr>
        </p:nvSpPr>
        <p:spPr/>
        <p:txBody>
          <a:bodyPr/>
          <a:lstStyle/>
          <a:p>
            <a:pPr marL="285750" indent="-285750">
              <a:buFont typeface="Wingdings" panose="05000000000000000000" pitchFamily="2" charset="2"/>
              <a:buChar char="§"/>
            </a:pPr>
            <a:r>
              <a:rPr lang="de-DE" dirty="0">
                <a:solidFill>
                  <a:srgbClr val="000000"/>
                </a:solidFill>
              </a:rPr>
              <a:t>U</a:t>
            </a:r>
            <a:r>
              <a:rPr lang="de-DE" b="0" i="0" dirty="0">
                <a:solidFill>
                  <a:srgbClr val="141414"/>
                </a:solidFill>
                <a:effectLst/>
              </a:rPr>
              <a:t>nrichtige Verschlüsselung von Krankenhausleistungen im Rahmen der Diagnose und Therapie, die eine höhere Vergütung auslöst </a:t>
            </a:r>
            <a:r>
              <a:rPr lang="de-DE" b="0" i="0" dirty="0">
                <a:solidFill>
                  <a:srgbClr val="141414"/>
                </a:solidFill>
                <a:effectLst/>
                <a:sym typeface="Wingdings" panose="05000000000000000000" pitchFamily="2" charset="2"/>
              </a:rPr>
              <a:t> </a:t>
            </a:r>
            <a:r>
              <a:rPr lang="de-DE" b="0" i="0" dirty="0">
                <a:solidFill>
                  <a:srgbClr val="141414"/>
                </a:solidFill>
                <a:effectLst/>
              </a:rPr>
              <a:t>systematische, realitätsabweichende Veränderungen der diagnostizierten Erkrankungen und erfolgten Behandlungen mit dem Ziel, eine regelwidrige Erlössteigerung zu erreichen.</a:t>
            </a:r>
          </a:p>
          <a:p>
            <a:pPr marL="285750" indent="-285750">
              <a:buFont typeface="Wingdings" panose="05000000000000000000" pitchFamily="2" charset="2"/>
              <a:buChar char="§"/>
            </a:pPr>
            <a:r>
              <a:rPr lang="de-DE" dirty="0">
                <a:solidFill>
                  <a:srgbClr val="141414"/>
                </a:solidFill>
              </a:rPr>
              <a:t>Wo liegen Grenzen der noch „</a:t>
            </a:r>
            <a:r>
              <a:rPr lang="de-DE" b="0" i="0" dirty="0">
                <a:solidFill>
                  <a:srgbClr val="141414"/>
                </a:solidFill>
                <a:effectLst/>
              </a:rPr>
              <a:t>zulässigen Optimierung der Vergütung“ (</a:t>
            </a:r>
            <a:r>
              <a:rPr lang="de-DE" b="0" i="0" dirty="0" err="1">
                <a:solidFill>
                  <a:srgbClr val="141414"/>
                </a:solidFill>
                <a:effectLst/>
              </a:rPr>
              <a:t>Rightcoding</a:t>
            </a:r>
            <a:r>
              <a:rPr lang="de-DE" b="0" i="0" dirty="0">
                <a:solidFill>
                  <a:srgbClr val="141414"/>
                </a:solidFill>
                <a:effectLst/>
              </a:rPr>
              <a:t>) und wo beginnt strafbare Abrechnungsmanipulation?</a:t>
            </a:r>
          </a:p>
          <a:p>
            <a:pPr marL="285750" indent="-285750">
              <a:buFont typeface="Wingdings" panose="05000000000000000000" pitchFamily="2" charset="2"/>
              <a:buChar char="§"/>
            </a:pPr>
            <a:r>
              <a:rPr lang="de-DE" b="0" i="0" dirty="0">
                <a:solidFill>
                  <a:srgbClr val="141414"/>
                </a:solidFill>
                <a:effectLst/>
              </a:rPr>
              <a:t>Hohe Dunkelziffer zu vermuten, da Fälle des </a:t>
            </a:r>
            <a:r>
              <a:rPr lang="de-DE" b="0" i="0" dirty="0" err="1">
                <a:solidFill>
                  <a:srgbClr val="141414"/>
                </a:solidFill>
                <a:effectLst/>
              </a:rPr>
              <a:t>Upcoding</a:t>
            </a:r>
            <a:r>
              <a:rPr lang="de-DE" b="0" i="0" dirty="0">
                <a:solidFill>
                  <a:srgbClr val="141414"/>
                </a:solidFill>
                <a:effectLst/>
              </a:rPr>
              <a:t> beim Umfang der Abrechnungsmasse nur schwer zu belegen sind.</a:t>
            </a:r>
          </a:p>
          <a:p>
            <a:pPr marL="645750" lvl="1" indent="-285750"/>
            <a:r>
              <a:rPr lang="de-DE" b="0" i="0" dirty="0">
                <a:solidFill>
                  <a:srgbClr val="222222"/>
                </a:solidFill>
                <a:effectLst/>
              </a:rPr>
              <a:t>Wissenszurechnung?</a:t>
            </a:r>
          </a:p>
          <a:p>
            <a:pPr marL="645750" lvl="1" indent="-285750"/>
            <a:r>
              <a:rPr lang="de-DE" b="0" i="0" dirty="0">
                <a:solidFill>
                  <a:srgbClr val="222222"/>
                </a:solidFill>
                <a:effectLst/>
              </a:rPr>
              <a:t>Irrtum bei den arbeitsteiligen Prozessen?</a:t>
            </a:r>
          </a:p>
          <a:p>
            <a:pPr marL="285750" indent="-285750">
              <a:buFont typeface="Wingdings" panose="05000000000000000000" pitchFamily="2" charset="2"/>
              <a:buChar char="§"/>
            </a:pPr>
            <a:r>
              <a:rPr lang="de-DE" dirty="0" err="1">
                <a:solidFill>
                  <a:srgbClr val="222222"/>
                </a:solidFill>
              </a:rPr>
              <a:t>Downcoding</a:t>
            </a:r>
            <a:r>
              <a:rPr lang="de-DE" dirty="0">
                <a:solidFill>
                  <a:srgbClr val="222222"/>
                </a:solidFill>
              </a:rPr>
              <a:t>: Abrechnung einer nicht notwendigen Behandlungsleistung des Krankenhauses.</a:t>
            </a:r>
            <a:endParaRPr lang="de-DE" b="0" i="0" dirty="0">
              <a:solidFill>
                <a:srgbClr val="222222"/>
              </a:solidFill>
              <a:effectLst/>
            </a:endParaRPr>
          </a:p>
        </p:txBody>
      </p:sp>
      <p:sp>
        <p:nvSpPr>
          <p:cNvPr id="4" name="Date Placeholder 3">
            <a:extLst>
              <a:ext uri="{FF2B5EF4-FFF2-40B4-BE49-F238E27FC236}">
                <a16:creationId xmlns:a16="http://schemas.microsoft.com/office/drawing/2014/main" id="{9A420DD8-2BC9-4F74-9335-9D21AB499413}"/>
              </a:ext>
            </a:extLst>
          </p:cNvPr>
          <p:cNvSpPr>
            <a:spLocks noGrp="1"/>
          </p:cNvSpPr>
          <p:nvPr>
            <p:ph type="dt" sz="half" idx="13"/>
          </p:nvPr>
        </p:nvSpPr>
        <p:spPr/>
        <p:txBody>
          <a:bodyPr/>
          <a:lstStyle/>
          <a:p>
            <a:r>
              <a:rPr lang="de-DE"/>
              <a:t>Luther | </a:t>
            </a:r>
            <a:fld id="{6289DAB7-1237-404F-9CA1-1E629995B554}" type="datetime1">
              <a:rPr lang="de-DE" smtClean="0"/>
              <a:t>10.03.2022</a:t>
            </a:fld>
            <a:r>
              <a:rPr lang="de-DE"/>
              <a:t> |</a:t>
            </a:r>
            <a:endParaRPr lang="de-DE" dirty="0"/>
          </a:p>
        </p:txBody>
      </p:sp>
      <p:sp>
        <p:nvSpPr>
          <p:cNvPr id="5" name="Slide Number Placeholder 4">
            <a:extLst>
              <a:ext uri="{FF2B5EF4-FFF2-40B4-BE49-F238E27FC236}">
                <a16:creationId xmlns:a16="http://schemas.microsoft.com/office/drawing/2014/main" id="{1A4836CE-9891-4CEB-B1CA-CB3599950446}"/>
              </a:ext>
            </a:extLst>
          </p:cNvPr>
          <p:cNvSpPr>
            <a:spLocks noGrp="1"/>
          </p:cNvSpPr>
          <p:nvPr>
            <p:ph type="sldNum" sz="quarter" idx="14"/>
          </p:nvPr>
        </p:nvSpPr>
        <p:spPr/>
        <p:txBody>
          <a:bodyPr/>
          <a:lstStyle/>
          <a:p>
            <a:fld id="{8ED280B2-FD19-491D-8746-6B7D39E89A7F}" type="slidenum">
              <a:rPr lang="de-DE" smtClean="0"/>
              <a:pPr/>
              <a:t>26</a:t>
            </a:fld>
            <a:endParaRPr lang="de-DE" dirty="0"/>
          </a:p>
        </p:txBody>
      </p:sp>
    </p:spTree>
    <p:extLst>
      <p:ext uri="{BB962C8B-B14F-4D97-AF65-F5344CB8AC3E}">
        <p14:creationId xmlns:p14="http://schemas.microsoft.com/office/powerpoint/2010/main" val="838928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B163CBC-FAA1-4E9F-B810-4ED30DA92DF9}"/>
              </a:ext>
            </a:extLst>
          </p:cNvPr>
          <p:cNvSpPr>
            <a:spLocks noGrp="1"/>
          </p:cNvSpPr>
          <p:nvPr>
            <p:ph type="title"/>
          </p:nvPr>
        </p:nvSpPr>
        <p:spPr/>
        <p:txBody>
          <a:bodyPr/>
          <a:lstStyle/>
          <a:p>
            <a:r>
              <a:rPr lang="de-DE" dirty="0"/>
              <a:t>Schadensbegriff</a:t>
            </a:r>
          </a:p>
        </p:txBody>
      </p:sp>
      <p:sp>
        <p:nvSpPr>
          <p:cNvPr id="7" name="Content Placeholder 6">
            <a:extLst>
              <a:ext uri="{FF2B5EF4-FFF2-40B4-BE49-F238E27FC236}">
                <a16:creationId xmlns:a16="http://schemas.microsoft.com/office/drawing/2014/main" id="{1A8F18FE-6DB7-4610-B732-15AB049208E3}"/>
              </a:ext>
            </a:extLst>
          </p:cNvPr>
          <p:cNvSpPr>
            <a:spLocks noGrp="1"/>
          </p:cNvSpPr>
          <p:nvPr>
            <p:ph sz="quarter" idx="12"/>
          </p:nvPr>
        </p:nvSpPr>
        <p:spPr/>
        <p:txBody>
          <a:bodyPr>
            <a:normAutofit fontScale="92500" lnSpcReduction="20000"/>
          </a:bodyPr>
          <a:lstStyle/>
          <a:p>
            <a:pPr marL="285750" indent="-285750">
              <a:buFont typeface="Wingdings" panose="05000000000000000000" pitchFamily="2" charset="2"/>
              <a:buChar char="§"/>
            </a:pPr>
            <a:r>
              <a:rPr lang="de-DE" sz="1800" dirty="0">
                <a:solidFill>
                  <a:srgbClr val="000000"/>
                </a:solidFill>
                <a:effectLst/>
                <a:latin typeface="Arial" panose="020B0604020202020204" pitchFamily="34" charset="0"/>
                <a:ea typeface="Times New Roman" panose="02020603050405020304" pitchFamily="18" charset="0"/>
              </a:rPr>
              <a:t>Das Ergebnis der Vermögensverfügung muss als Vermögensbeschädigung des Getäuschten oder eines anderen zu bewerten sein. </a:t>
            </a:r>
            <a:r>
              <a:rPr lang="de-DE" sz="1800" b="1" dirty="0">
                <a:solidFill>
                  <a:srgbClr val="000000"/>
                </a:solidFill>
                <a:effectLst/>
                <a:latin typeface="Arial" panose="020B0604020202020204" pitchFamily="34" charset="0"/>
                <a:ea typeface="Times New Roman" panose="02020603050405020304" pitchFamily="18" charset="0"/>
              </a:rPr>
              <a:t>Dieselbe Verfügung, die den Täter oder einen Dritten bereichern soll, muss den </a:t>
            </a:r>
            <a:r>
              <a:rPr lang="de-DE" sz="1800" b="1" dirty="0">
                <a:effectLst/>
                <a:latin typeface="Arial" panose="020B0604020202020204" pitchFamily="34" charset="0"/>
                <a:ea typeface="Times New Roman" panose="02020603050405020304" pitchFamily="18" charset="0"/>
              </a:rPr>
              <a:t>Schaden unmittelbar herbeiführen</a:t>
            </a:r>
            <a:r>
              <a:rPr lang="de-DE" sz="1800" dirty="0">
                <a:effectLst/>
                <a:latin typeface="Arial" panose="020B0604020202020204" pitchFamily="34" charset="0"/>
                <a:ea typeface="Times New Roman" panose="02020603050405020304" pitchFamily="18" charset="0"/>
              </a:rPr>
              <a:t>.</a:t>
            </a:r>
          </a:p>
          <a:p>
            <a:pPr marL="285750" indent="-285750">
              <a:buFont typeface="Wingdings" panose="05000000000000000000" pitchFamily="2" charset="2"/>
              <a:buChar char="§"/>
            </a:pPr>
            <a:r>
              <a:rPr lang="de-DE" b="0" i="0" dirty="0">
                <a:effectLst/>
              </a:rPr>
              <a:t>Nach </a:t>
            </a:r>
            <a:r>
              <a:rPr lang="de-DE" b="0" i="0" dirty="0" err="1">
                <a:effectLst/>
              </a:rPr>
              <a:t>hM</a:t>
            </a:r>
            <a:r>
              <a:rPr lang="de-DE" b="0" i="0" dirty="0">
                <a:effectLst/>
              </a:rPr>
              <a:t> gehören zum Vermögen </a:t>
            </a:r>
            <a:r>
              <a:rPr lang="de-DE" b="1" i="0" dirty="0">
                <a:effectLst/>
              </a:rPr>
              <a:t>alle Güter, soweit sie wirtschaftlichen Wert </a:t>
            </a:r>
            <a:r>
              <a:rPr lang="de-DE" b="0" i="0" dirty="0">
                <a:effectLst/>
              </a:rPr>
              <a:t>haben.</a:t>
            </a:r>
          </a:p>
          <a:p>
            <a:pPr marL="285750" indent="-285750">
              <a:buFont typeface="Wingdings" panose="05000000000000000000" pitchFamily="2" charset="2"/>
              <a:buChar char="§"/>
            </a:pPr>
            <a:r>
              <a:rPr lang="de-DE" sz="1800" dirty="0">
                <a:solidFill>
                  <a:srgbClr val="000000"/>
                </a:solidFill>
                <a:effectLst/>
                <a:ea typeface="Times New Roman" panose="02020603050405020304" pitchFamily="18" charset="0"/>
              </a:rPr>
              <a:t>Das Vermögen erleidet einen Schaden, wenn sein wirtschaftlicher Gesamtwert durch die Verfügung des Getäuschten vermindert wird (wirtschaftliche Betrachtung). </a:t>
            </a:r>
            <a:endParaRPr lang="de-DE" sz="1800" b="1" dirty="0">
              <a:solidFill>
                <a:srgbClr val="000000"/>
              </a:solidFill>
              <a:effectLst/>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de-DE" b="1" dirty="0">
                <a:solidFill>
                  <a:srgbClr val="000000"/>
                </a:solidFill>
                <a:ea typeface="Times New Roman" panose="02020603050405020304" pitchFamily="18" charset="0"/>
              </a:rPr>
              <a:t>Aber: </a:t>
            </a:r>
            <a:r>
              <a:rPr lang="de-DE" dirty="0">
                <a:solidFill>
                  <a:srgbClr val="000000"/>
                </a:solidFill>
                <a:ea typeface="Times New Roman" panose="02020603050405020304" pitchFamily="18" charset="0"/>
              </a:rPr>
              <a:t>D</a:t>
            </a:r>
            <a:r>
              <a:rPr lang="de-DE" sz="1800" dirty="0">
                <a:solidFill>
                  <a:srgbClr val="000000"/>
                </a:solidFill>
                <a:effectLst/>
                <a:ea typeface="Times New Roman" panose="02020603050405020304" pitchFamily="18" charset="0"/>
              </a:rPr>
              <a:t>ie Rechtsprechung nimmt in „streng formaler Betrachtung“ bei jeder Täuschung über sozialversicherungsrechtliche Abrechnungsvoraussetzungen ohne Rücksicht auf erbrachte Behandlungsleistungen einen Vermögensschaden an (</a:t>
            </a:r>
            <a:r>
              <a:rPr lang="de-DE" sz="1800" b="1" dirty="0">
                <a:solidFill>
                  <a:srgbClr val="000000"/>
                </a:solidFill>
                <a:effectLst/>
                <a:ea typeface="Times New Roman" panose="02020603050405020304" pitchFamily="18" charset="0"/>
              </a:rPr>
              <a:t>BGH</a:t>
            </a:r>
            <a:r>
              <a:rPr lang="de-DE" sz="1800" dirty="0">
                <a:solidFill>
                  <a:srgbClr val="000000"/>
                </a:solidFill>
                <a:effectLst/>
                <a:ea typeface="Times New Roman" panose="02020603050405020304" pitchFamily="18" charset="0"/>
              </a:rPr>
              <a:t>, Beschluss vom 28. September 1994, 4 </a:t>
            </a:r>
            <a:r>
              <a:rPr lang="de-DE" sz="1800" dirty="0" err="1">
                <a:solidFill>
                  <a:srgbClr val="000000"/>
                </a:solidFill>
                <a:effectLst/>
                <a:ea typeface="Times New Roman" panose="02020603050405020304" pitchFamily="18" charset="0"/>
              </a:rPr>
              <a:t>StR</a:t>
            </a:r>
            <a:r>
              <a:rPr lang="de-DE" sz="1800" dirty="0">
                <a:solidFill>
                  <a:srgbClr val="000000"/>
                </a:solidFill>
                <a:effectLst/>
                <a:ea typeface="Times New Roman" panose="02020603050405020304" pitchFamily="18" charset="0"/>
              </a:rPr>
              <a:t> 280/94; </a:t>
            </a:r>
            <a:r>
              <a:rPr lang="de-DE" sz="1800" b="1" dirty="0">
                <a:solidFill>
                  <a:srgbClr val="000000"/>
                </a:solidFill>
                <a:effectLst/>
                <a:ea typeface="Times New Roman" panose="02020603050405020304" pitchFamily="18" charset="0"/>
              </a:rPr>
              <a:t>BGH</a:t>
            </a:r>
            <a:r>
              <a:rPr lang="de-DE" sz="1800" dirty="0">
                <a:solidFill>
                  <a:srgbClr val="000000"/>
                </a:solidFill>
                <a:effectLst/>
                <a:ea typeface="Times New Roman" panose="02020603050405020304" pitchFamily="18" charset="0"/>
              </a:rPr>
              <a:t>, Beschluss vom 16. Juni 2014 - 4 </a:t>
            </a:r>
            <a:r>
              <a:rPr lang="de-DE" sz="1800" dirty="0" err="1">
                <a:solidFill>
                  <a:srgbClr val="000000"/>
                </a:solidFill>
                <a:effectLst/>
                <a:ea typeface="Times New Roman" panose="02020603050405020304" pitchFamily="18" charset="0"/>
              </a:rPr>
              <a:t>StR</a:t>
            </a:r>
            <a:r>
              <a:rPr lang="de-DE" sz="1800" dirty="0">
                <a:solidFill>
                  <a:srgbClr val="000000"/>
                </a:solidFill>
                <a:effectLst/>
                <a:ea typeface="Times New Roman" panose="02020603050405020304" pitchFamily="18" charset="0"/>
              </a:rPr>
              <a:t> 21/14).</a:t>
            </a:r>
          </a:p>
          <a:p>
            <a:pPr marL="645750" lvl="1" indent="-285750"/>
            <a:r>
              <a:rPr lang="de-DE" b="1" dirty="0">
                <a:ea typeface="Times New Roman" panose="02020603050405020304" pitchFamily="18" charset="0"/>
              </a:rPr>
              <a:t>N</a:t>
            </a:r>
            <a:r>
              <a:rPr lang="de-DE" b="1" dirty="0">
                <a:effectLst/>
                <a:ea typeface="Times New Roman" panose="02020603050405020304" pitchFamily="18" charset="0"/>
              </a:rPr>
              <a:t>ormativer Schadensbegriff: </a:t>
            </a:r>
            <a:r>
              <a:rPr lang="de-DE" b="0" i="0" dirty="0">
                <a:effectLst/>
              </a:rPr>
              <a:t>Übertragung der strengen Auslegung der Sozialrechtsnormen auf den strafrechtlichen Tatbestand des Betrugs.</a:t>
            </a:r>
            <a:r>
              <a:rPr lang="de-DE" dirty="0"/>
              <a:t> Im Gegensatz zur wirtschaftlichen Betrachtung liegt danach ein Schaden rechtlich </a:t>
            </a:r>
            <a:r>
              <a:rPr lang="de-DE" b="1" dirty="0"/>
              <a:t>selbst dann vor, wenn der Betrug tatsächlich zu keinem finanziellen Nachteil </a:t>
            </a:r>
            <a:r>
              <a:rPr lang="de-DE" dirty="0"/>
              <a:t>geführt hat.</a:t>
            </a:r>
            <a:endParaRPr lang="de-DE" b="0" i="0" dirty="0">
              <a:effectLst/>
            </a:endParaRPr>
          </a:p>
          <a:p>
            <a:pPr marL="1005750" lvl="2" indent="-285750">
              <a:buFont typeface="Wingdings" panose="05000000000000000000" pitchFamily="2" charset="2"/>
              <a:buChar char="Ø"/>
            </a:pPr>
            <a:r>
              <a:rPr lang="de-DE" b="1" dirty="0">
                <a:effectLst/>
                <a:ea typeface="Times New Roman" panose="02020603050405020304" pitchFamily="18" charset="0"/>
              </a:rPr>
              <a:t>Sehr umstritten! </a:t>
            </a:r>
            <a:r>
              <a:rPr lang="de-DE" sz="1800" dirty="0">
                <a:effectLst/>
                <a:latin typeface="Arial" panose="020B0604020202020204" pitchFamily="34" charset="0"/>
                <a:ea typeface="Times New Roman" panose="02020603050405020304" pitchFamily="18" charset="0"/>
              </a:rPr>
              <a:t>Tendenzen, die Art der Betrachtung zu begrenzen.</a:t>
            </a:r>
          </a:p>
          <a:p>
            <a:endParaRPr lang="de-DE" dirty="0"/>
          </a:p>
        </p:txBody>
      </p:sp>
      <p:sp>
        <p:nvSpPr>
          <p:cNvPr id="4" name="Date Placeholder 3">
            <a:extLst>
              <a:ext uri="{FF2B5EF4-FFF2-40B4-BE49-F238E27FC236}">
                <a16:creationId xmlns:a16="http://schemas.microsoft.com/office/drawing/2014/main" id="{A9369466-6176-4B35-B525-A58D809939BF}"/>
              </a:ext>
            </a:extLst>
          </p:cNvPr>
          <p:cNvSpPr>
            <a:spLocks noGrp="1"/>
          </p:cNvSpPr>
          <p:nvPr>
            <p:ph type="dt" sz="half" idx="13"/>
          </p:nvPr>
        </p:nvSpPr>
        <p:spPr/>
        <p:txBody>
          <a:bodyPr/>
          <a:lstStyle/>
          <a:p>
            <a:r>
              <a:rPr lang="de-DE"/>
              <a:t>Luther | </a:t>
            </a:r>
            <a:fld id="{6289DAB7-1237-404F-9CA1-1E629995B554}" type="datetime1">
              <a:rPr lang="de-DE" smtClean="0"/>
              <a:t>10.03.2022</a:t>
            </a:fld>
            <a:r>
              <a:rPr lang="de-DE"/>
              <a:t> |</a:t>
            </a:r>
            <a:endParaRPr lang="de-DE" dirty="0"/>
          </a:p>
        </p:txBody>
      </p:sp>
      <p:sp>
        <p:nvSpPr>
          <p:cNvPr id="5" name="Slide Number Placeholder 4">
            <a:extLst>
              <a:ext uri="{FF2B5EF4-FFF2-40B4-BE49-F238E27FC236}">
                <a16:creationId xmlns:a16="http://schemas.microsoft.com/office/drawing/2014/main" id="{A88D7510-6C9C-42F9-A668-1B99045ADCBD}"/>
              </a:ext>
            </a:extLst>
          </p:cNvPr>
          <p:cNvSpPr>
            <a:spLocks noGrp="1"/>
          </p:cNvSpPr>
          <p:nvPr>
            <p:ph type="sldNum" sz="quarter" idx="14"/>
          </p:nvPr>
        </p:nvSpPr>
        <p:spPr/>
        <p:txBody>
          <a:bodyPr/>
          <a:lstStyle/>
          <a:p>
            <a:fld id="{8ED280B2-FD19-491D-8746-6B7D39E89A7F}" type="slidenum">
              <a:rPr lang="de-DE" smtClean="0"/>
              <a:pPr/>
              <a:t>27</a:t>
            </a:fld>
            <a:endParaRPr lang="de-DE" dirty="0"/>
          </a:p>
        </p:txBody>
      </p:sp>
    </p:spTree>
    <p:extLst>
      <p:ext uri="{BB962C8B-B14F-4D97-AF65-F5344CB8AC3E}">
        <p14:creationId xmlns:p14="http://schemas.microsoft.com/office/powerpoint/2010/main" val="761833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„Abrechnungsbetrug im Fall eines MVZ bei unzulässiger Beteiligung eines Apothekers“</a:t>
            </a:r>
          </a:p>
        </p:txBody>
      </p:sp>
      <p:sp>
        <p:nvSpPr>
          <p:cNvPr id="8" name="Content Placeholder 7"/>
          <p:cNvSpPr>
            <a:spLocks noGrp="1"/>
          </p:cNvSpPr>
          <p:nvPr>
            <p:ph type="body" sz="quarter" idx="11"/>
          </p:nvPr>
        </p:nvSpPr>
        <p:spPr>
          <a:xfrm>
            <a:off x="586800" y="1810800"/>
            <a:ext cx="11016000" cy="4500000"/>
          </a:xfrm>
        </p:spPr>
        <p:txBody>
          <a:bodyPr anchor="ctr">
            <a:normAutofit/>
          </a:bodyPr>
          <a:lstStyle/>
          <a:p>
            <a:pPr>
              <a:lnSpc>
                <a:spcPct val="110000"/>
              </a:lnSpc>
            </a:pPr>
            <a:r>
              <a:rPr lang="de-DE" sz="1700" b="1" dirty="0"/>
              <a:t>BGH, Urteil vom 19. August 2020 – 5 </a:t>
            </a:r>
            <a:r>
              <a:rPr lang="de-DE" sz="1700" b="1" dirty="0" err="1"/>
              <a:t>StR</a:t>
            </a:r>
            <a:r>
              <a:rPr lang="de-DE" sz="1700" b="1" dirty="0"/>
              <a:t> 558/19: Sachverhalt</a:t>
            </a:r>
          </a:p>
          <a:p>
            <a:pPr marL="285750" indent="-285750">
              <a:lnSpc>
                <a:spcPct val="110000"/>
              </a:lnSpc>
              <a:buFont typeface="Wingdings" panose="05000000000000000000" pitchFamily="2" charset="2"/>
              <a:buChar char="§"/>
            </a:pPr>
            <a:r>
              <a:rPr lang="de-DE" b="0" dirty="0"/>
              <a:t>Ein MVZ (Arzt 1 als Alleingesellschafter) und ein Apotheker haben einen vertragsärztlich zugelassenen Arzt (Arzt 2) im MVZ als Strohmann zur Umsatzsteigerung eingesetzt. Voraussetzungen für die kassenärztliche Zulassung des MVZ lagen nicht mehr vor und der Apotheker wollte zur Erschließung neuer Absatzquellen ein MVZ erwerben, um unmittelbar Einfluss auf die Medikamentenverordnung zu haben.</a:t>
            </a:r>
          </a:p>
          <a:p>
            <a:pPr marL="285750" indent="-285750">
              <a:lnSpc>
                <a:spcPct val="110000"/>
              </a:lnSpc>
              <a:buFont typeface="Wingdings" panose="05000000000000000000" pitchFamily="2" charset="2"/>
              <a:buChar char="§"/>
            </a:pPr>
            <a:r>
              <a:rPr lang="de-DE" b="0" dirty="0"/>
              <a:t>Das MVZ verschrieb Arzneimittel des Apothekers (unter anderem Zytostatika), und Arzt 1 erhielt hierfür ein jährliches Bruttoeinkommen i.H.v. 180.000 EUR vom Apotheker.</a:t>
            </a:r>
          </a:p>
          <a:p>
            <a:pPr marL="645750" lvl="2" indent="-285750">
              <a:lnSpc>
                <a:spcPct val="110000"/>
              </a:lnSpc>
              <a:buClr>
                <a:schemeClr val="accent1"/>
              </a:buClr>
              <a:buFont typeface="Wingdings" panose="05000000000000000000" pitchFamily="2" charset="2"/>
              <a:buChar char="§"/>
            </a:pPr>
            <a:r>
              <a:rPr lang="de-DE" dirty="0"/>
              <a:t>Apotheker stand wirtschaftlich hinter dem MVZ (Verpflichtung zur Gewinnabführung). </a:t>
            </a:r>
          </a:p>
          <a:p>
            <a:pPr marL="645750" lvl="2" indent="-285750">
              <a:lnSpc>
                <a:spcPct val="110000"/>
              </a:lnSpc>
              <a:buClr>
                <a:schemeClr val="accent1"/>
              </a:buClr>
              <a:buFont typeface="Wingdings" panose="05000000000000000000" pitchFamily="2" charset="2"/>
              <a:buChar char="§"/>
            </a:pPr>
            <a:r>
              <a:rPr lang="de-DE" dirty="0"/>
              <a:t>Arzt 2 stellte die Voraussetzungen nach § 95 Abs. 1a SGB V. </a:t>
            </a:r>
          </a:p>
          <a:p>
            <a:pPr marL="645750" lvl="2" indent="-285750">
              <a:lnSpc>
                <a:spcPct val="110000"/>
              </a:lnSpc>
              <a:buClr>
                <a:schemeClr val="accent1"/>
              </a:buClr>
              <a:buFont typeface="Wingdings" panose="05000000000000000000" pitchFamily="2" charset="2"/>
              <a:buChar char="§"/>
            </a:pPr>
            <a:r>
              <a:rPr lang="de-DE" dirty="0"/>
              <a:t>MVZ reichte in den Jahren 2014 und 2015 mehrere Quartalsabrechnungen ein (i.H.v. fast 1,5 Mio. Euro).</a:t>
            </a:r>
            <a:endParaRPr lang="de-DE" sz="1700" dirty="0"/>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28</a:t>
            </a:fld>
            <a:endParaRPr lang="de-DE"/>
          </a:p>
        </p:txBody>
      </p:sp>
    </p:spTree>
    <p:extLst>
      <p:ext uri="{BB962C8B-B14F-4D97-AF65-F5344CB8AC3E}">
        <p14:creationId xmlns:p14="http://schemas.microsoft.com/office/powerpoint/2010/main" val="1704834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„Abrechnungsbetrug im Fall eines MVZ bei unzulässiger Beteiligung eines Apothekers“</a:t>
            </a:r>
          </a:p>
        </p:txBody>
      </p:sp>
      <p:sp>
        <p:nvSpPr>
          <p:cNvPr id="8" name="Content Placeholder 7"/>
          <p:cNvSpPr>
            <a:spLocks noGrp="1"/>
          </p:cNvSpPr>
          <p:nvPr>
            <p:ph type="body" sz="quarter" idx="11"/>
          </p:nvPr>
        </p:nvSpPr>
        <p:spPr>
          <a:xfrm>
            <a:off x="586800" y="1810800"/>
            <a:ext cx="11016000" cy="4500000"/>
          </a:xfrm>
        </p:spPr>
        <p:txBody>
          <a:bodyPr anchor="ctr">
            <a:normAutofit/>
          </a:bodyPr>
          <a:lstStyle/>
          <a:p>
            <a:pPr>
              <a:lnSpc>
                <a:spcPct val="110000"/>
              </a:lnSpc>
            </a:pPr>
            <a:r>
              <a:rPr lang="de-DE" sz="1700" b="1" dirty="0"/>
              <a:t>BGH, Urteil vom 19. August 2020 – 5 </a:t>
            </a:r>
            <a:r>
              <a:rPr lang="de-DE" sz="1700" b="1" dirty="0" err="1"/>
              <a:t>StR</a:t>
            </a:r>
            <a:r>
              <a:rPr lang="de-DE" sz="1700" b="1" dirty="0"/>
              <a:t> 558/19: Entscheidung</a:t>
            </a:r>
          </a:p>
          <a:p>
            <a:pPr marL="285750" indent="-285750">
              <a:lnSpc>
                <a:spcPct val="110000"/>
              </a:lnSpc>
              <a:buFont typeface="Wingdings" panose="05000000000000000000" pitchFamily="2" charset="2"/>
              <a:buChar char="§"/>
            </a:pPr>
            <a:r>
              <a:rPr lang="de-DE" sz="1700" b="0" dirty="0"/>
              <a:t>Ein Vertragsarzt, der Leistungen erbringt, ohne die sozialrechtlichen Voraussetzungen der kassenärztlichen Abrechnung zu erfüllen, handelt </a:t>
            </a:r>
            <a:r>
              <a:rPr lang="de-DE" sz="1700" dirty="0"/>
              <a:t>außerhalb des vertragsärztlichen Abrechnungssystems auf eigenes wirtschaftliches Risiko</a:t>
            </a:r>
            <a:r>
              <a:rPr lang="de-DE" sz="1700" b="0" dirty="0"/>
              <a:t>. </a:t>
            </a:r>
          </a:p>
          <a:p>
            <a:pPr marL="285750" indent="-285750">
              <a:lnSpc>
                <a:spcPct val="110000"/>
              </a:lnSpc>
              <a:buFont typeface="Wingdings" panose="05000000000000000000" pitchFamily="2" charset="2"/>
              <a:buChar char="§"/>
            </a:pPr>
            <a:r>
              <a:rPr lang="de-DE" sz="1700" b="0" dirty="0"/>
              <a:t>Entsteht nach der streng formalen Betrachtungsweise des Sozialversicherungsrechts </a:t>
            </a:r>
            <a:r>
              <a:rPr lang="de-DE" sz="1700" dirty="0"/>
              <a:t>kein Vergütungsanspruch</a:t>
            </a:r>
            <a:r>
              <a:rPr lang="de-DE" sz="1700" b="0" dirty="0"/>
              <a:t>, ist derjenige betrügerisch geschädigt, dem ein solcher vorgespiegelt wird und der irrtumsbedingt darauf zahlt; ob die Kassenärztlichen Vereinigungen durch die ärztliche Behandlung gesetzlich versicherter Patienten </a:t>
            </a:r>
            <a:r>
              <a:rPr lang="de-DE" sz="1700" dirty="0"/>
              <a:t>die Kosten der Behandlung durch einen anderen Arzt erspart haben, muss als bloß hypothetischer Verlauf bei der Schadensberechnung außer Betracht </a:t>
            </a:r>
            <a:r>
              <a:rPr lang="de-DE" sz="1700" b="0" dirty="0"/>
              <a:t>bleiben.</a:t>
            </a:r>
          </a:p>
          <a:p>
            <a:pPr marL="285750" indent="-285750">
              <a:lnSpc>
                <a:spcPct val="110000"/>
              </a:lnSpc>
              <a:buFont typeface="Wingdings" panose="05000000000000000000" pitchFamily="2" charset="2"/>
              <a:buChar char="§"/>
            </a:pPr>
            <a:r>
              <a:rPr lang="de-DE" sz="1700" b="0" dirty="0"/>
              <a:t>Macht ein Apotheker unter </a:t>
            </a:r>
            <a:r>
              <a:rPr lang="de-DE" sz="1700" dirty="0"/>
              <a:t>Vortäuschen falscher Tatsachen einen tatsächlich nicht bestehenden Zahlungsanspruch geltend</a:t>
            </a:r>
            <a:r>
              <a:rPr lang="de-DE" sz="1700" b="0" dirty="0"/>
              <a:t>, ist die Krankenkasse geschädigt, wenn sie irrtumsbedingt zahlt und ihr nicht damit zugleich ein Vermögenswert zuwächst.</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29</a:t>
            </a:fld>
            <a:endParaRPr lang="de-DE"/>
          </a:p>
        </p:txBody>
      </p:sp>
    </p:spTree>
    <p:extLst>
      <p:ext uri="{BB962C8B-B14F-4D97-AF65-F5344CB8AC3E}">
        <p14:creationId xmlns:p14="http://schemas.microsoft.com/office/powerpoint/2010/main" val="3793239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8DA541-5463-4DEC-8C7F-54D5E008C849}"/>
              </a:ext>
            </a:extLst>
          </p:cNvPr>
          <p:cNvSpPr>
            <a:spLocks noGrp="1"/>
          </p:cNvSpPr>
          <p:nvPr>
            <p:ph type="title"/>
          </p:nvPr>
        </p:nvSpPr>
        <p:spPr/>
        <p:txBody>
          <a:bodyPr/>
          <a:lstStyle/>
          <a:p>
            <a:r>
              <a:rPr lang="de-DE" dirty="0"/>
              <a:t>I. Einleitung</a:t>
            </a:r>
          </a:p>
        </p:txBody>
      </p:sp>
      <p:sp>
        <p:nvSpPr>
          <p:cNvPr id="5" name="Date Placeholder 4">
            <a:extLst>
              <a:ext uri="{FF2B5EF4-FFF2-40B4-BE49-F238E27FC236}">
                <a16:creationId xmlns:a16="http://schemas.microsoft.com/office/drawing/2014/main" id="{94EE8B41-5A17-4067-AA0B-FA4D23180E98}"/>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B29E751F-1F0B-4217-BE06-9E9BCAE39636}"/>
              </a:ext>
            </a:extLst>
          </p:cNvPr>
          <p:cNvSpPr>
            <a:spLocks noGrp="1"/>
          </p:cNvSpPr>
          <p:nvPr>
            <p:ph type="sldNum" sz="quarter" idx="11"/>
          </p:nvPr>
        </p:nvSpPr>
        <p:spPr/>
        <p:txBody>
          <a:bodyPr/>
          <a:lstStyle/>
          <a:p>
            <a:fld id="{8ED280B2-FD19-491D-8746-6B7D39E89A7F}" type="slidenum">
              <a:rPr lang="de-DE" smtClean="0"/>
              <a:pPr/>
              <a:t>3</a:t>
            </a:fld>
            <a:endParaRPr lang="de-DE" dirty="0"/>
          </a:p>
        </p:txBody>
      </p:sp>
    </p:spTree>
    <p:extLst>
      <p:ext uri="{BB962C8B-B14F-4D97-AF65-F5344CB8AC3E}">
        <p14:creationId xmlns:p14="http://schemas.microsoft.com/office/powerpoint/2010/main" val="897510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„Außerordentliche Kündigung beim Vorwurf des Abrechnungsbetrugs“</a:t>
            </a:r>
          </a:p>
        </p:txBody>
      </p:sp>
      <p:sp>
        <p:nvSpPr>
          <p:cNvPr id="8" name="Content Placeholder 7"/>
          <p:cNvSpPr>
            <a:spLocks noGrp="1"/>
          </p:cNvSpPr>
          <p:nvPr>
            <p:ph type="body" sz="quarter" idx="11"/>
          </p:nvPr>
        </p:nvSpPr>
        <p:spPr>
          <a:xfrm>
            <a:off x="586800" y="1810800"/>
            <a:ext cx="11016000" cy="4500000"/>
          </a:xfrm>
        </p:spPr>
        <p:txBody>
          <a:bodyPr anchor="ctr">
            <a:normAutofit/>
          </a:bodyPr>
          <a:lstStyle/>
          <a:p>
            <a:pPr>
              <a:lnSpc>
                <a:spcPct val="110000"/>
              </a:lnSpc>
            </a:pPr>
            <a:r>
              <a:rPr lang="de-DE" sz="1700" b="1" dirty="0"/>
              <a:t>ArbG Aachen, Urteil vom 6. Juni 2019 – 4 Ca 2413/18: Sachverhalt</a:t>
            </a:r>
          </a:p>
          <a:p>
            <a:pPr marL="285750" indent="-285750">
              <a:lnSpc>
                <a:spcPct val="110000"/>
              </a:lnSpc>
              <a:buFont typeface="Wingdings" panose="05000000000000000000" pitchFamily="2" charset="2"/>
              <a:buChar char="§"/>
            </a:pPr>
            <a:r>
              <a:rPr lang="de-DE" sz="1700" b="0" dirty="0"/>
              <a:t>Chefarzt ist seit Oktober 2015 bei Krankenhausträgerin beschäftigt. </a:t>
            </a:r>
          </a:p>
          <a:p>
            <a:pPr marL="285750" indent="-285750">
              <a:lnSpc>
                <a:spcPct val="110000"/>
              </a:lnSpc>
              <a:buFont typeface="Wingdings" panose="05000000000000000000" pitchFamily="2" charset="2"/>
              <a:buChar char="§"/>
            </a:pPr>
            <a:r>
              <a:rPr lang="de-DE" sz="1700" b="0" dirty="0"/>
              <a:t>Beteiligungsvergütung vereinbart.</a:t>
            </a:r>
          </a:p>
          <a:p>
            <a:pPr marL="285750" indent="-285750">
              <a:lnSpc>
                <a:spcPct val="110000"/>
              </a:lnSpc>
              <a:buFont typeface="Wingdings" panose="05000000000000000000" pitchFamily="2" charset="2"/>
              <a:buChar char="§"/>
            </a:pPr>
            <a:r>
              <a:rPr lang="de-DE" sz="1700" b="0" dirty="0"/>
              <a:t>Anfang 2018 kam der Verdacht des vorsätzlichen Abrechnungsbetruges in sieben verschiedenen Fällen sowie der Urkundenfälschung auf, wozu die Krankenhausträgerin den Chefarzt anhörte.</a:t>
            </a:r>
          </a:p>
          <a:p>
            <a:pPr marL="645750" lvl="1" indent="-285750">
              <a:lnSpc>
                <a:spcPct val="110000"/>
              </a:lnSpc>
              <a:buFont typeface="Wingdings" panose="05000000000000000000" pitchFamily="2" charset="2"/>
              <a:buChar char="Ø"/>
            </a:pPr>
            <a:r>
              <a:rPr lang="de-DE" sz="1700" dirty="0"/>
              <a:t> Chefarzt soll mit Patienten eine Wahlleistungsvereinbarung zur Arztwahl getroffen haben, wobei er die Behandlungen letztendlich nicht selbst durchgeführt habe. Vielmehr seien diese von einem Oberarzt durchgeführt worden.</a:t>
            </a:r>
          </a:p>
          <a:p>
            <a:pPr marL="645750" lvl="1" indent="-285750">
              <a:lnSpc>
                <a:spcPct val="110000"/>
              </a:lnSpc>
              <a:buFont typeface="Wingdings" panose="05000000000000000000" pitchFamily="2" charset="2"/>
              <a:buChar char="Ø"/>
            </a:pPr>
            <a:r>
              <a:rPr lang="de-DE" sz="1700" dirty="0"/>
              <a:t>Krankenhausträgerin rechnete auf Basis dieser überlassenen Unterlagen die wahlärztlichen Leistungen fehlerhaft ab.</a:t>
            </a:r>
          </a:p>
          <a:p>
            <a:pPr marL="285750" indent="-285750">
              <a:lnSpc>
                <a:spcPct val="110000"/>
              </a:lnSpc>
              <a:buFont typeface="Wingdings" panose="05000000000000000000" pitchFamily="2" charset="2"/>
              <a:buChar char="§"/>
            </a:pPr>
            <a:r>
              <a:rPr lang="de-DE" sz="1700" b="0" dirty="0"/>
              <a:t>Die Krankenausträgerin kündigte das Arbeitsverhältnis mit dem Chefarzt außerordentlich und fristlos, hilfsweise ordentlich. Eine vorherige Abmahnung erfolgte nicht.</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30</a:t>
            </a:fld>
            <a:endParaRPr lang="de-DE"/>
          </a:p>
        </p:txBody>
      </p:sp>
    </p:spTree>
    <p:extLst>
      <p:ext uri="{BB962C8B-B14F-4D97-AF65-F5344CB8AC3E}">
        <p14:creationId xmlns:p14="http://schemas.microsoft.com/office/powerpoint/2010/main" val="10350688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„Außerordentliche Kündigung beim Vorwurf des Abrechnungsbetrugs“</a:t>
            </a:r>
          </a:p>
        </p:txBody>
      </p:sp>
      <p:sp>
        <p:nvSpPr>
          <p:cNvPr id="8" name="Content Placeholder 7"/>
          <p:cNvSpPr>
            <a:spLocks noGrp="1"/>
          </p:cNvSpPr>
          <p:nvPr>
            <p:ph type="body" sz="quarter" idx="11"/>
          </p:nvPr>
        </p:nvSpPr>
        <p:spPr>
          <a:xfrm>
            <a:off x="586800" y="1810800"/>
            <a:ext cx="11016000" cy="4500000"/>
          </a:xfrm>
        </p:spPr>
        <p:txBody>
          <a:bodyPr anchor="ctr">
            <a:normAutofit/>
          </a:bodyPr>
          <a:lstStyle/>
          <a:p>
            <a:pPr>
              <a:lnSpc>
                <a:spcPct val="110000"/>
              </a:lnSpc>
            </a:pPr>
            <a:r>
              <a:rPr lang="de-DE" sz="2000" b="1" dirty="0"/>
              <a:t>ArbG Aachen, Urteil vom 6. Juni 2019 – 4 Ca 2413/18: Entscheidung </a:t>
            </a:r>
          </a:p>
          <a:p>
            <a:pPr marL="285750" indent="-285750">
              <a:lnSpc>
                <a:spcPct val="110000"/>
              </a:lnSpc>
              <a:buFont typeface="Wingdings" panose="05000000000000000000" pitchFamily="2" charset="2"/>
              <a:buChar char="§"/>
            </a:pPr>
            <a:r>
              <a:rPr lang="de-DE" sz="1300" b="0" dirty="0"/>
              <a:t>Die Kündigungsschutzklage hatte Erfolg. </a:t>
            </a:r>
          </a:p>
          <a:p>
            <a:pPr marL="285750" indent="-285750">
              <a:lnSpc>
                <a:spcPct val="110000"/>
              </a:lnSpc>
              <a:buFont typeface="Wingdings" panose="05000000000000000000" pitchFamily="2" charset="2"/>
              <a:buChar char="§"/>
            </a:pPr>
            <a:r>
              <a:rPr lang="de-DE" sz="1300" b="0" dirty="0"/>
              <a:t>Kein außerordentlicher Kündigungsgrund nach § 626 BGB.</a:t>
            </a:r>
          </a:p>
          <a:p>
            <a:pPr marL="645750" lvl="1" indent="-285750">
              <a:lnSpc>
                <a:spcPct val="110000"/>
              </a:lnSpc>
              <a:buFont typeface="Wingdings" panose="05000000000000000000" pitchFamily="2" charset="2"/>
              <a:buChar char="Ø"/>
            </a:pPr>
            <a:r>
              <a:rPr lang="de-DE" sz="1300" dirty="0"/>
              <a:t>Kein dringender Verdacht des Abrechnungsbetruges seitens des Chefarztes.</a:t>
            </a:r>
          </a:p>
          <a:p>
            <a:pPr marL="645750" lvl="1" indent="-285750">
              <a:lnSpc>
                <a:spcPct val="110000"/>
              </a:lnSpc>
              <a:buFont typeface="Wingdings" panose="05000000000000000000" pitchFamily="2" charset="2"/>
              <a:buChar char="Ø"/>
            </a:pPr>
            <a:r>
              <a:rPr lang="de-DE" sz="1300" dirty="0"/>
              <a:t>Ein Verstoß gegen § 5 Abs. 2 GOÄ sei durch die Krankenhausträgerin nicht hinreichend substantiiert dargelegt worden. Nach § 5 Abs. 2 GOÄ sei es erforderlich, dass der Chefarzt der wahlärztlichen Behandlung sein persönliches Gepräge gebe, indem er sich zu Beginn, während und zum Abschluss der Behandlung mit dem Patienten befasse.</a:t>
            </a:r>
          </a:p>
          <a:p>
            <a:pPr marL="645750" lvl="1" indent="-285750">
              <a:lnSpc>
                <a:spcPct val="110000"/>
              </a:lnSpc>
              <a:buFont typeface="Wingdings" panose="05000000000000000000" pitchFamily="2" charset="2"/>
              <a:buChar char="Ø"/>
            </a:pPr>
            <a:r>
              <a:rPr lang="de-DE" sz="1300" dirty="0"/>
              <a:t>Ein Fehlverhalten bei der eigentlichen Abrechnung könne nicht festgestellt werden, da der Chefarzt für diese nicht verantwortlich gewesen sei. </a:t>
            </a:r>
          </a:p>
          <a:p>
            <a:pPr marL="1005750" lvl="2" indent="-285750">
              <a:lnSpc>
                <a:spcPct val="110000"/>
              </a:lnSpc>
              <a:buFont typeface="Wingdings" panose="05000000000000000000" pitchFamily="2" charset="2"/>
              <a:buChar char="Ø"/>
            </a:pPr>
            <a:r>
              <a:rPr lang="de-DE" sz="1300" dirty="0"/>
              <a:t>Weder schließe der Chefarzt die Wahlleistungsvereinbarungen selber ab, noch rechne er diese Leistungen ab (kein originäres Liquidationsrecht). Abrechnungen erfolgen durch eine von der Krankenhausträgerin beauftragten Fremdfirma. </a:t>
            </a:r>
          </a:p>
          <a:p>
            <a:pPr marL="1005750" lvl="2" indent="-285750">
              <a:lnSpc>
                <a:spcPct val="110000"/>
              </a:lnSpc>
              <a:buFont typeface="Wingdings" panose="05000000000000000000" pitchFamily="2" charset="2"/>
              <a:buChar char="Ø"/>
            </a:pPr>
            <a:r>
              <a:rPr lang="de-DE" sz="1300" dirty="0"/>
              <a:t>Verbleibender Vorwurf sei demnach, dass der Chefarzt die Abrechnungen nicht hinreichend überwacht habe, welches ebenso wenig nachgewiesen werden könne. Es sei dementsprechend zunächst eine Abmahnung als milderes Mittel erforderlich gewesen.</a:t>
            </a:r>
          </a:p>
          <a:p>
            <a:pPr marL="285750" indent="-285750">
              <a:lnSpc>
                <a:spcPct val="110000"/>
              </a:lnSpc>
              <a:buFont typeface="Wingdings" panose="05000000000000000000" pitchFamily="2" charset="2"/>
              <a:buChar char="§"/>
            </a:pPr>
            <a:r>
              <a:rPr lang="de-DE" sz="1300" b="0" dirty="0"/>
              <a:t> Auch der Vorwurf der Urkundenfälschung habe nicht bewiesen werden können.</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31</a:t>
            </a:fld>
            <a:endParaRPr lang="de-DE"/>
          </a:p>
        </p:txBody>
      </p:sp>
    </p:spTree>
    <p:extLst>
      <p:ext uri="{BB962C8B-B14F-4D97-AF65-F5344CB8AC3E}">
        <p14:creationId xmlns:p14="http://schemas.microsoft.com/office/powerpoint/2010/main" val="1544301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FDBE-09A9-40F1-82A0-314076A6E87A}"/>
              </a:ext>
            </a:extLst>
          </p:cNvPr>
          <p:cNvSpPr>
            <a:spLocks noGrp="1"/>
          </p:cNvSpPr>
          <p:nvPr>
            <p:ph type="title"/>
          </p:nvPr>
        </p:nvSpPr>
        <p:spPr/>
        <p:txBody>
          <a:bodyPr/>
          <a:lstStyle/>
          <a:p>
            <a:r>
              <a:rPr lang="de-DE" dirty="0"/>
              <a:t>Untreue (insb. Vertragsarzt)</a:t>
            </a:r>
          </a:p>
        </p:txBody>
      </p:sp>
      <p:sp>
        <p:nvSpPr>
          <p:cNvPr id="3" name="Date Placeholder 2">
            <a:extLst>
              <a:ext uri="{FF2B5EF4-FFF2-40B4-BE49-F238E27FC236}">
                <a16:creationId xmlns:a16="http://schemas.microsoft.com/office/drawing/2014/main" id="{8404220C-D4F7-44B1-9A04-0C79BB2EDF47}"/>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B3FD7E3A-507A-40EB-AB2A-3089153AEE07}"/>
              </a:ext>
            </a:extLst>
          </p:cNvPr>
          <p:cNvSpPr>
            <a:spLocks noGrp="1"/>
          </p:cNvSpPr>
          <p:nvPr>
            <p:ph type="sldNum" sz="quarter" idx="11"/>
          </p:nvPr>
        </p:nvSpPr>
        <p:spPr/>
        <p:txBody>
          <a:bodyPr/>
          <a:lstStyle/>
          <a:p>
            <a:fld id="{8ED280B2-FD19-491D-8746-6B7D39E89A7F}" type="slidenum">
              <a:rPr lang="de-DE" smtClean="0"/>
              <a:pPr/>
              <a:t>32</a:t>
            </a:fld>
            <a:endParaRPr lang="de-DE" dirty="0"/>
          </a:p>
        </p:txBody>
      </p:sp>
    </p:spTree>
    <p:extLst>
      <p:ext uri="{BB962C8B-B14F-4D97-AF65-F5344CB8AC3E}">
        <p14:creationId xmlns:p14="http://schemas.microsoft.com/office/powerpoint/2010/main" val="2380318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DE68FA19-A23D-4565-8767-3CD18982522F}"/>
              </a:ext>
            </a:extLst>
          </p:cNvPr>
          <p:cNvSpPr>
            <a:spLocks noGrp="1"/>
          </p:cNvSpPr>
          <p:nvPr>
            <p:ph type="title"/>
          </p:nvPr>
        </p:nvSpPr>
        <p:spPr>
          <a:xfrm>
            <a:off x="587375" y="555367"/>
            <a:ext cx="11017249" cy="1044000"/>
          </a:xfrm>
        </p:spPr>
        <p:txBody>
          <a:bodyPr/>
          <a:lstStyle/>
          <a:p>
            <a:r>
              <a:rPr lang="en-US" dirty="0" err="1"/>
              <a:t>Untreue</a:t>
            </a:r>
            <a:endParaRPr lang="en-US" dirty="0"/>
          </a:p>
        </p:txBody>
      </p:sp>
      <p:sp>
        <p:nvSpPr>
          <p:cNvPr id="21" name="Text Placeholder 2">
            <a:extLst>
              <a:ext uri="{FF2B5EF4-FFF2-40B4-BE49-F238E27FC236}">
                <a16:creationId xmlns:a16="http://schemas.microsoft.com/office/drawing/2014/main" id="{9141BCA4-0847-49AA-BEAF-093931B5FA29}"/>
              </a:ext>
            </a:extLst>
          </p:cNvPr>
          <p:cNvSpPr>
            <a:spLocks noGrp="1"/>
          </p:cNvSpPr>
          <p:nvPr>
            <p:ph type="body" sz="quarter" idx="11"/>
          </p:nvPr>
        </p:nvSpPr>
        <p:spPr>
          <a:xfrm>
            <a:off x="587375" y="1810801"/>
            <a:ext cx="11017249" cy="1618200"/>
          </a:xfrm>
        </p:spPr>
        <p:txBody>
          <a:bodyPr>
            <a:normAutofit fontScale="92500" lnSpcReduction="20000"/>
          </a:bodyPr>
          <a:lstStyle/>
          <a:p>
            <a:r>
              <a:rPr lang="de-DE" i="0" dirty="0">
                <a:solidFill>
                  <a:srgbClr val="000000"/>
                </a:solidFill>
                <a:effectLst/>
                <a:latin typeface="Arial" panose="020B0604020202020204" pitchFamily="34" charset="0"/>
              </a:rPr>
              <a:t>§ 266 Abs. 1 StGB</a:t>
            </a:r>
            <a:r>
              <a:rPr lang="de-DE" dirty="0">
                <a:solidFill>
                  <a:srgbClr val="000000"/>
                </a:solidFill>
                <a:effectLst/>
                <a:latin typeface="Arial" panose="020B0604020202020204" pitchFamily="34" charset="0"/>
              </a:rPr>
              <a:t> </a:t>
            </a:r>
            <a:r>
              <a:rPr lang="de-DE" b="0" dirty="0">
                <a:solidFill>
                  <a:srgbClr val="000000"/>
                </a:solidFill>
                <a:effectLst/>
                <a:latin typeface="Arial" panose="020B0604020202020204" pitchFamily="34" charset="0"/>
              </a:rPr>
              <a:t>„Wer die ihm durch Gesetz, behördlichen Auftrag oder Rechtsgeschäft eingeräumte Befugnis, über fremdes Vermögen zu verfügen oder einen anderen zu verpflichten, </a:t>
            </a:r>
            <a:r>
              <a:rPr lang="de-DE" b="0" dirty="0" err="1">
                <a:solidFill>
                  <a:srgbClr val="000000"/>
                </a:solidFill>
                <a:effectLst/>
                <a:latin typeface="Arial" panose="020B0604020202020204" pitchFamily="34" charset="0"/>
              </a:rPr>
              <a:t>mißbraucht</a:t>
            </a:r>
            <a:r>
              <a:rPr lang="de-DE" b="0" dirty="0">
                <a:solidFill>
                  <a:srgbClr val="000000"/>
                </a:solidFill>
                <a:effectLst/>
                <a:latin typeface="Arial" panose="020B0604020202020204" pitchFamily="34" charset="0"/>
              </a:rPr>
              <a:t> oder die ihm kraft Gesetzes, behördlichen Auftrags, Rechtsgeschäfts oder eines Treueverhältnisses obliegende Pflicht, fremde Vermögensinteressen wahrzunehmen, verletzt und dadurch dem, dessen Vermögensinteressen er zu betreuen hat, Nachteil zufügt, wird mit Freiheitsstrafe bis zu fünf Jahren oder mit Geldstrafe bestraft.“</a:t>
            </a:r>
            <a:endParaRPr lang="en-US" dirty="0"/>
          </a:p>
        </p:txBody>
      </p:sp>
      <p:sp>
        <p:nvSpPr>
          <p:cNvPr id="4" name="Date Placeholder 3">
            <a:extLst>
              <a:ext uri="{FF2B5EF4-FFF2-40B4-BE49-F238E27FC236}">
                <a16:creationId xmlns:a16="http://schemas.microsoft.com/office/drawing/2014/main" id="{246E4579-F1B7-4BB9-952C-E6E988FDFB9D}"/>
              </a:ext>
            </a:extLst>
          </p:cNvPr>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6289DAB7-1237-404F-9CA1-1E629995B554}" type="datetime1">
              <a:rPr lang="de-DE" smtClean="0"/>
              <a:pPr>
                <a:spcAft>
                  <a:spcPts val="600"/>
                </a:spcAft>
              </a:pPr>
              <a:t>10.03.2022</a:t>
            </a:fld>
            <a:r>
              <a:rPr lang="de-DE"/>
              <a:t> |</a:t>
            </a:r>
          </a:p>
        </p:txBody>
      </p:sp>
      <p:sp>
        <p:nvSpPr>
          <p:cNvPr id="5" name="Slide Number Placeholder 4">
            <a:extLst>
              <a:ext uri="{FF2B5EF4-FFF2-40B4-BE49-F238E27FC236}">
                <a16:creationId xmlns:a16="http://schemas.microsoft.com/office/drawing/2014/main" id="{CF0B385A-7528-4C4A-8DFC-7696B3A5BA57}"/>
              </a:ext>
            </a:extLst>
          </p:cNvPr>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33</a:t>
            </a:fld>
            <a:endParaRPr lang="de-DE"/>
          </a:p>
        </p:txBody>
      </p:sp>
      <p:sp>
        <p:nvSpPr>
          <p:cNvPr id="8" name="TextBox 7">
            <a:extLst>
              <a:ext uri="{FF2B5EF4-FFF2-40B4-BE49-F238E27FC236}">
                <a16:creationId xmlns:a16="http://schemas.microsoft.com/office/drawing/2014/main" id="{D6564813-2E8E-4BCA-9AFA-2E1A05D2D8A4}"/>
              </a:ext>
            </a:extLst>
          </p:cNvPr>
          <p:cNvSpPr txBox="1"/>
          <p:nvPr/>
        </p:nvSpPr>
        <p:spPr>
          <a:xfrm>
            <a:off x="587375" y="3742660"/>
            <a:ext cx="11017249" cy="2862322"/>
          </a:xfrm>
          <a:prstGeom prst="rect">
            <a:avLst/>
          </a:prstGeom>
          <a:noFill/>
        </p:spPr>
        <p:txBody>
          <a:bodyPr wrap="square" rtlCol="0">
            <a:spAutoFit/>
          </a:bodyPr>
          <a:lstStyle/>
          <a:p>
            <a:pPr marL="285750" indent="-285750">
              <a:buClr>
                <a:schemeClr val="accent1"/>
              </a:buClr>
              <a:buFont typeface="Wingdings" panose="05000000000000000000" pitchFamily="2" charset="2"/>
              <a:buChar char="§"/>
            </a:pPr>
            <a:r>
              <a:rPr lang="de-DE" dirty="0"/>
              <a:t>Bsp. Unwirtschaftliche Verschreibungspraxis des Vertragsarztes</a:t>
            </a:r>
          </a:p>
          <a:p>
            <a:pPr marL="742950" lvl="1" indent="-285750">
              <a:buClr>
                <a:schemeClr val="accent1"/>
              </a:buClr>
              <a:buFont typeface="Wingdings" panose="05000000000000000000" pitchFamily="2" charset="2"/>
              <a:buChar char="§"/>
            </a:pPr>
            <a:r>
              <a:rPr lang="de-DE" dirty="0"/>
              <a:t>Der angeklagte Arzt hatte ohne jegliche medizinische Indikation Heilmittel in dem Wissen verordnet, dass die Leistungen nicht erbracht, wohl aber gegenüber den Krankenkassen abgerechnet werden sollten.</a:t>
            </a:r>
          </a:p>
          <a:p>
            <a:pPr marL="742950" lvl="1" indent="-285750">
              <a:buClr>
                <a:schemeClr val="accent1"/>
              </a:buClr>
              <a:buFont typeface="Wingdings" panose="05000000000000000000" pitchFamily="2" charset="2"/>
              <a:buChar char="§"/>
            </a:pPr>
            <a:r>
              <a:rPr lang="de-DE" dirty="0"/>
              <a:t>Den Vertragsarzt einer Krankenkasse trifft (auch wenn er kein „Beauftragter“ </a:t>
            </a:r>
            <a:r>
              <a:rPr lang="de-DE" dirty="0" err="1"/>
              <a:t>i.S.d</a:t>
            </a:r>
            <a:r>
              <a:rPr lang="de-DE" dirty="0"/>
              <a:t>. § 299 StGB ist) dieser gegenüber eine </a:t>
            </a:r>
            <a:r>
              <a:rPr lang="de-DE" b="1" dirty="0"/>
              <a:t>Vermögensbetreuungspflicht</a:t>
            </a:r>
            <a:r>
              <a:rPr lang="de-DE" dirty="0"/>
              <a:t> im Sinne des § 266 I StGB, die ihm zumindest gebietet, Heilmittel nicht ohne jegliche medizinische Indikation in der Kenntnis zu verordnen, dass die verordneten Leistungen nicht erbracht, aber gegenüber den Krankenkassen abgerechnet werden sollen (</a:t>
            </a:r>
            <a:r>
              <a:rPr lang="de-DE" b="1" dirty="0"/>
              <a:t>BGH</a:t>
            </a:r>
            <a:r>
              <a:rPr lang="de-DE" dirty="0"/>
              <a:t>, Beschluss vom 16. August 2016 - 4 </a:t>
            </a:r>
            <a:r>
              <a:rPr lang="de-DE" dirty="0" err="1"/>
              <a:t>StR</a:t>
            </a:r>
            <a:r>
              <a:rPr lang="de-DE" dirty="0"/>
              <a:t> 163/16 in Anlehnung an </a:t>
            </a:r>
            <a:r>
              <a:rPr lang="de-DE" b="1" dirty="0"/>
              <a:t>BGH</a:t>
            </a:r>
            <a:r>
              <a:rPr lang="de-DE" dirty="0"/>
              <a:t>, Beschluss vom 29. März 2012 - </a:t>
            </a:r>
            <a:r>
              <a:rPr lang="de-DE" dirty="0" err="1"/>
              <a:t>GSSt</a:t>
            </a:r>
            <a:r>
              <a:rPr lang="de-DE" dirty="0"/>
              <a:t> 2/11).</a:t>
            </a:r>
          </a:p>
        </p:txBody>
      </p:sp>
    </p:spTree>
    <p:extLst>
      <p:ext uri="{BB962C8B-B14F-4D97-AF65-F5344CB8AC3E}">
        <p14:creationId xmlns:p14="http://schemas.microsoft.com/office/powerpoint/2010/main" val="848402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74C63-C6B7-4EDB-B7F9-2164D19B3594}"/>
              </a:ext>
            </a:extLst>
          </p:cNvPr>
          <p:cNvSpPr>
            <a:spLocks noGrp="1"/>
          </p:cNvSpPr>
          <p:nvPr>
            <p:ph type="title"/>
          </p:nvPr>
        </p:nvSpPr>
        <p:spPr/>
        <p:txBody>
          <a:bodyPr/>
          <a:lstStyle/>
          <a:p>
            <a:r>
              <a:rPr lang="de-DE" i="0" dirty="0">
                <a:effectLst/>
              </a:rPr>
              <a:t>Kooperationen </a:t>
            </a:r>
            <a:br>
              <a:rPr lang="de-DE" i="0" dirty="0">
                <a:effectLst/>
              </a:rPr>
            </a:br>
            <a:r>
              <a:rPr lang="de-DE" i="0" dirty="0">
                <a:effectLst/>
              </a:rPr>
              <a:t>(auch) im ambulanten Sektor</a:t>
            </a:r>
            <a:endParaRPr lang="de-DE" dirty="0"/>
          </a:p>
        </p:txBody>
      </p:sp>
      <p:sp>
        <p:nvSpPr>
          <p:cNvPr id="3" name="Date Placeholder 2">
            <a:extLst>
              <a:ext uri="{FF2B5EF4-FFF2-40B4-BE49-F238E27FC236}">
                <a16:creationId xmlns:a16="http://schemas.microsoft.com/office/drawing/2014/main" id="{05E1767C-2077-4C56-9FA3-7801757F5135}"/>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AB12A88A-6C85-40BE-854C-3DEED02365CA}"/>
              </a:ext>
            </a:extLst>
          </p:cNvPr>
          <p:cNvSpPr>
            <a:spLocks noGrp="1"/>
          </p:cNvSpPr>
          <p:nvPr>
            <p:ph type="sldNum" sz="quarter" idx="11"/>
          </p:nvPr>
        </p:nvSpPr>
        <p:spPr/>
        <p:txBody>
          <a:bodyPr/>
          <a:lstStyle/>
          <a:p>
            <a:fld id="{8ED280B2-FD19-491D-8746-6B7D39E89A7F}" type="slidenum">
              <a:rPr lang="de-DE" smtClean="0"/>
              <a:pPr/>
              <a:t>34</a:t>
            </a:fld>
            <a:endParaRPr lang="de-DE" dirty="0"/>
          </a:p>
        </p:txBody>
      </p:sp>
    </p:spTree>
    <p:extLst>
      <p:ext uri="{BB962C8B-B14F-4D97-AF65-F5344CB8AC3E}">
        <p14:creationId xmlns:p14="http://schemas.microsoft.com/office/powerpoint/2010/main" val="2934384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1CB498-386B-4F3B-828C-497F6C7CE7CB}"/>
              </a:ext>
            </a:extLst>
          </p:cNvPr>
          <p:cNvSpPr>
            <a:spLocks noGrp="1"/>
          </p:cNvSpPr>
          <p:nvPr>
            <p:ph type="title"/>
          </p:nvPr>
        </p:nvSpPr>
        <p:spPr/>
        <p:txBody>
          <a:bodyPr/>
          <a:lstStyle/>
          <a:p>
            <a:r>
              <a:rPr lang="de-DE" dirty="0"/>
              <a:t>Unzulässige Zusammenarbeit, Zuweisung </a:t>
            </a:r>
          </a:p>
        </p:txBody>
      </p:sp>
      <p:sp>
        <p:nvSpPr>
          <p:cNvPr id="8" name="Text Placeholder 7">
            <a:extLst>
              <a:ext uri="{FF2B5EF4-FFF2-40B4-BE49-F238E27FC236}">
                <a16:creationId xmlns:a16="http://schemas.microsoft.com/office/drawing/2014/main" id="{453F2C4D-5504-4F41-A266-786C1B87B216}"/>
              </a:ext>
            </a:extLst>
          </p:cNvPr>
          <p:cNvSpPr>
            <a:spLocks noGrp="1"/>
          </p:cNvSpPr>
          <p:nvPr>
            <p:ph type="body" sz="quarter" idx="11"/>
          </p:nvPr>
        </p:nvSpPr>
        <p:spPr>
          <a:xfrm>
            <a:off x="587375" y="1810802"/>
            <a:ext cx="11017249" cy="1251376"/>
          </a:xfrm>
        </p:spPr>
        <p:txBody>
          <a:bodyPr anchor="t">
            <a:normAutofit fontScale="85000" lnSpcReduction="20000"/>
          </a:bodyPr>
          <a:lstStyle/>
          <a:p>
            <a:pPr algn="l"/>
            <a:r>
              <a:rPr lang="de-DE" sz="1600" i="0" dirty="0">
                <a:solidFill>
                  <a:srgbClr val="000000"/>
                </a:solidFill>
                <a:effectLst/>
                <a:latin typeface="Arial" panose="020B0604020202020204" pitchFamily="34" charset="0"/>
              </a:rPr>
              <a:t>§ 73 Abs. 7 SGB V</a:t>
            </a:r>
          </a:p>
          <a:p>
            <a:pPr algn="l"/>
            <a:r>
              <a:rPr lang="de-DE" sz="1600" b="0" dirty="0">
                <a:solidFill>
                  <a:srgbClr val="000000"/>
                </a:solidFill>
                <a:effectLst/>
                <a:latin typeface="Arial" panose="020B0604020202020204" pitchFamily="34" charset="0"/>
              </a:rPr>
              <a:t>Es ist Vertragsärzten nicht gestattet, für die Zuweisung von Versicherten oder für die Vergabe und Dokumentation von Diagnosen ein Entgelt oder sonstige wirtschaftliche Vorteile sich versprechen oder sich gewähren zu lassen oder selbst zu versprechen oder zu gewähren. § 128 Absatz 2 Satz 3 gilt entsprechend.</a:t>
            </a:r>
            <a:endParaRPr lang="de-DE" sz="1600" dirty="0"/>
          </a:p>
        </p:txBody>
      </p:sp>
      <p:sp>
        <p:nvSpPr>
          <p:cNvPr id="5" name="Date Placeholder 4">
            <a:extLst>
              <a:ext uri="{FF2B5EF4-FFF2-40B4-BE49-F238E27FC236}">
                <a16:creationId xmlns:a16="http://schemas.microsoft.com/office/drawing/2014/main" id="{370A9BDC-CC9B-46E5-82DE-46CF8695144C}"/>
              </a:ext>
            </a:extLst>
          </p:cNvPr>
          <p:cNvSpPr>
            <a:spLocks noGrp="1"/>
          </p:cNvSpPr>
          <p:nvPr>
            <p:ph type="dt" sz="half" idx="12"/>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2C6CB6CF-C9C9-4293-A725-835E4F8909FD}"/>
              </a:ext>
            </a:extLst>
          </p:cNvPr>
          <p:cNvSpPr>
            <a:spLocks noGrp="1"/>
          </p:cNvSpPr>
          <p:nvPr>
            <p:ph type="sldNum" sz="quarter" idx="13"/>
          </p:nvPr>
        </p:nvSpPr>
        <p:spPr/>
        <p:txBody>
          <a:bodyPr/>
          <a:lstStyle/>
          <a:p>
            <a:fld id="{8ED280B2-FD19-491D-8746-6B7D39E89A7F}" type="slidenum">
              <a:rPr lang="de-DE" smtClean="0"/>
              <a:pPr/>
              <a:t>35</a:t>
            </a:fld>
            <a:endParaRPr lang="de-DE" dirty="0"/>
          </a:p>
        </p:txBody>
      </p:sp>
      <p:sp>
        <p:nvSpPr>
          <p:cNvPr id="9" name="TextBox 8">
            <a:extLst>
              <a:ext uri="{FF2B5EF4-FFF2-40B4-BE49-F238E27FC236}">
                <a16:creationId xmlns:a16="http://schemas.microsoft.com/office/drawing/2014/main" id="{22E391EA-832F-4068-91DF-2853CA5E901F}"/>
              </a:ext>
            </a:extLst>
          </p:cNvPr>
          <p:cNvSpPr txBox="1"/>
          <p:nvPr/>
        </p:nvSpPr>
        <p:spPr>
          <a:xfrm>
            <a:off x="587375" y="3327991"/>
            <a:ext cx="11017249" cy="1477328"/>
          </a:xfrm>
          <a:prstGeom prst="rect">
            <a:avLst/>
          </a:prstGeom>
          <a:noFill/>
        </p:spPr>
        <p:txBody>
          <a:bodyPr wrap="square" rtlCol="0">
            <a:spAutoFit/>
          </a:bodyPr>
          <a:lstStyle/>
          <a:p>
            <a:r>
              <a:rPr lang="de-DE" dirty="0"/>
              <a:t>Als </a:t>
            </a:r>
            <a:r>
              <a:rPr lang="de-DE" b="1" dirty="0"/>
              <a:t>sonstige wirtschaftliche Vorteile </a:t>
            </a:r>
            <a:r>
              <a:rPr lang="de-DE" dirty="0"/>
              <a:t>gelten auch die in § 128 Abs. 2 Satz 3 Genannte. Hiervon sind grundsätzlich die gesetzlich </a:t>
            </a:r>
            <a:r>
              <a:rPr lang="de-DE" b="1" dirty="0"/>
              <a:t>zulässigen Vereinbarungen mit Krankenkassen über finanzielle Anreize </a:t>
            </a:r>
            <a:r>
              <a:rPr lang="de-DE" dirty="0"/>
              <a:t>für die Mitwirkung an der Erschließung von Wirtschaftlichkeitsreserven und die Verbesserung der Qualität der Versorgung bei der Erbringung vertragsärztlicher Leistungen zu unterscheiden (vgl. zur Begründung auch hier BT-</a:t>
            </a:r>
            <a:r>
              <a:rPr lang="de-DE" dirty="0" err="1"/>
              <a:t>Drs</a:t>
            </a:r>
            <a:r>
              <a:rPr lang="de-DE" dirty="0"/>
              <a:t>. 17/6906, 56).</a:t>
            </a:r>
          </a:p>
        </p:txBody>
      </p:sp>
    </p:spTree>
    <p:extLst>
      <p:ext uri="{BB962C8B-B14F-4D97-AF65-F5344CB8AC3E}">
        <p14:creationId xmlns:p14="http://schemas.microsoft.com/office/powerpoint/2010/main" val="2624363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1CB498-386B-4F3B-828C-497F6C7CE7CB}"/>
              </a:ext>
            </a:extLst>
          </p:cNvPr>
          <p:cNvSpPr>
            <a:spLocks noGrp="1"/>
          </p:cNvSpPr>
          <p:nvPr>
            <p:ph type="title"/>
          </p:nvPr>
        </p:nvSpPr>
        <p:spPr/>
        <p:txBody>
          <a:bodyPr/>
          <a:lstStyle/>
          <a:p>
            <a:r>
              <a:rPr lang="de-DE" dirty="0"/>
              <a:t>Unzulässige Zusammenarbeit, Zuweisung</a:t>
            </a:r>
          </a:p>
        </p:txBody>
      </p:sp>
      <p:sp>
        <p:nvSpPr>
          <p:cNvPr id="8" name="Text Placeholder 7">
            <a:extLst>
              <a:ext uri="{FF2B5EF4-FFF2-40B4-BE49-F238E27FC236}">
                <a16:creationId xmlns:a16="http://schemas.microsoft.com/office/drawing/2014/main" id="{453F2C4D-5504-4F41-A266-786C1B87B216}"/>
              </a:ext>
            </a:extLst>
          </p:cNvPr>
          <p:cNvSpPr>
            <a:spLocks noGrp="1"/>
          </p:cNvSpPr>
          <p:nvPr>
            <p:ph type="body" sz="quarter" idx="11"/>
          </p:nvPr>
        </p:nvSpPr>
        <p:spPr/>
        <p:txBody>
          <a:bodyPr>
            <a:normAutofit fontScale="77500" lnSpcReduction="20000"/>
          </a:bodyPr>
          <a:lstStyle/>
          <a:p>
            <a:pPr algn="l"/>
            <a:r>
              <a:rPr lang="de-DE" sz="2100" i="0" dirty="0">
                <a:solidFill>
                  <a:srgbClr val="000000"/>
                </a:solidFill>
                <a:effectLst/>
                <a:latin typeface="Arial" panose="020B0604020202020204" pitchFamily="34" charset="0"/>
              </a:rPr>
              <a:t>§ 128 SGB V</a:t>
            </a:r>
          </a:p>
          <a:p>
            <a:pPr marL="342900" indent="-342900" algn="l">
              <a:buClr>
                <a:schemeClr val="tx1"/>
              </a:buClr>
              <a:buFont typeface="+mj-lt"/>
              <a:buAutoNum type="arabicParenBoth"/>
            </a:pPr>
            <a:r>
              <a:rPr lang="de-DE" b="0" dirty="0">
                <a:solidFill>
                  <a:srgbClr val="000000"/>
                </a:solidFill>
                <a:effectLst/>
                <a:latin typeface="Arial" panose="020B0604020202020204" pitchFamily="34" charset="0"/>
              </a:rPr>
              <a:t>Die Abgabe von Hilfsmitteln an Versicherte über Depots bei Vertragsärzten ist unzulässig, soweit es sich nicht um Hilfsmittel handelt, die zur Versorgung in Notfällen benötigt werden. Satz 1 gilt entsprechend für die Abgabe von Hilfsmitteln in Krankenhäusern und anderen medizinischen Einrichtungen.</a:t>
            </a:r>
          </a:p>
          <a:p>
            <a:pPr marL="342900" indent="-342900" algn="l">
              <a:buClr>
                <a:schemeClr val="tx1"/>
              </a:buClr>
              <a:buFont typeface="+mj-lt"/>
              <a:buAutoNum type="arabicParenBoth"/>
            </a:pPr>
            <a:r>
              <a:rPr lang="de-DE" dirty="0">
                <a:solidFill>
                  <a:srgbClr val="000000"/>
                </a:solidFill>
                <a:effectLst/>
                <a:latin typeface="Arial" panose="020B0604020202020204" pitchFamily="34" charset="0"/>
              </a:rPr>
              <a:t>Leistungserbringer dürfen Vertragsärzte sowie Ärzte in Krankenhäusern und anderen medizinischen Einrichtungen nicht gegen Entgelt oder Gewährung sonstiger wirtschaftlicher Vorteile an der Durchführung der Versorgung mit Hilfsmitteln beteiligen oder solche Zuwendungen im Zusammenhang mit der Verordnung von Hilfsmitteln gewähren</a:t>
            </a:r>
            <a:r>
              <a:rPr lang="de-DE" b="0" dirty="0">
                <a:solidFill>
                  <a:srgbClr val="000000"/>
                </a:solidFill>
                <a:effectLst/>
                <a:latin typeface="Arial" panose="020B0604020202020204" pitchFamily="34" charset="0"/>
              </a:rPr>
              <a:t>. Unzulässig ist ferner die Zahlung einer Vergütung für zusätzliche privatärztliche Leistungen, die im Rahmen der Versorgung mit Hilfsmitteln von Vertragsärzten erbracht werden, durch Leistungserbringer. </a:t>
            </a:r>
            <a:r>
              <a:rPr lang="de-DE" dirty="0">
                <a:solidFill>
                  <a:srgbClr val="000000"/>
                </a:solidFill>
                <a:effectLst/>
                <a:latin typeface="Arial" panose="020B0604020202020204" pitchFamily="34" charset="0"/>
              </a:rPr>
              <a:t>Unzulässige Zuwendungen im Sinne des Satzes 1 sind auch die unentgeltliche oder verbilligte Überlassung von Geräten und Materialien und Durchführung von Schulungsmaßnahmen, die Gestellung von Räumlichkeiten oder Personal oder die Beteiligung an den Kosten hierfür sowie Einkünfte aus Beteiligungen an Unternehmen von Leistungserbringern, die Vertragsärzte durch ihr Verordnungs- oder Zuweisungsverhalten selbst maßgeblich beeinflussen</a:t>
            </a:r>
            <a:r>
              <a:rPr lang="de-DE" b="0" dirty="0">
                <a:solidFill>
                  <a:srgbClr val="000000"/>
                </a:solidFill>
                <a:effectLst/>
                <a:latin typeface="Arial" panose="020B0604020202020204" pitchFamily="34" charset="0"/>
              </a:rPr>
              <a:t>.</a:t>
            </a:r>
          </a:p>
          <a:p>
            <a:pPr marL="342900" indent="-342900" algn="l">
              <a:buClr>
                <a:schemeClr val="tx1"/>
              </a:buClr>
              <a:buFont typeface="+mj-lt"/>
              <a:buAutoNum type="arabicParenBoth"/>
            </a:pPr>
            <a:r>
              <a:rPr lang="de-DE" b="0" dirty="0">
                <a:solidFill>
                  <a:srgbClr val="000000"/>
                </a:solidFill>
                <a:effectLst/>
                <a:latin typeface="Arial" panose="020B0604020202020204" pitchFamily="34" charset="0"/>
              </a:rPr>
              <a:t> Die Krankenkassen stellen vertraglich sicher, dass Verstöße gegen die Verbote nach den Absätzen 1 und 2 angemessen geahndet werden. Für den Fall schwerwiegender und wiederholter Verstöße ist vorzusehen, dass Leistungserbringer für die Dauer von bis zu zwei Jahren von der Versorgung der Versicherten ausgeschlossen werden können.</a:t>
            </a:r>
          </a:p>
          <a:p>
            <a:pPr algn="l"/>
            <a:r>
              <a:rPr lang="de-DE" b="0" i="0" dirty="0">
                <a:solidFill>
                  <a:srgbClr val="000000"/>
                </a:solidFill>
                <a:latin typeface="Arial" panose="020B0604020202020204" pitchFamily="34" charset="0"/>
              </a:rPr>
              <a:t>(…)</a:t>
            </a:r>
            <a:endParaRPr lang="de-DE" dirty="0"/>
          </a:p>
        </p:txBody>
      </p:sp>
      <p:sp>
        <p:nvSpPr>
          <p:cNvPr id="5" name="Date Placeholder 4">
            <a:extLst>
              <a:ext uri="{FF2B5EF4-FFF2-40B4-BE49-F238E27FC236}">
                <a16:creationId xmlns:a16="http://schemas.microsoft.com/office/drawing/2014/main" id="{370A9BDC-CC9B-46E5-82DE-46CF8695144C}"/>
              </a:ext>
            </a:extLst>
          </p:cNvPr>
          <p:cNvSpPr>
            <a:spLocks noGrp="1"/>
          </p:cNvSpPr>
          <p:nvPr>
            <p:ph type="dt" sz="half" idx="12"/>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2C6CB6CF-C9C9-4293-A725-835E4F8909FD}"/>
              </a:ext>
            </a:extLst>
          </p:cNvPr>
          <p:cNvSpPr>
            <a:spLocks noGrp="1"/>
          </p:cNvSpPr>
          <p:nvPr>
            <p:ph type="sldNum" sz="quarter" idx="13"/>
          </p:nvPr>
        </p:nvSpPr>
        <p:spPr/>
        <p:txBody>
          <a:bodyPr/>
          <a:lstStyle/>
          <a:p>
            <a:fld id="{8ED280B2-FD19-491D-8746-6B7D39E89A7F}" type="slidenum">
              <a:rPr lang="de-DE" smtClean="0"/>
              <a:pPr/>
              <a:t>36</a:t>
            </a:fld>
            <a:endParaRPr lang="de-DE" dirty="0"/>
          </a:p>
        </p:txBody>
      </p:sp>
    </p:spTree>
    <p:extLst>
      <p:ext uri="{BB962C8B-B14F-4D97-AF65-F5344CB8AC3E}">
        <p14:creationId xmlns:p14="http://schemas.microsoft.com/office/powerpoint/2010/main" val="3761633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Formen der Zusammenarbeit mit niedergelassenen (Vertrags-) Ärzten</a:t>
            </a:r>
          </a:p>
        </p:txBody>
      </p:sp>
      <p:sp>
        <p:nvSpPr>
          <p:cNvPr id="8" name="Content Placeholder 7"/>
          <p:cNvSpPr>
            <a:spLocks noGrp="1"/>
          </p:cNvSpPr>
          <p:nvPr>
            <p:ph sz="quarter" idx="12"/>
          </p:nvPr>
        </p:nvSpPr>
        <p:spPr/>
        <p:txBody>
          <a:bodyPr/>
          <a:lstStyle/>
          <a:p>
            <a:pPr lvl="1"/>
            <a:r>
              <a:rPr lang="de-DE" dirty="0"/>
              <a:t>Bestehen einer Zuweisungsmöglichkeit</a:t>
            </a:r>
          </a:p>
          <a:p>
            <a:pPr lvl="2"/>
            <a:r>
              <a:rPr lang="de-DE" dirty="0"/>
              <a:t>Tätigkeit im Krankenhaus zusätzlich zur (vertrags-)ärztlichen Tätigkeit.</a:t>
            </a:r>
          </a:p>
          <a:p>
            <a:pPr lvl="2"/>
            <a:r>
              <a:rPr lang="de-DE" dirty="0"/>
              <a:t>Möglichkeit der Beeinflussung von Einweisungsverhalten.</a:t>
            </a:r>
          </a:p>
          <a:p>
            <a:pPr lvl="2"/>
            <a:r>
              <a:rPr lang="de-DE" dirty="0"/>
              <a:t>Zuweisungsproblematik stellt sich (</a:t>
            </a:r>
            <a:r>
              <a:rPr lang="de-DE" dirty="0" err="1"/>
              <a:t>grds</a:t>
            </a:r>
            <a:r>
              <a:rPr lang="de-DE" dirty="0"/>
              <a:t>.) – jedenfalls für Patientenzuweisung – nur bei Arzt mit eigener Niederlassung.</a:t>
            </a:r>
          </a:p>
          <a:p>
            <a:pPr lvl="2"/>
            <a:r>
              <a:rPr lang="de-DE" dirty="0"/>
              <a:t>Zusätzliche Themen: Beteiligung an Unternehmen, Verordnungsverhalten. </a:t>
            </a:r>
          </a:p>
          <a:p>
            <a:pPr lvl="1"/>
            <a:r>
              <a:rPr lang="de-DE" dirty="0"/>
              <a:t>Beachte auch vertragsarztrechtliche Vorgaben, insb. keine Beeinflussung der Wahrnehmung des Versorgungsauftrages (vgl. § 19a Ärzte-ZV).</a:t>
            </a:r>
          </a:p>
          <a:p>
            <a:pPr lvl="1"/>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37</a:t>
            </a:fld>
            <a:endParaRPr lang="de-DE"/>
          </a:p>
        </p:txBody>
      </p:sp>
      <p:sp>
        <p:nvSpPr>
          <p:cNvPr id="9" name="Freeform 543">
            <a:extLst>
              <a:ext uri="{FF2B5EF4-FFF2-40B4-BE49-F238E27FC236}">
                <a16:creationId xmlns:a16="http://schemas.microsoft.com/office/drawing/2014/main" id="{E18BDC03-31C3-4D70-A3CC-0657503601C6}"/>
              </a:ext>
            </a:extLst>
          </p:cNvPr>
          <p:cNvSpPr>
            <a:spLocks noChangeAspect="1" noEditPoints="1"/>
          </p:cNvSpPr>
          <p:nvPr/>
        </p:nvSpPr>
        <p:spPr bwMode="auto">
          <a:xfrm>
            <a:off x="10054584" y="5254616"/>
            <a:ext cx="1548215" cy="1048017"/>
          </a:xfrm>
          <a:custGeom>
            <a:avLst/>
            <a:gdLst>
              <a:gd name="T0" fmla="*/ 58 w 175"/>
              <a:gd name="T1" fmla="*/ 39 h 118"/>
              <a:gd name="T2" fmla="*/ 58 w 175"/>
              <a:gd name="T3" fmla="*/ 75 h 118"/>
              <a:gd name="T4" fmla="*/ 53 w 175"/>
              <a:gd name="T5" fmla="*/ 75 h 118"/>
              <a:gd name="T6" fmla="*/ 45 w 175"/>
              <a:gd name="T7" fmla="*/ 88 h 118"/>
              <a:gd name="T8" fmla="*/ 145 w 175"/>
              <a:gd name="T9" fmla="*/ 0 h 118"/>
              <a:gd name="T10" fmla="*/ 175 w 175"/>
              <a:gd name="T11" fmla="*/ 78 h 118"/>
              <a:gd name="T12" fmla="*/ 144 w 175"/>
              <a:gd name="T13" fmla="*/ 78 h 118"/>
              <a:gd name="T14" fmla="*/ 136 w 175"/>
              <a:gd name="T15" fmla="*/ 82 h 118"/>
              <a:gd name="T16" fmla="*/ 129 w 175"/>
              <a:gd name="T17" fmla="*/ 98 h 118"/>
              <a:gd name="T18" fmla="*/ 103 w 175"/>
              <a:gd name="T19" fmla="*/ 118 h 118"/>
              <a:gd name="T20" fmla="*/ 86 w 175"/>
              <a:gd name="T21" fmla="*/ 111 h 118"/>
              <a:gd name="T22" fmla="*/ 81 w 175"/>
              <a:gd name="T23" fmla="*/ 113 h 118"/>
              <a:gd name="T24" fmla="*/ 44 w 175"/>
              <a:gd name="T25" fmla="*/ 92 h 118"/>
              <a:gd name="T26" fmla="*/ 41 w 175"/>
              <a:gd name="T27" fmla="*/ 85 h 118"/>
              <a:gd name="T28" fmla="*/ 32 w 175"/>
              <a:gd name="T29" fmla="*/ 78 h 118"/>
              <a:gd name="T30" fmla="*/ 0 w 175"/>
              <a:gd name="T31" fmla="*/ 78 h 118"/>
              <a:gd name="T32" fmla="*/ 30 w 175"/>
              <a:gd name="T33" fmla="*/ 0 h 118"/>
              <a:gd name="T34" fmla="*/ 45 w 175"/>
              <a:gd name="T35" fmla="*/ 8 h 118"/>
              <a:gd name="T36" fmla="*/ 50 w 175"/>
              <a:gd name="T37" fmla="*/ 16 h 118"/>
              <a:gd name="T38" fmla="*/ 98 w 175"/>
              <a:gd name="T39" fmla="*/ 22 h 118"/>
              <a:gd name="T40" fmla="*/ 127 w 175"/>
              <a:gd name="T41" fmla="*/ 11 h 118"/>
              <a:gd name="T42" fmla="*/ 144 w 175"/>
              <a:gd name="T43" fmla="*/ 2 h 118"/>
              <a:gd name="T44" fmla="*/ 133 w 175"/>
              <a:gd name="T45" fmla="*/ 77 h 118"/>
              <a:gd name="T46" fmla="*/ 127 w 175"/>
              <a:gd name="T47" fmla="*/ 19 h 118"/>
              <a:gd name="T48" fmla="*/ 99 w 175"/>
              <a:gd name="T49" fmla="*/ 25 h 118"/>
              <a:gd name="T50" fmla="*/ 98 w 175"/>
              <a:gd name="T51" fmla="*/ 25 h 118"/>
              <a:gd name="T52" fmla="*/ 62 w 175"/>
              <a:gd name="T53" fmla="*/ 40 h 118"/>
              <a:gd name="T54" fmla="*/ 74 w 175"/>
              <a:gd name="T55" fmla="*/ 47 h 118"/>
              <a:gd name="T56" fmla="*/ 133 w 175"/>
              <a:gd name="T57" fmla="*/ 77 h 118"/>
              <a:gd name="T58" fmla="*/ 68 w 175"/>
              <a:gd name="T59" fmla="*/ 79 h 118"/>
              <a:gd name="T60" fmla="*/ 54 w 175"/>
              <a:gd name="T61" fmla="*/ 93 h 118"/>
              <a:gd name="T62" fmla="*/ 73 w 175"/>
              <a:gd name="T63" fmla="*/ 104 h 118"/>
              <a:gd name="T64" fmla="*/ 65 w 175"/>
              <a:gd name="T65" fmla="*/ 100 h 118"/>
              <a:gd name="T66" fmla="*/ 80 w 175"/>
              <a:gd name="T67" fmla="*/ 109 h 118"/>
              <a:gd name="T68" fmla="*/ 83 w 175"/>
              <a:gd name="T69" fmla="*/ 108 h 118"/>
              <a:gd name="T70" fmla="*/ 89 w 175"/>
              <a:gd name="T71" fmla="*/ 98 h 118"/>
              <a:gd name="T72" fmla="*/ 85 w 175"/>
              <a:gd name="T73" fmla="*/ 91 h 118"/>
              <a:gd name="T74" fmla="*/ 43 w 175"/>
              <a:gd name="T75" fmla="*/ 81 h 118"/>
              <a:gd name="T76" fmla="*/ 53 w 175"/>
              <a:gd name="T77" fmla="*/ 70 h 118"/>
              <a:gd name="T78" fmla="*/ 70 w 175"/>
              <a:gd name="T79" fmla="*/ 76 h 118"/>
              <a:gd name="T80" fmla="*/ 75 w 175"/>
              <a:gd name="T81" fmla="*/ 79 h 118"/>
              <a:gd name="T82" fmla="*/ 93 w 175"/>
              <a:gd name="T83" fmla="*/ 93 h 118"/>
              <a:gd name="T84" fmla="*/ 120 w 175"/>
              <a:gd name="T85" fmla="*/ 102 h 118"/>
              <a:gd name="T86" fmla="*/ 94 w 175"/>
              <a:gd name="T87" fmla="*/ 77 h 118"/>
              <a:gd name="T88" fmla="*/ 128 w 175"/>
              <a:gd name="T89" fmla="*/ 92 h 118"/>
              <a:gd name="T90" fmla="*/ 105 w 175"/>
              <a:gd name="T91" fmla="*/ 67 h 118"/>
              <a:gd name="T92" fmla="*/ 132 w 175"/>
              <a:gd name="T93" fmla="*/ 84 h 118"/>
              <a:gd name="T94" fmla="*/ 98 w 175"/>
              <a:gd name="T95" fmla="*/ 44 h 118"/>
              <a:gd name="T96" fmla="*/ 60 w 175"/>
              <a:gd name="T97" fmla="*/ 43 h 118"/>
              <a:gd name="T98" fmla="*/ 59 w 175"/>
              <a:gd name="T99" fmla="*/ 37 h 118"/>
              <a:gd name="T100" fmla="*/ 66 w 175"/>
              <a:gd name="T101" fmla="*/ 22 h 118"/>
              <a:gd name="T102" fmla="*/ 93 w 175"/>
              <a:gd name="T103" fmla="*/ 98 h 118"/>
              <a:gd name="T104" fmla="*/ 101 w 175"/>
              <a:gd name="T105" fmla="*/ 114 h 118"/>
              <a:gd name="T106" fmla="*/ 109 w 175"/>
              <a:gd name="T107" fmla="*/ 110 h 118"/>
              <a:gd name="T108" fmla="*/ 46 w 175"/>
              <a:gd name="T109" fmla="*/ 15 h 118"/>
              <a:gd name="T110" fmla="*/ 32 w 175"/>
              <a:gd name="T111" fmla="*/ 7 h 118"/>
              <a:gd name="T112" fmla="*/ 4 w 175"/>
              <a:gd name="T113" fmla="*/ 4 h 118"/>
              <a:gd name="T114" fmla="*/ 28 w 175"/>
              <a:gd name="T115" fmla="*/ 4 h 118"/>
              <a:gd name="T116" fmla="*/ 132 w 175"/>
              <a:gd name="T117" fmla="*/ 11 h 118"/>
              <a:gd name="T118" fmla="*/ 144 w 175"/>
              <a:gd name="T119" fmla="*/ 58 h 118"/>
              <a:gd name="T120" fmla="*/ 171 w 175"/>
              <a:gd name="T121" fmla="*/ 76 h 118"/>
              <a:gd name="T122" fmla="*/ 147 w 175"/>
              <a:gd name="T123" fmla="*/ 7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5" h="118">
                <a:moveTo>
                  <a:pt x="58" y="39"/>
                </a:moveTo>
                <a:lnTo>
                  <a:pt x="58" y="39"/>
                </a:lnTo>
                <a:lnTo>
                  <a:pt x="58" y="39"/>
                </a:lnTo>
                <a:close/>
                <a:moveTo>
                  <a:pt x="50" y="91"/>
                </a:moveTo>
                <a:lnTo>
                  <a:pt x="60" y="75"/>
                </a:lnTo>
                <a:cubicBezTo>
                  <a:pt x="59" y="75"/>
                  <a:pt x="59" y="75"/>
                  <a:pt x="58" y="75"/>
                </a:cubicBezTo>
                <a:lnTo>
                  <a:pt x="56" y="74"/>
                </a:lnTo>
                <a:cubicBezTo>
                  <a:pt x="55" y="74"/>
                  <a:pt x="54" y="74"/>
                  <a:pt x="54" y="74"/>
                </a:cubicBezTo>
                <a:cubicBezTo>
                  <a:pt x="53" y="74"/>
                  <a:pt x="53" y="74"/>
                  <a:pt x="53" y="75"/>
                </a:cubicBezTo>
                <a:lnTo>
                  <a:pt x="45" y="86"/>
                </a:lnTo>
                <a:cubicBezTo>
                  <a:pt x="45" y="86"/>
                  <a:pt x="45" y="87"/>
                  <a:pt x="45" y="87"/>
                </a:cubicBezTo>
                <a:cubicBezTo>
                  <a:pt x="45" y="88"/>
                  <a:pt x="45" y="88"/>
                  <a:pt x="45" y="88"/>
                </a:cubicBezTo>
                <a:cubicBezTo>
                  <a:pt x="46" y="89"/>
                  <a:pt x="46" y="89"/>
                  <a:pt x="46" y="89"/>
                </a:cubicBezTo>
                <a:lnTo>
                  <a:pt x="50" y="91"/>
                </a:lnTo>
                <a:close/>
                <a:moveTo>
                  <a:pt x="145" y="0"/>
                </a:moveTo>
                <a:lnTo>
                  <a:pt x="173" y="0"/>
                </a:lnTo>
                <a:cubicBezTo>
                  <a:pt x="174" y="0"/>
                  <a:pt x="175" y="1"/>
                  <a:pt x="175" y="2"/>
                </a:cubicBezTo>
                <a:lnTo>
                  <a:pt x="175" y="78"/>
                </a:lnTo>
                <a:cubicBezTo>
                  <a:pt x="175" y="79"/>
                  <a:pt x="174" y="80"/>
                  <a:pt x="173" y="80"/>
                </a:cubicBezTo>
                <a:lnTo>
                  <a:pt x="145" y="80"/>
                </a:lnTo>
                <a:cubicBezTo>
                  <a:pt x="144" y="80"/>
                  <a:pt x="144" y="79"/>
                  <a:pt x="144" y="78"/>
                </a:cubicBezTo>
                <a:lnTo>
                  <a:pt x="144" y="75"/>
                </a:lnTo>
                <a:lnTo>
                  <a:pt x="135" y="80"/>
                </a:lnTo>
                <a:cubicBezTo>
                  <a:pt x="135" y="81"/>
                  <a:pt x="135" y="82"/>
                  <a:pt x="136" y="82"/>
                </a:cubicBezTo>
                <a:cubicBezTo>
                  <a:pt x="136" y="83"/>
                  <a:pt x="136" y="85"/>
                  <a:pt x="135" y="86"/>
                </a:cubicBezTo>
                <a:lnTo>
                  <a:pt x="135" y="87"/>
                </a:lnTo>
                <a:cubicBezTo>
                  <a:pt x="133" y="91"/>
                  <a:pt x="131" y="95"/>
                  <a:pt x="129" y="98"/>
                </a:cubicBezTo>
                <a:cubicBezTo>
                  <a:pt x="126" y="101"/>
                  <a:pt x="124" y="104"/>
                  <a:pt x="120" y="106"/>
                </a:cubicBezTo>
                <a:lnTo>
                  <a:pt x="107" y="116"/>
                </a:lnTo>
                <a:cubicBezTo>
                  <a:pt x="106" y="117"/>
                  <a:pt x="105" y="118"/>
                  <a:pt x="103" y="118"/>
                </a:cubicBezTo>
                <a:cubicBezTo>
                  <a:pt x="102" y="118"/>
                  <a:pt x="101" y="118"/>
                  <a:pt x="99" y="117"/>
                </a:cubicBezTo>
                <a:lnTo>
                  <a:pt x="87" y="110"/>
                </a:lnTo>
                <a:cubicBezTo>
                  <a:pt x="87" y="110"/>
                  <a:pt x="86" y="111"/>
                  <a:pt x="86" y="111"/>
                </a:cubicBezTo>
                <a:lnTo>
                  <a:pt x="86" y="111"/>
                </a:lnTo>
                <a:cubicBezTo>
                  <a:pt x="85" y="112"/>
                  <a:pt x="84" y="112"/>
                  <a:pt x="83" y="112"/>
                </a:cubicBezTo>
                <a:cubicBezTo>
                  <a:pt x="82" y="113"/>
                  <a:pt x="82" y="113"/>
                  <a:pt x="81" y="113"/>
                </a:cubicBezTo>
                <a:cubicBezTo>
                  <a:pt x="80" y="113"/>
                  <a:pt x="79" y="112"/>
                  <a:pt x="78" y="112"/>
                </a:cubicBezTo>
                <a:lnTo>
                  <a:pt x="78" y="112"/>
                </a:lnTo>
                <a:lnTo>
                  <a:pt x="44" y="92"/>
                </a:lnTo>
                <a:cubicBezTo>
                  <a:pt x="44" y="92"/>
                  <a:pt x="43" y="91"/>
                  <a:pt x="42" y="90"/>
                </a:cubicBezTo>
                <a:cubicBezTo>
                  <a:pt x="42" y="90"/>
                  <a:pt x="41" y="89"/>
                  <a:pt x="41" y="88"/>
                </a:cubicBezTo>
                <a:cubicBezTo>
                  <a:pt x="41" y="87"/>
                  <a:pt x="41" y="86"/>
                  <a:pt x="41" y="85"/>
                </a:cubicBezTo>
                <a:cubicBezTo>
                  <a:pt x="41" y="85"/>
                  <a:pt x="41" y="85"/>
                  <a:pt x="41" y="84"/>
                </a:cubicBezTo>
                <a:lnTo>
                  <a:pt x="32" y="75"/>
                </a:lnTo>
                <a:lnTo>
                  <a:pt x="32" y="78"/>
                </a:lnTo>
                <a:cubicBezTo>
                  <a:pt x="32" y="79"/>
                  <a:pt x="31" y="80"/>
                  <a:pt x="30" y="80"/>
                </a:cubicBezTo>
                <a:lnTo>
                  <a:pt x="2" y="80"/>
                </a:lnTo>
                <a:cubicBezTo>
                  <a:pt x="1" y="80"/>
                  <a:pt x="0" y="79"/>
                  <a:pt x="0" y="78"/>
                </a:cubicBezTo>
                <a:lnTo>
                  <a:pt x="0" y="2"/>
                </a:lnTo>
                <a:cubicBezTo>
                  <a:pt x="0" y="1"/>
                  <a:pt x="1" y="0"/>
                  <a:pt x="2" y="0"/>
                </a:cubicBezTo>
                <a:lnTo>
                  <a:pt x="30" y="0"/>
                </a:lnTo>
                <a:cubicBezTo>
                  <a:pt x="31" y="0"/>
                  <a:pt x="32" y="1"/>
                  <a:pt x="32" y="2"/>
                </a:cubicBezTo>
                <a:lnTo>
                  <a:pt x="32" y="3"/>
                </a:lnTo>
                <a:lnTo>
                  <a:pt x="45" y="8"/>
                </a:lnTo>
                <a:cubicBezTo>
                  <a:pt x="47" y="8"/>
                  <a:pt x="48" y="10"/>
                  <a:pt x="49" y="11"/>
                </a:cubicBezTo>
                <a:cubicBezTo>
                  <a:pt x="50" y="13"/>
                  <a:pt x="50" y="14"/>
                  <a:pt x="50" y="16"/>
                </a:cubicBezTo>
                <a:lnTo>
                  <a:pt x="50" y="16"/>
                </a:lnTo>
                <a:lnTo>
                  <a:pt x="66" y="18"/>
                </a:lnTo>
                <a:lnTo>
                  <a:pt x="66" y="18"/>
                </a:lnTo>
                <a:lnTo>
                  <a:pt x="98" y="22"/>
                </a:lnTo>
                <a:cubicBezTo>
                  <a:pt x="100" y="21"/>
                  <a:pt x="103" y="20"/>
                  <a:pt x="106" y="20"/>
                </a:cubicBezTo>
                <a:lnTo>
                  <a:pt x="126" y="15"/>
                </a:lnTo>
                <a:cubicBezTo>
                  <a:pt x="126" y="14"/>
                  <a:pt x="126" y="12"/>
                  <a:pt x="127" y="11"/>
                </a:cubicBezTo>
                <a:cubicBezTo>
                  <a:pt x="128" y="9"/>
                  <a:pt x="129" y="8"/>
                  <a:pt x="131" y="7"/>
                </a:cubicBezTo>
                <a:lnTo>
                  <a:pt x="144" y="3"/>
                </a:lnTo>
                <a:lnTo>
                  <a:pt x="144" y="2"/>
                </a:lnTo>
                <a:cubicBezTo>
                  <a:pt x="144" y="1"/>
                  <a:pt x="144" y="0"/>
                  <a:pt x="145" y="0"/>
                </a:cubicBezTo>
                <a:close/>
                <a:moveTo>
                  <a:pt x="133" y="77"/>
                </a:moveTo>
                <a:cubicBezTo>
                  <a:pt x="133" y="77"/>
                  <a:pt x="133" y="77"/>
                  <a:pt x="133" y="77"/>
                </a:cubicBezTo>
                <a:lnTo>
                  <a:pt x="143" y="70"/>
                </a:lnTo>
                <a:cubicBezTo>
                  <a:pt x="143" y="70"/>
                  <a:pt x="143" y="70"/>
                  <a:pt x="143" y="70"/>
                </a:cubicBezTo>
                <a:lnTo>
                  <a:pt x="127" y="19"/>
                </a:lnTo>
                <a:lnTo>
                  <a:pt x="107" y="23"/>
                </a:lnTo>
                <a:cubicBezTo>
                  <a:pt x="104" y="24"/>
                  <a:pt x="101" y="24"/>
                  <a:pt x="99" y="25"/>
                </a:cubicBezTo>
                <a:lnTo>
                  <a:pt x="99" y="25"/>
                </a:lnTo>
                <a:lnTo>
                  <a:pt x="99" y="25"/>
                </a:lnTo>
                <a:lnTo>
                  <a:pt x="98" y="25"/>
                </a:lnTo>
                <a:lnTo>
                  <a:pt x="98" y="25"/>
                </a:lnTo>
                <a:cubicBezTo>
                  <a:pt x="98" y="26"/>
                  <a:pt x="97" y="26"/>
                  <a:pt x="97" y="26"/>
                </a:cubicBezTo>
                <a:cubicBezTo>
                  <a:pt x="93" y="27"/>
                  <a:pt x="90" y="28"/>
                  <a:pt x="87" y="30"/>
                </a:cubicBezTo>
                <a:lnTo>
                  <a:pt x="62" y="40"/>
                </a:lnTo>
                <a:lnTo>
                  <a:pt x="63" y="42"/>
                </a:lnTo>
                <a:cubicBezTo>
                  <a:pt x="64" y="44"/>
                  <a:pt x="66" y="45"/>
                  <a:pt x="68" y="46"/>
                </a:cubicBezTo>
                <a:cubicBezTo>
                  <a:pt x="70" y="47"/>
                  <a:pt x="72" y="47"/>
                  <a:pt x="74" y="47"/>
                </a:cubicBezTo>
                <a:lnTo>
                  <a:pt x="98" y="40"/>
                </a:lnTo>
                <a:cubicBezTo>
                  <a:pt x="98" y="40"/>
                  <a:pt x="99" y="41"/>
                  <a:pt x="100" y="41"/>
                </a:cubicBezTo>
                <a:lnTo>
                  <a:pt x="133" y="77"/>
                </a:lnTo>
                <a:close/>
                <a:moveTo>
                  <a:pt x="63" y="77"/>
                </a:moveTo>
                <a:cubicBezTo>
                  <a:pt x="64" y="77"/>
                  <a:pt x="64" y="77"/>
                  <a:pt x="65" y="77"/>
                </a:cubicBezTo>
                <a:cubicBezTo>
                  <a:pt x="66" y="78"/>
                  <a:pt x="67" y="78"/>
                  <a:pt x="68" y="79"/>
                </a:cubicBezTo>
                <a:cubicBezTo>
                  <a:pt x="69" y="80"/>
                  <a:pt x="70" y="80"/>
                  <a:pt x="71" y="81"/>
                </a:cubicBezTo>
                <a:lnTo>
                  <a:pt x="61" y="98"/>
                </a:lnTo>
                <a:lnTo>
                  <a:pt x="54" y="93"/>
                </a:lnTo>
                <a:lnTo>
                  <a:pt x="63" y="77"/>
                </a:lnTo>
                <a:close/>
                <a:moveTo>
                  <a:pt x="65" y="100"/>
                </a:moveTo>
                <a:lnTo>
                  <a:pt x="73" y="104"/>
                </a:lnTo>
                <a:lnTo>
                  <a:pt x="82" y="89"/>
                </a:lnTo>
                <a:lnTo>
                  <a:pt x="74" y="83"/>
                </a:lnTo>
                <a:lnTo>
                  <a:pt x="65" y="100"/>
                </a:lnTo>
                <a:close/>
                <a:moveTo>
                  <a:pt x="76" y="106"/>
                </a:moveTo>
                <a:lnTo>
                  <a:pt x="80" y="109"/>
                </a:lnTo>
                <a:lnTo>
                  <a:pt x="80" y="109"/>
                </a:lnTo>
                <a:cubicBezTo>
                  <a:pt x="80" y="109"/>
                  <a:pt x="81" y="109"/>
                  <a:pt x="81" y="109"/>
                </a:cubicBezTo>
                <a:cubicBezTo>
                  <a:pt x="82" y="109"/>
                  <a:pt x="82" y="109"/>
                  <a:pt x="82" y="109"/>
                </a:cubicBezTo>
                <a:cubicBezTo>
                  <a:pt x="83" y="109"/>
                  <a:pt x="83" y="109"/>
                  <a:pt x="83" y="108"/>
                </a:cubicBezTo>
                <a:lnTo>
                  <a:pt x="83" y="108"/>
                </a:lnTo>
                <a:cubicBezTo>
                  <a:pt x="84" y="108"/>
                  <a:pt x="84" y="108"/>
                  <a:pt x="84" y="107"/>
                </a:cubicBezTo>
                <a:lnTo>
                  <a:pt x="89" y="98"/>
                </a:lnTo>
                <a:cubicBezTo>
                  <a:pt x="90" y="97"/>
                  <a:pt x="90" y="97"/>
                  <a:pt x="90" y="96"/>
                </a:cubicBezTo>
                <a:cubicBezTo>
                  <a:pt x="90" y="95"/>
                  <a:pt x="89" y="95"/>
                  <a:pt x="89" y="94"/>
                </a:cubicBezTo>
                <a:lnTo>
                  <a:pt x="85" y="91"/>
                </a:lnTo>
                <a:lnTo>
                  <a:pt x="76" y="106"/>
                </a:lnTo>
                <a:close/>
                <a:moveTo>
                  <a:pt x="32" y="71"/>
                </a:moveTo>
                <a:lnTo>
                  <a:pt x="43" y="81"/>
                </a:lnTo>
                <a:lnTo>
                  <a:pt x="49" y="73"/>
                </a:lnTo>
                <a:cubicBezTo>
                  <a:pt x="50" y="71"/>
                  <a:pt x="51" y="71"/>
                  <a:pt x="53" y="70"/>
                </a:cubicBezTo>
                <a:lnTo>
                  <a:pt x="53" y="70"/>
                </a:lnTo>
                <a:cubicBezTo>
                  <a:pt x="54" y="70"/>
                  <a:pt x="56" y="70"/>
                  <a:pt x="57" y="70"/>
                </a:cubicBezTo>
                <a:lnTo>
                  <a:pt x="64" y="73"/>
                </a:lnTo>
                <a:cubicBezTo>
                  <a:pt x="66" y="74"/>
                  <a:pt x="68" y="75"/>
                  <a:pt x="70" y="76"/>
                </a:cubicBezTo>
                <a:cubicBezTo>
                  <a:pt x="72" y="77"/>
                  <a:pt x="73" y="78"/>
                  <a:pt x="75" y="79"/>
                </a:cubicBezTo>
                <a:lnTo>
                  <a:pt x="75" y="79"/>
                </a:lnTo>
                <a:cubicBezTo>
                  <a:pt x="75" y="79"/>
                  <a:pt x="75" y="79"/>
                  <a:pt x="75" y="79"/>
                </a:cubicBezTo>
                <a:cubicBezTo>
                  <a:pt x="76" y="79"/>
                  <a:pt x="76" y="80"/>
                  <a:pt x="76" y="80"/>
                </a:cubicBezTo>
                <a:lnTo>
                  <a:pt x="91" y="91"/>
                </a:lnTo>
                <a:cubicBezTo>
                  <a:pt x="92" y="92"/>
                  <a:pt x="92" y="93"/>
                  <a:pt x="93" y="93"/>
                </a:cubicBezTo>
                <a:lnTo>
                  <a:pt x="113" y="107"/>
                </a:lnTo>
                <a:lnTo>
                  <a:pt x="118" y="103"/>
                </a:lnTo>
                <a:cubicBezTo>
                  <a:pt x="119" y="103"/>
                  <a:pt x="119" y="102"/>
                  <a:pt x="120" y="102"/>
                </a:cubicBezTo>
                <a:lnTo>
                  <a:pt x="91" y="80"/>
                </a:lnTo>
                <a:cubicBezTo>
                  <a:pt x="91" y="79"/>
                  <a:pt x="90" y="78"/>
                  <a:pt x="91" y="77"/>
                </a:cubicBezTo>
                <a:cubicBezTo>
                  <a:pt x="92" y="76"/>
                  <a:pt x="93" y="76"/>
                  <a:pt x="94" y="77"/>
                </a:cubicBezTo>
                <a:lnTo>
                  <a:pt x="123" y="99"/>
                </a:lnTo>
                <a:cubicBezTo>
                  <a:pt x="124" y="98"/>
                  <a:pt x="125" y="97"/>
                  <a:pt x="126" y="95"/>
                </a:cubicBezTo>
                <a:cubicBezTo>
                  <a:pt x="126" y="94"/>
                  <a:pt x="127" y="93"/>
                  <a:pt x="128" y="92"/>
                </a:cubicBezTo>
                <a:lnTo>
                  <a:pt x="102" y="70"/>
                </a:lnTo>
                <a:cubicBezTo>
                  <a:pt x="102" y="69"/>
                  <a:pt x="102" y="68"/>
                  <a:pt x="102" y="67"/>
                </a:cubicBezTo>
                <a:cubicBezTo>
                  <a:pt x="103" y="66"/>
                  <a:pt x="104" y="66"/>
                  <a:pt x="105" y="67"/>
                </a:cubicBezTo>
                <a:lnTo>
                  <a:pt x="130" y="89"/>
                </a:lnTo>
                <a:cubicBezTo>
                  <a:pt x="130" y="88"/>
                  <a:pt x="131" y="87"/>
                  <a:pt x="131" y="86"/>
                </a:cubicBezTo>
                <a:lnTo>
                  <a:pt x="132" y="84"/>
                </a:lnTo>
                <a:cubicBezTo>
                  <a:pt x="132" y="84"/>
                  <a:pt x="132" y="83"/>
                  <a:pt x="132" y="83"/>
                </a:cubicBezTo>
                <a:cubicBezTo>
                  <a:pt x="132" y="82"/>
                  <a:pt x="132" y="82"/>
                  <a:pt x="131" y="81"/>
                </a:cubicBezTo>
                <a:lnTo>
                  <a:pt x="98" y="44"/>
                </a:lnTo>
                <a:lnTo>
                  <a:pt x="75" y="50"/>
                </a:lnTo>
                <a:cubicBezTo>
                  <a:pt x="72" y="51"/>
                  <a:pt x="69" y="51"/>
                  <a:pt x="66" y="50"/>
                </a:cubicBezTo>
                <a:cubicBezTo>
                  <a:pt x="64" y="48"/>
                  <a:pt x="61" y="46"/>
                  <a:pt x="60" y="43"/>
                </a:cubicBezTo>
                <a:lnTo>
                  <a:pt x="58" y="39"/>
                </a:lnTo>
                <a:lnTo>
                  <a:pt x="58" y="39"/>
                </a:lnTo>
                <a:cubicBezTo>
                  <a:pt x="58" y="38"/>
                  <a:pt x="58" y="37"/>
                  <a:pt x="59" y="37"/>
                </a:cubicBezTo>
                <a:lnTo>
                  <a:pt x="85" y="26"/>
                </a:lnTo>
                <a:cubicBezTo>
                  <a:pt x="87" y="25"/>
                  <a:pt x="88" y="25"/>
                  <a:pt x="89" y="24"/>
                </a:cubicBezTo>
                <a:lnTo>
                  <a:pt x="66" y="22"/>
                </a:lnTo>
                <a:lnTo>
                  <a:pt x="48" y="20"/>
                </a:lnTo>
                <a:lnTo>
                  <a:pt x="32" y="71"/>
                </a:lnTo>
                <a:close/>
                <a:moveTo>
                  <a:pt x="93" y="98"/>
                </a:moveTo>
                <a:cubicBezTo>
                  <a:pt x="93" y="99"/>
                  <a:pt x="93" y="99"/>
                  <a:pt x="93" y="100"/>
                </a:cubicBezTo>
                <a:lnTo>
                  <a:pt x="89" y="106"/>
                </a:lnTo>
                <a:lnTo>
                  <a:pt x="101" y="114"/>
                </a:lnTo>
                <a:cubicBezTo>
                  <a:pt x="102" y="114"/>
                  <a:pt x="102" y="114"/>
                  <a:pt x="103" y="114"/>
                </a:cubicBezTo>
                <a:cubicBezTo>
                  <a:pt x="104" y="114"/>
                  <a:pt x="104" y="114"/>
                  <a:pt x="105" y="113"/>
                </a:cubicBezTo>
                <a:lnTo>
                  <a:pt x="109" y="110"/>
                </a:lnTo>
                <a:lnTo>
                  <a:pt x="93" y="98"/>
                </a:lnTo>
                <a:close/>
                <a:moveTo>
                  <a:pt x="32" y="61"/>
                </a:moveTo>
                <a:lnTo>
                  <a:pt x="46" y="15"/>
                </a:lnTo>
                <a:cubicBezTo>
                  <a:pt x="46" y="14"/>
                  <a:pt x="46" y="13"/>
                  <a:pt x="46" y="13"/>
                </a:cubicBezTo>
                <a:cubicBezTo>
                  <a:pt x="46" y="12"/>
                  <a:pt x="45" y="12"/>
                  <a:pt x="44" y="11"/>
                </a:cubicBezTo>
                <a:lnTo>
                  <a:pt x="32" y="7"/>
                </a:lnTo>
                <a:lnTo>
                  <a:pt x="32" y="61"/>
                </a:lnTo>
                <a:close/>
                <a:moveTo>
                  <a:pt x="28" y="4"/>
                </a:moveTo>
                <a:lnTo>
                  <a:pt x="4" y="4"/>
                </a:lnTo>
                <a:lnTo>
                  <a:pt x="4" y="76"/>
                </a:lnTo>
                <a:lnTo>
                  <a:pt x="28" y="76"/>
                </a:lnTo>
                <a:lnTo>
                  <a:pt x="28" y="4"/>
                </a:lnTo>
                <a:close/>
                <a:moveTo>
                  <a:pt x="144" y="58"/>
                </a:moveTo>
                <a:lnTo>
                  <a:pt x="144" y="7"/>
                </a:lnTo>
                <a:lnTo>
                  <a:pt x="132" y="11"/>
                </a:lnTo>
                <a:cubicBezTo>
                  <a:pt x="131" y="11"/>
                  <a:pt x="130" y="12"/>
                  <a:pt x="130" y="12"/>
                </a:cubicBezTo>
                <a:cubicBezTo>
                  <a:pt x="130" y="13"/>
                  <a:pt x="130" y="14"/>
                  <a:pt x="130" y="15"/>
                </a:cubicBezTo>
                <a:lnTo>
                  <a:pt x="144" y="58"/>
                </a:lnTo>
                <a:close/>
                <a:moveTo>
                  <a:pt x="147" y="71"/>
                </a:moveTo>
                <a:lnTo>
                  <a:pt x="147" y="76"/>
                </a:lnTo>
                <a:lnTo>
                  <a:pt x="171" y="76"/>
                </a:lnTo>
                <a:lnTo>
                  <a:pt x="171" y="4"/>
                </a:lnTo>
                <a:lnTo>
                  <a:pt x="147" y="4"/>
                </a:lnTo>
                <a:lnTo>
                  <a:pt x="147" y="7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39229188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31CB498-386B-4F3B-828C-497F6C7CE7CB}"/>
              </a:ext>
            </a:extLst>
          </p:cNvPr>
          <p:cNvSpPr>
            <a:spLocks noGrp="1"/>
          </p:cNvSpPr>
          <p:nvPr>
            <p:ph type="title"/>
          </p:nvPr>
        </p:nvSpPr>
        <p:spPr/>
        <p:txBody>
          <a:bodyPr/>
          <a:lstStyle/>
          <a:p>
            <a:r>
              <a:rPr lang="de-DE" dirty="0"/>
              <a:t>Unerlaubte Zuweisung </a:t>
            </a:r>
          </a:p>
        </p:txBody>
      </p:sp>
      <p:sp>
        <p:nvSpPr>
          <p:cNvPr id="8" name="Text Placeholder 7">
            <a:extLst>
              <a:ext uri="{FF2B5EF4-FFF2-40B4-BE49-F238E27FC236}">
                <a16:creationId xmlns:a16="http://schemas.microsoft.com/office/drawing/2014/main" id="{453F2C4D-5504-4F41-A266-786C1B87B216}"/>
              </a:ext>
            </a:extLst>
          </p:cNvPr>
          <p:cNvSpPr>
            <a:spLocks noGrp="1"/>
          </p:cNvSpPr>
          <p:nvPr>
            <p:ph type="body" sz="quarter" idx="11"/>
          </p:nvPr>
        </p:nvSpPr>
        <p:spPr>
          <a:xfrm>
            <a:off x="587375" y="1810802"/>
            <a:ext cx="11017249" cy="1251376"/>
          </a:xfrm>
        </p:spPr>
        <p:txBody>
          <a:bodyPr anchor="t">
            <a:normAutofit fontScale="92500" lnSpcReduction="10000"/>
          </a:bodyPr>
          <a:lstStyle/>
          <a:p>
            <a:pPr algn="l"/>
            <a:r>
              <a:rPr lang="de-DE" i="0" dirty="0">
                <a:solidFill>
                  <a:srgbClr val="000000"/>
                </a:solidFill>
                <a:effectLst/>
                <a:latin typeface="Arial" panose="020B0604020202020204" pitchFamily="34" charset="0"/>
              </a:rPr>
              <a:t>§ 31a Abs. 1 Krankenhausgestaltungsgesetz NRW (KHGG NRW)</a:t>
            </a:r>
          </a:p>
          <a:p>
            <a:pPr algn="l"/>
            <a:r>
              <a:rPr lang="de-DE" b="0" dirty="0">
                <a:solidFill>
                  <a:srgbClr val="141414"/>
                </a:solidFill>
                <a:effectLst/>
              </a:rPr>
              <a:t>Krankenhäusern und ihren Trägern ist es nicht gestattet, für die Zuweisung von Patientinnen und Patienten ein Entgelt oder andere Vorteile zu gewähren, zu versprechen, sich gewähren oder versprechen zu lassen.</a:t>
            </a:r>
            <a:endParaRPr lang="de-DE" dirty="0"/>
          </a:p>
        </p:txBody>
      </p:sp>
      <p:sp>
        <p:nvSpPr>
          <p:cNvPr id="5" name="Date Placeholder 4">
            <a:extLst>
              <a:ext uri="{FF2B5EF4-FFF2-40B4-BE49-F238E27FC236}">
                <a16:creationId xmlns:a16="http://schemas.microsoft.com/office/drawing/2014/main" id="{370A9BDC-CC9B-46E5-82DE-46CF8695144C}"/>
              </a:ext>
            </a:extLst>
          </p:cNvPr>
          <p:cNvSpPr>
            <a:spLocks noGrp="1"/>
          </p:cNvSpPr>
          <p:nvPr>
            <p:ph type="dt" sz="half" idx="12"/>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2C6CB6CF-C9C9-4293-A725-835E4F8909FD}"/>
              </a:ext>
            </a:extLst>
          </p:cNvPr>
          <p:cNvSpPr>
            <a:spLocks noGrp="1"/>
          </p:cNvSpPr>
          <p:nvPr>
            <p:ph type="sldNum" sz="quarter" idx="13"/>
          </p:nvPr>
        </p:nvSpPr>
        <p:spPr/>
        <p:txBody>
          <a:bodyPr/>
          <a:lstStyle/>
          <a:p>
            <a:fld id="{8ED280B2-FD19-491D-8746-6B7D39E89A7F}" type="slidenum">
              <a:rPr lang="de-DE" smtClean="0"/>
              <a:pPr/>
              <a:t>38</a:t>
            </a:fld>
            <a:endParaRPr lang="de-DE" dirty="0"/>
          </a:p>
        </p:txBody>
      </p:sp>
      <p:sp>
        <p:nvSpPr>
          <p:cNvPr id="2" name="TextBox 1">
            <a:extLst>
              <a:ext uri="{FF2B5EF4-FFF2-40B4-BE49-F238E27FC236}">
                <a16:creationId xmlns:a16="http://schemas.microsoft.com/office/drawing/2014/main" id="{4489E3EA-D759-4337-B4DA-5DF1E786BEEE}"/>
              </a:ext>
            </a:extLst>
          </p:cNvPr>
          <p:cNvSpPr txBox="1"/>
          <p:nvPr/>
        </p:nvSpPr>
        <p:spPr>
          <a:xfrm>
            <a:off x="587374" y="3545866"/>
            <a:ext cx="11017249" cy="1754326"/>
          </a:xfrm>
          <a:prstGeom prst="rect">
            <a:avLst/>
          </a:prstGeom>
          <a:noFill/>
        </p:spPr>
        <p:txBody>
          <a:bodyPr wrap="square" rtlCol="0">
            <a:spAutoFit/>
          </a:bodyPr>
          <a:lstStyle/>
          <a:p>
            <a:pPr marL="285750" indent="-285750">
              <a:buClr>
                <a:schemeClr val="accent1"/>
              </a:buClr>
              <a:buFont typeface="Wingdings" panose="05000000000000000000" pitchFamily="2" charset="2"/>
              <a:buChar char="§"/>
            </a:pPr>
            <a:r>
              <a:rPr lang="de-DE" b="0" i="0" dirty="0">
                <a:effectLst/>
              </a:rPr>
              <a:t>Angelehnt an § 29a Musterberufsordnung-Ärzte (MBO-Ä).</a:t>
            </a:r>
          </a:p>
          <a:p>
            <a:pPr marL="285750" indent="-285750">
              <a:buClr>
                <a:schemeClr val="accent1"/>
              </a:buClr>
              <a:buFont typeface="Wingdings" panose="05000000000000000000" pitchFamily="2" charset="2"/>
              <a:buChar char="§"/>
            </a:pPr>
            <a:r>
              <a:rPr lang="de-DE" b="0" i="0" dirty="0">
                <a:effectLst/>
              </a:rPr>
              <a:t>Gilt </a:t>
            </a:r>
            <a:r>
              <a:rPr lang="de-DE" b="1" i="0" dirty="0">
                <a:effectLst/>
              </a:rPr>
              <a:t>auch für nicht öffentlich geförderte Krankenhäuser </a:t>
            </a:r>
            <a:r>
              <a:rPr lang="de-DE" b="0" i="0" dirty="0">
                <a:effectLst/>
              </a:rPr>
              <a:t>(§ 36 Abs. 2 KHGG NRW).</a:t>
            </a:r>
          </a:p>
          <a:p>
            <a:pPr marL="285750" indent="-285750">
              <a:buClr>
                <a:schemeClr val="accent1"/>
              </a:buClr>
              <a:buFont typeface="Wingdings" panose="05000000000000000000" pitchFamily="2" charset="2"/>
              <a:buChar char="§"/>
            </a:pPr>
            <a:r>
              <a:rPr lang="de-DE" b="0" i="0" dirty="0">
                <a:effectLst/>
              </a:rPr>
              <a:t>Verbotsgesetz </a:t>
            </a:r>
            <a:r>
              <a:rPr lang="de-DE" b="0" i="0" dirty="0" err="1">
                <a:effectLst/>
              </a:rPr>
              <a:t>i.S.d</a:t>
            </a:r>
            <a:r>
              <a:rPr lang="de-DE" b="0" i="0" dirty="0">
                <a:effectLst/>
              </a:rPr>
              <a:t>. § 134 BGB </a:t>
            </a:r>
            <a:r>
              <a:rPr lang="de-DE" b="0" i="0" dirty="0">
                <a:effectLst/>
                <a:sym typeface="Wingdings" panose="05000000000000000000" pitchFamily="2" charset="2"/>
              </a:rPr>
              <a:t> </a:t>
            </a:r>
            <a:r>
              <a:rPr lang="de-DE" b="0" i="0" dirty="0">
                <a:effectLst/>
              </a:rPr>
              <a:t>hiergegen verstoßende Vereinbarungen sind </a:t>
            </a:r>
            <a:r>
              <a:rPr lang="de-DE" b="1" i="0" dirty="0">
                <a:effectLst/>
              </a:rPr>
              <a:t>nichtig</a:t>
            </a:r>
            <a:r>
              <a:rPr lang="de-DE" b="0" i="0" dirty="0">
                <a:effectLst/>
              </a:rPr>
              <a:t>.</a:t>
            </a:r>
          </a:p>
          <a:p>
            <a:pPr marL="742950" lvl="1" indent="-285750">
              <a:buClr>
                <a:schemeClr val="accent1"/>
              </a:buClr>
              <a:buFont typeface="Wingdings" panose="05000000000000000000" pitchFamily="2" charset="2"/>
              <a:buChar char="§"/>
            </a:pPr>
            <a:r>
              <a:rPr lang="de-DE" dirty="0"/>
              <a:t>Die Entscheidung, in welches Krankenhaus sich die jeweilige Patientin zur Behandlung bzw. Entbindung begibt, darf nicht davon abhängig sein, ob der Hebamme für die Zuweisung eine Gegenleistung zufließt oder nicht (</a:t>
            </a:r>
            <a:r>
              <a:rPr lang="de-DE" b="1" dirty="0"/>
              <a:t>AG Lüdenscheid</a:t>
            </a:r>
            <a:r>
              <a:rPr lang="de-DE" dirty="0"/>
              <a:t>, Urteil vom 15. Juni 2012 - 96 C 396/11).</a:t>
            </a:r>
          </a:p>
        </p:txBody>
      </p:sp>
    </p:spTree>
    <p:extLst>
      <p:ext uri="{BB962C8B-B14F-4D97-AF65-F5344CB8AC3E}">
        <p14:creationId xmlns:p14="http://schemas.microsoft.com/office/powerpoint/2010/main" val="11012182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FBE1C6-5B2A-4CCD-9338-E87E415078B5}"/>
              </a:ext>
            </a:extLst>
          </p:cNvPr>
          <p:cNvSpPr>
            <a:spLocks noGrp="1"/>
          </p:cNvSpPr>
          <p:nvPr>
            <p:ph type="title"/>
          </p:nvPr>
        </p:nvSpPr>
        <p:spPr/>
        <p:txBody>
          <a:bodyPr/>
          <a:lstStyle/>
          <a:p>
            <a:br>
              <a:rPr lang="de-DE" b="0" i="0" dirty="0">
                <a:effectLst/>
              </a:rPr>
            </a:br>
            <a:r>
              <a:rPr lang="de-DE" dirty="0"/>
              <a:t>Kooperationen zwischen Industrie und Leistungserbringern, Sponsoring</a:t>
            </a:r>
          </a:p>
        </p:txBody>
      </p:sp>
      <p:sp>
        <p:nvSpPr>
          <p:cNvPr id="5" name="Date Placeholder 4">
            <a:extLst>
              <a:ext uri="{FF2B5EF4-FFF2-40B4-BE49-F238E27FC236}">
                <a16:creationId xmlns:a16="http://schemas.microsoft.com/office/drawing/2014/main" id="{5B12B10D-F9C4-4F6A-980F-0FAAA3545EDA}"/>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332B3018-74A5-4A0B-8DA4-75B3E3521755}"/>
              </a:ext>
            </a:extLst>
          </p:cNvPr>
          <p:cNvSpPr>
            <a:spLocks noGrp="1"/>
          </p:cNvSpPr>
          <p:nvPr>
            <p:ph type="sldNum" sz="quarter" idx="11"/>
          </p:nvPr>
        </p:nvSpPr>
        <p:spPr/>
        <p:txBody>
          <a:bodyPr/>
          <a:lstStyle/>
          <a:p>
            <a:fld id="{8ED280B2-FD19-491D-8746-6B7D39E89A7F}" type="slidenum">
              <a:rPr lang="de-DE" smtClean="0"/>
              <a:pPr/>
              <a:t>39</a:t>
            </a:fld>
            <a:endParaRPr lang="de-DE" dirty="0"/>
          </a:p>
        </p:txBody>
      </p:sp>
    </p:spTree>
    <p:extLst>
      <p:ext uri="{BB962C8B-B14F-4D97-AF65-F5344CB8AC3E}">
        <p14:creationId xmlns:p14="http://schemas.microsoft.com/office/powerpoint/2010/main" val="1010944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7FFC0E-754E-468D-8F82-3E4F0FDEC9A2}"/>
              </a:ext>
            </a:extLst>
          </p:cNvPr>
          <p:cNvSpPr>
            <a:spLocks noGrp="1"/>
          </p:cNvSpPr>
          <p:nvPr>
            <p:ph type="title"/>
          </p:nvPr>
        </p:nvSpPr>
        <p:spPr/>
        <p:txBody>
          <a:bodyPr/>
          <a:lstStyle/>
          <a:p>
            <a:r>
              <a:rPr lang="de-DE" dirty="0"/>
              <a:t>Was ist Compliance?</a:t>
            </a:r>
          </a:p>
        </p:txBody>
      </p:sp>
      <p:sp>
        <p:nvSpPr>
          <p:cNvPr id="8" name="Content Placeholder 7">
            <a:extLst>
              <a:ext uri="{FF2B5EF4-FFF2-40B4-BE49-F238E27FC236}">
                <a16:creationId xmlns:a16="http://schemas.microsoft.com/office/drawing/2014/main" id="{8AA98E76-3A82-4E12-8617-DEB7996BD123}"/>
              </a:ext>
            </a:extLst>
          </p:cNvPr>
          <p:cNvSpPr>
            <a:spLocks noGrp="1"/>
          </p:cNvSpPr>
          <p:nvPr>
            <p:ph sz="quarter" idx="12"/>
          </p:nvPr>
        </p:nvSpPr>
        <p:spPr/>
        <p:txBody>
          <a:bodyPr>
            <a:normAutofit/>
          </a:bodyPr>
          <a:lstStyle/>
          <a:p>
            <a:pPr marL="285750" indent="-285750" algn="l">
              <a:buFont typeface="Wingdings" panose="05000000000000000000" pitchFamily="2" charset="2"/>
              <a:buChar char="§"/>
            </a:pPr>
            <a:r>
              <a:rPr lang="de-DE" b="0" i="0" dirty="0">
                <a:effectLst/>
                <a:latin typeface="Arial" panose="020B0604020202020204" pitchFamily="34" charset="0"/>
              </a:rPr>
              <a:t>Kein einheitlicher Sprachgebrauch.</a:t>
            </a:r>
          </a:p>
          <a:p>
            <a:pPr marL="285750" indent="-285750" algn="l">
              <a:buFont typeface="Wingdings" panose="05000000000000000000" pitchFamily="2" charset="2"/>
              <a:buChar char="§"/>
            </a:pPr>
            <a:r>
              <a:rPr lang="de-DE" b="0" i="0" dirty="0">
                <a:effectLst/>
                <a:latin typeface="Arial" panose="020B0604020202020204" pitchFamily="34" charset="0"/>
              </a:rPr>
              <a:t>Regeltreue, Regelkonformität.</a:t>
            </a:r>
          </a:p>
          <a:p>
            <a:pPr marL="285750" indent="-285750" algn="l">
              <a:buFont typeface="Wingdings" panose="05000000000000000000" pitchFamily="2" charset="2"/>
              <a:buChar char="§"/>
            </a:pPr>
            <a:r>
              <a:rPr lang="de-DE" b="0" i="0" dirty="0">
                <a:effectLst/>
                <a:latin typeface="Arial" panose="020B0604020202020204" pitchFamily="34" charset="0"/>
              </a:rPr>
              <a:t>Verpflichtung eines Unternehmens bzw. seiner Organe und der Beschäftigten, sich an die vom Gesetzgeber, vom Unternehmen, von Behörden formulierten Gesetze, Regeln und internen Vorschriften wie </a:t>
            </a:r>
            <a:r>
              <a:rPr lang="de-DE" dirty="0">
                <a:latin typeface="Arial" panose="020B0604020202020204" pitchFamily="34" charset="0"/>
              </a:rPr>
              <a:t>Kodizes</a:t>
            </a:r>
            <a:r>
              <a:rPr lang="de-DE" b="0" i="0" dirty="0">
                <a:effectLst/>
                <a:latin typeface="Arial" panose="020B0604020202020204" pitchFamily="34" charset="0"/>
              </a:rPr>
              <a:t> („Best Practice“) zu halten und deren Einhaltung zu gewährleisten.</a:t>
            </a:r>
          </a:p>
        </p:txBody>
      </p:sp>
      <p:sp>
        <p:nvSpPr>
          <p:cNvPr id="5" name="Date Placeholder 4">
            <a:extLst>
              <a:ext uri="{FF2B5EF4-FFF2-40B4-BE49-F238E27FC236}">
                <a16:creationId xmlns:a16="http://schemas.microsoft.com/office/drawing/2014/main" id="{A463349A-DDF3-481F-8576-349A3B62950C}"/>
              </a:ext>
            </a:extLst>
          </p:cNvPr>
          <p:cNvSpPr>
            <a:spLocks noGrp="1"/>
          </p:cNvSpPr>
          <p:nvPr>
            <p:ph type="dt" sz="half" idx="13"/>
          </p:nvPr>
        </p:nvSpPr>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a:extLst>
              <a:ext uri="{FF2B5EF4-FFF2-40B4-BE49-F238E27FC236}">
                <a16:creationId xmlns:a16="http://schemas.microsoft.com/office/drawing/2014/main" id="{062BBD1C-80BB-4C78-BCCB-D8FAA3146673}"/>
              </a:ext>
            </a:extLst>
          </p:cNvPr>
          <p:cNvSpPr>
            <a:spLocks noGrp="1"/>
          </p:cNvSpPr>
          <p:nvPr>
            <p:ph type="sldNum" sz="quarter" idx="14"/>
          </p:nvPr>
        </p:nvSpPr>
        <p:spPr/>
        <p:txBody>
          <a:bodyPr anchor="t">
            <a:normAutofit/>
          </a:bodyPr>
          <a:lstStyle/>
          <a:p>
            <a:pPr>
              <a:spcAft>
                <a:spcPts val="600"/>
              </a:spcAft>
            </a:pPr>
            <a:fld id="{8ED280B2-FD19-491D-8746-6B7D39E89A7F}" type="slidenum">
              <a:rPr lang="de-DE" smtClean="0"/>
              <a:pPr>
                <a:spcAft>
                  <a:spcPts val="600"/>
                </a:spcAft>
              </a:pPr>
              <a:t>4</a:t>
            </a:fld>
            <a:endParaRPr lang="de-DE"/>
          </a:p>
        </p:txBody>
      </p:sp>
    </p:spTree>
    <p:extLst>
      <p:ext uri="{BB962C8B-B14F-4D97-AF65-F5344CB8AC3E}">
        <p14:creationId xmlns:p14="http://schemas.microsoft.com/office/powerpoint/2010/main" val="2757801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D297C9-FD4F-4F10-A305-461E3BA3BBC8}"/>
              </a:ext>
            </a:extLst>
          </p:cNvPr>
          <p:cNvSpPr>
            <a:spLocks noGrp="1"/>
          </p:cNvSpPr>
          <p:nvPr>
            <p:ph type="title"/>
          </p:nvPr>
        </p:nvSpPr>
        <p:spPr/>
        <p:txBody>
          <a:bodyPr/>
          <a:lstStyle/>
          <a:p>
            <a:r>
              <a:rPr lang="de-DE" dirty="0"/>
              <a:t>Sponsoring, Zusammenarbeit mit der Industrie usw.</a:t>
            </a:r>
          </a:p>
        </p:txBody>
      </p:sp>
      <p:sp>
        <p:nvSpPr>
          <p:cNvPr id="6" name="Content Placeholder 5">
            <a:extLst>
              <a:ext uri="{FF2B5EF4-FFF2-40B4-BE49-F238E27FC236}">
                <a16:creationId xmlns:a16="http://schemas.microsoft.com/office/drawing/2014/main" id="{F033AEE3-9630-4BB4-A8D2-BF342F1DF355}"/>
              </a:ext>
            </a:extLst>
          </p:cNvPr>
          <p:cNvSpPr>
            <a:spLocks noGrp="1"/>
          </p:cNvSpPr>
          <p:nvPr>
            <p:ph sz="quarter" idx="12"/>
          </p:nvPr>
        </p:nvSpPr>
        <p:spPr/>
        <p:txBody>
          <a:bodyPr>
            <a:normAutofit lnSpcReduction="10000"/>
          </a:bodyPr>
          <a:lstStyle/>
          <a:p>
            <a:pPr marL="285750" indent="-285750">
              <a:buFont typeface="Wingdings" panose="05000000000000000000" pitchFamily="2" charset="2"/>
              <a:buChar char="§"/>
            </a:pPr>
            <a:r>
              <a:rPr lang="de-DE" dirty="0">
                <a:solidFill>
                  <a:srgbClr val="222222"/>
                </a:solidFill>
              </a:rPr>
              <a:t>„</a:t>
            </a:r>
            <a:r>
              <a:rPr lang="de-DE" i="1" dirty="0">
                <a:solidFill>
                  <a:srgbClr val="222222"/>
                </a:solidFill>
              </a:rPr>
              <a:t>Herzklappenskandal</a:t>
            </a:r>
            <a:r>
              <a:rPr lang="de-DE" dirty="0">
                <a:solidFill>
                  <a:srgbClr val="222222"/>
                </a:solidFill>
              </a:rPr>
              <a:t>“ aus dem Jahre 1994, persönliche Vereinnahmung von Geldern eines Medizinprodukteherstellers durch einen Arzt an einem Uniklinikum, die für die Forschung verwendet wurden.</a:t>
            </a:r>
          </a:p>
          <a:p>
            <a:pPr marL="285750" indent="-285750">
              <a:buFont typeface="Wingdings" panose="05000000000000000000" pitchFamily="2" charset="2"/>
              <a:buChar char="§"/>
            </a:pPr>
            <a:r>
              <a:rPr lang="de-DE" dirty="0"/>
              <a:t>Therapie-, Verordnungs- und Beschaffungsentscheidungen sollen nicht in unlauterer Weise beeinflusst werden (</a:t>
            </a:r>
            <a:r>
              <a:rPr lang="de-DE" i="0" dirty="0">
                <a:solidFill>
                  <a:srgbClr val="000000"/>
                </a:solidFill>
                <a:effectLst/>
              </a:rPr>
              <a:t>Zulässige Imagewerbung vs. Unzulässiger Werbung).</a:t>
            </a:r>
            <a:endParaRPr lang="de-DE" i="0" dirty="0">
              <a:solidFill>
                <a:srgbClr val="222222"/>
              </a:solidFill>
              <a:effectLst/>
            </a:endParaRPr>
          </a:p>
          <a:p>
            <a:pPr marL="285750" indent="-285750">
              <a:buFont typeface="Wingdings" panose="05000000000000000000" pitchFamily="2" charset="2"/>
              <a:buChar char="§"/>
            </a:pPr>
            <a:r>
              <a:rPr lang="de-DE" b="0" i="0" dirty="0">
                <a:solidFill>
                  <a:srgbClr val="000000"/>
                </a:solidFill>
                <a:effectLst/>
              </a:rPr>
              <a:t>§§ 299a, b StGB dann einschlägig, wenn ein potentieller Vertragspartner dem anderen potentiellen Vertragspartner einen (zusätzlichen) Vorteil dafür anbietet (oder letzterer von ersterem dieses fordert), dass dieser ihn bei dem Bezug von Waren oder Dienstleistungen in unlauterer Weise bevorzugt. </a:t>
            </a:r>
          </a:p>
          <a:p>
            <a:pPr marL="285750" indent="-285750">
              <a:buFont typeface="Wingdings" panose="05000000000000000000" pitchFamily="2" charset="2"/>
              <a:buChar char="§"/>
            </a:pPr>
            <a:r>
              <a:rPr lang="de-DE" dirty="0">
                <a:solidFill>
                  <a:srgbClr val="222222"/>
                </a:solidFill>
              </a:rPr>
              <a:t>Z</a:t>
            </a:r>
            <a:r>
              <a:rPr lang="de-DE" b="0" i="0" dirty="0">
                <a:solidFill>
                  <a:srgbClr val="141414"/>
                </a:solidFill>
                <a:effectLst/>
              </a:rPr>
              <a:t>ulässigkeit der Zuwendung ist zu bewerten u.a. nach </a:t>
            </a:r>
          </a:p>
          <a:p>
            <a:pPr marL="645750" lvl="1" indent="-285750">
              <a:spcBef>
                <a:spcPts val="0"/>
              </a:spcBef>
            </a:pPr>
            <a:r>
              <a:rPr lang="de-DE" b="0" i="0" dirty="0">
                <a:solidFill>
                  <a:srgbClr val="141414"/>
                </a:solidFill>
                <a:effectLst/>
              </a:rPr>
              <a:t>§§ 30 ff. MBO-Ä</a:t>
            </a:r>
          </a:p>
          <a:p>
            <a:pPr marL="645750" lvl="1" indent="-285750">
              <a:spcBef>
                <a:spcPts val="0"/>
              </a:spcBef>
            </a:pPr>
            <a:r>
              <a:rPr lang="de-DE" b="0" i="0" dirty="0">
                <a:solidFill>
                  <a:srgbClr val="141414"/>
                </a:solidFill>
                <a:effectLst/>
              </a:rPr>
              <a:t>§ 7 Abs. 2 HWG</a:t>
            </a:r>
          </a:p>
          <a:p>
            <a:pPr marL="645750" lvl="1" indent="-285750">
              <a:spcBef>
                <a:spcPts val="0"/>
              </a:spcBef>
            </a:pPr>
            <a:r>
              <a:rPr lang="de-DE" b="0" i="0" dirty="0">
                <a:solidFill>
                  <a:srgbClr val="141414"/>
                </a:solidFill>
                <a:effectLst/>
              </a:rPr>
              <a:t>UWG </a:t>
            </a:r>
          </a:p>
          <a:p>
            <a:pPr marL="645750" lvl="1" indent="-285750">
              <a:spcBef>
                <a:spcPts val="0"/>
              </a:spcBef>
            </a:pPr>
            <a:r>
              <a:rPr lang="de-DE" b="0" i="0" dirty="0">
                <a:solidFill>
                  <a:srgbClr val="141414"/>
                </a:solidFill>
                <a:effectLst/>
              </a:rPr>
              <a:t>z. B. FSA-Kodex.</a:t>
            </a:r>
          </a:p>
        </p:txBody>
      </p:sp>
      <p:sp>
        <p:nvSpPr>
          <p:cNvPr id="3" name="Date Placeholder 2">
            <a:extLst>
              <a:ext uri="{FF2B5EF4-FFF2-40B4-BE49-F238E27FC236}">
                <a16:creationId xmlns:a16="http://schemas.microsoft.com/office/drawing/2014/main" id="{D6D8A0FB-38A0-4B80-A5CD-099537C013FB}"/>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ADE05919-D0C0-488F-BA52-982D7441A160}"/>
              </a:ext>
            </a:extLst>
          </p:cNvPr>
          <p:cNvSpPr>
            <a:spLocks noGrp="1"/>
          </p:cNvSpPr>
          <p:nvPr>
            <p:ph type="sldNum" sz="quarter" idx="14"/>
          </p:nvPr>
        </p:nvSpPr>
        <p:spPr/>
        <p:txBody>
          <a:bodyPr/>
          <a:lstStyle/>
          <a:p>
            <a:fld id="{8ED280B2-FD19-491D-8746-6B7D39E89A7F}" type="slidenum">
              <a:rPr lang="de-DE" smtClean="0"/>
              <a:pPr/>
              <a:t>40</a:t>
            </a:fld>
            <a:endParaRPr lang="de-DE" dirty="0"/>
          </a:p>
        </p:txBody>
      </p:sp>
    </p:spTree>
    <p:extLst>
      <p:ext uri="{BB962C8B-B14F-4D97-AF65-F5344CB8AC3E}">
        <p14:creationId xmlns:p14="http://schemas.microsoft.com/office/powerpoint/2010/main" val="3088721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D297C9-FD4F-4F10-A305-461E3BA3BBC8}"/>
              </a:ext>
            </a:extLst>
          </p:cNvPr>
          <p:cNvSpPr>
            <a:spLocks noGrp="1"/>
          </p:cNvSpPr>
          <p:nvPr>
            <p:ph type="title"/>
          </p:nvPr>
        </p:nvSpPr>
        <p:spPr/>
        <p:txBody>
          <a:bodyPr/>
          <a:lstStyle/>
          <a:p>
            <a:r>
              <a:rPr lang="de-DE" dirty="0"/>
              <a:t>Sponsoring, Zusammenarbeit mit der Industrie usw.</a:t>
            </a:r>
          </a:p>
        </p:txBody>
      </p:sp>
      <p:sp>
        <p:nvSpPr>
          <p:cNvPr id="6" name="Content Placeholder 5">
            <a:extLst>
              <a:ext uri="{FF2B5EF4-FFF2-40B4-BE49-F238E27FC236}">
                <a16:creationId xmlns:a16="http://schemas.microsoft.com/office/drawing/2014/main" id="{F033AEE3-9630-4BB4-A8D2-BF342F1DF355}"/>
              </a:ext>
            </a:extLst>
          </p:cNvPr>
          <p:cNvSpPr>
            <a:spLocks noGrp="1"/>
          </p:cNvSpPr>
          <p:nvPr>
            <p:ph sz="quarter" idx="12"/>
          </p:nvPr>
        </p:nvSpPr>
        <p:spPr/>
        <p:txBody>
          <a:bodyPr>
            <a:normAutofit/>
          </a:bodyPr>
          <a:lstStyle/>
          <a:p>
            <a:r>
              <a:rPr lang="de-DE" b="1" i="0" dirty="0" err="1">
                <a:solidFill>
                  <a:srgbClr val="141414"/>
                </a:solidFill>
                <a:effectLst/>
              </a:rPr>
              <a:t>Indizen</a:t>
            </a:r>
            <a:r>
              <a:rPr lang="de-DE" b="1" i="0" dirty="0">
                <a:solidFill>
                  <a:srgbClr val="141414"/>
                </a:solidFill>
                <a:effectLst/>
              </a:rPr>
              <a:t> für </a:t>
            </a:r>
            <a:r>
              <a:rPr lang="de-DE" b="1" i="0" dirty="0" err="1">
                <a:solidFill>
                  <a:srgbClr val="141414"/>
                </a:solidFill>
                <a:effectLst/>
              </a:rPr>
              <a:t>Unlauterbarkeit</a:t>
            </a:r>
            <a:endParaRPr lang="de-DE" b="1" i="0" dirty="0">
              <a:solidFill>
                <a:srgbClr val="141414"/>
              </a:solidFill>
              <a:effectLst/>
            </a:endParaRPr>
          </a:p>
          <a:p>
            <a:pPr marL="645750" lvl="1" indent="-285750">
              <a:buFont typeface="Wingdings" panose="05000000000000000000" pitchFamily="2" charset="2"/>
              <a:buChar char="Ø"/>
            </a:pPr>
            <a:r>
              <a:rPr lang="de-DE" b="0" i="0" dirty="0">
                <a:solidFill>
                  <a:srgbClr val="141414"/>
                </a:solidFill>
                <a:effectLst/>
              </a:rPr>
              <a:t>Nicht berufsbezogene, wissenschaftliche Veranstaltung (z.B. Golfreise)</a:t>
            </a:r>
          </a:p>
          <a:p>
            <a:pPr marL="645750" lvl="1" indent="-285750">
              <a:buFont typeface="Wingdings" panose="05000000000000000000" pitchFamily="2" charset="2"/>
              <a:buChar char="Ø"/>
            </a:pPr>
            <a:r>
              <a:rPr lang="de-DE" b="0" i="0" dirty="0">
                <a:solidFill>
                  <a:srgbClr val="141414"/>
                </a:solidFill>
                <a:effectLst/>
              </a:rPr>
              <a:t>Kein sachliches Interesse des Unternehmens an Teilnahme des Mitarbeiters.</a:t>
            </a:r>
          </a:p>
          <a:p>
            <a:pPr marL="645750" lvl="1" indent="-285750">
              <a:buFont typeface="Wingdings" panose="05000000000000000000" pitchFamily="2" charset="2"/>
              <a:buChar char="Ø"/>
            </a:pPr>
            <a:r>
              <a:rPr lang="de-DE" b="0" i="0" dirty="0">
                <a:solidFill>
                  <a:srgbClr val="141414"/>
                </a:solidFill>
                <a:effectLst/>
              </a:rPr>
              <a:t>Keine angemessenen Reise- und Bewirtungskosten (z.B. 1. Klasse-Flug und Unterbringung in 5-Sterne-Hotel).</a:t>
            </a:r>
          </a:p>
          <a:p>
            <a:pPr marL="645750" lvl="1" indent="-285750">
              <a:buFont typeface="Wingdings" panose="05000000000000000000" pitchFamily="2" charset="2"/>
              <a:buChar char="Ø"/>
            </a:pPr>
            <a:r>
              <a:rPr lang="de-DE" b="0" i="0" dirty="0">
                <a:solidFill>
                  <a:srgbClr val="141414"/>
                </a:solidFill>
                <a:effectLst/>
              </a:rPr>
              <a:t>Keine Kongressgebühren.</a:t>
            </a:r>
          </a:p>
          <a:p>
            <a:pPr marL="645750" lvl="1" indent="-285750">
              <a:buFont typeface="Wingdings" panose="05000000000000000000" pitchFamily="2" charset="2"/>
              <a:buChar char="Ø"/>
            </a:pPr>
            <a:r>
              <a:rPr lang="de-DE" dirty="0">
                <a:solidFill>
                  <a:srgbClr val="141414"/>
                </a:solidFill>
              </a:rPr>
              <a:t>Kein </a:t>
            </a:r>
            <a:r>
              <a:rPr lang="de-DE" b="0" i="0" dirty="0">
                <a:solidFill>
                  <a:srgbClr val="141414"/>
                </a:solidFill>
                <a:effectLst/>
              </a:rPr>
              <a:t>angemessenes Honorar (z.B. 10.000 Euro für 30 Min. Vortrag).</a:t>
            </a:r>
          </a:p>
          <a:p>
            <a:pPr marL="645750" lvl="1" indent="-285750">
              <a:buFont typeface="Wingdings" panose="05000000000000000000" pitchFamily="2" charset="2"/>
              <a:buChar char="Ø"/>
            </a:pPr>
            <a:r>
              <a:rPr lang="de-DE" b="0" i="0" dirty="0">
                <a:solidFill>
                  <a:srgbClr val="141414"/>
                </a:solidFill>
                <a:effectLst/>
              </a:rPr>
              <a:t>Kostenübernahme von (nicht erforderlichen) Begleitperson (z.B. Ehefrau).</a:t>
            </a:r>
            <a:endParaRPr lang="de-DE" dirty="0"/>
          </a:p>
        </p:txBody>
      </p:sp>
      <p:sp>
        <p:nvSpPr>
          <p:cNvPr id="3" name="Date Placeholder 2">
            <a:extLst>
              <a:ext uri="{FF2B5EF4-FFF2-40B4-BE49-F238E27FC236}">
                <a16:creationId xmlns:a16="http://schemas.microsoft.com/office/drawing/2014/main" id="{D6D8A0FB-38A0-4B80-A5CD-099537C013FB}"/>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ADE05919-D0C0-488F-BA52-982D7441A160}"/>
              </a:ext>
            </a:extLst>
          </p:cNvPr>
          <p:cNvSpPr>
            <a:spLocks noGrp="1"/>
          </p:cNvSpPr>
          <p:nvPr>
            <p:ph type="sldNum" sz="quarter" idx="14"/>
          </p:nvPr>
        </p:nvSpPr>
        <p:spPr/>
        <p:txBody>
          <a:bodyPr/>
          <a:lstStyle/>
          <a:p>
            <a:fld id="{8ED280B2-FD19-491D-8746-6B7D39E89A7F}" type="slidenum">
              <a:rPr lang="de-DE" smtClean="0"/>
              <a:pPr/>
              <a:t>41</a:t>
            </a:fld>
            <a:endParaRPr lang="de-DE" dirty="0"/>
          </a:p>
        </p:txBody>
      </p:sp>
    </p:spTree>
    <p:extLst>
      <p:ext uri="{BB962C8B-B14F-4D97-AF65-F5344CB8AC3E}">
        <p14:creationId xmlns:p14="http://schemas.microsoft.com/office/powerpoint/2010/main" val="2493493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3CFAF58-AB99-46A3-8F75-D0B1B72FA5C6}"/>
              </a:ext>
            </a:extLst>
          </p:cNvPr>
          <p:cNvSpPr>
            <a:spLocks noGrp="1"/>
          </p:cNvSpPr>
          <p:nvPr>
            <p:ph type="title"/>
          </p:nvPr>
        </p:nvSpPr>
        <p:spPr/>
        <p:txBody>
          <a:bodyPr/>
          <a:lstStyle/>
          <a:p>
            <a:r>
              <a:rPr lang="de-DE" dirty="0"/>
              <a:t>Behandlungsfehler</a:t>
            </a:r>
          </a:p>
        </p:txBody>
      </p:sp>
      <p:sp>
        <p:nvSpPr>
          <p:cNvPr id="5" name="Date Placeholder 4">
            <a:extLst>
              <a:ext uri="{FF2B5EF4-FFF2-40B4-BE49-F238E27FC236}">
                <a16:creationId xmlns:a16="http://schemas.microsoft.com/office/drawing/2014/main" id="{72538551-ADC1-4798-92CB-787862EC191E}"/>
              </a:ext>
            </a:extLst>
          </p:cNvPr>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DA2ECCAA-D661-45FE-88C6-7DFF3F05C9FB}"/>
              </a:ext>
            </a:extLst>
          </p:cNvPr>
          <p:cNvSpPr>
            <a:spLocks noGrp="1"/>
          </p:cNvSpPr>
          <p:nvPr>
            <p:ph type="sldNum" sz="quarter" idx="11"/>
          </p:nvPr>
        </p:nvSpPr>
        <p:spPr/>
        <p:txBody>
          <a:bodyPr/>
          <a:lstStyle/>
          <a:p>
            <a:fld id="{8ED280B2-FD19-491D-8746-6B7D39E89A7F}" type="slidenum">
              <a:rPr lang="de-DE" smtClean="0"/>
              <a:pPr/>
              <a:t>42</a:t>
            </a:fld>
            <a:endParaRPr lang="de-DE" dirty="0"/>
          </a:p>
        </p:txBody>
      </p:sp>
    </p:spTree>
    <p:extLst>
      <p:ext uri="{BB962C8B-B14F-4D97-AF65-F5344CB8AC3E}">
        <p14:creationId xmlns:p14="http://schemas.microsoft.com/office/powerpoint/2010/main" val="7496600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F9F2E0-BDBD-42FD-A86A-1E04CB1A8F05}"/>
              </a:ext>
            </a:extLst>
          </p:cNvPr>
          <p:cNvSpPr>
            <a:spLocks noGrp="1"/>
          </p:cNvSpPr>
          <p:nvPr>
            <p:ph type="title"/>
          </p:nvPr>
        </p:nvSpPr>
        <p:spPr/>
        <p:txBody>
          <a:bodyPr/>
          <a:lstStyle/>
          <a:p>
            <a:r>
              <a:rPr lang="de-DE" dirty="0"/>
              <a:t>Medizinischer Standard	</a:t>
            </a:r>
          </a:p>
        </p:txBody>
      </p:sp>
      <p:sp>
        <p:nvSpPr>
          <p:cNvPr id="6" name="Content Placeholder 5">
            <a:extLst>
              <a:ext uri="{FF2B5EF4-FFF2-40B4-BE49-F238E27FC236}">
                <a16:creationId xmlns:a16="http://schemas.microsoft.com/office/drawing/2014/main" id="{B45A6CA5-6703-4052-A40C-864374436D02}"/>
              </a:ext>
            </a:extLst>
          </p:cNvPr>
          <p:cNvSpPr>
            <a:spLocks noGrp="1"/>
          </p:cNvSpPr>
          <p:nvPr>
            <p:ph sz="quarter" idx="12"/>
          </p:nvPr>
        </p:nvSpPr>
        <p:spPr/>
        <p:txBody>
          <a:bodyPr>
            <a:normAutofit fontScale="85000" lnSpcReduction="10000"/>
          </a:bodyPr>
          <a:lstStyle/>
          <a:p>
            <a:pPr marL="285750" indent="-285750" algn="l">
              <a:buFont typeface="Wingdings" panose="05000000000000000000" pitchFamily="2" charset="2"/>
              <a:buChar char="§"/>
            </a:pPr>
            <a:r>
              <a:rPr lang="de-DE" dirty="0">
                <a:solidFill>
                  <a:srgbClr val="000000"/>
                </a:solidFill>
              </a:rPr>
              <a:t>Was ist der medizinische Standard? </a:t>
            </a:r>
          </a:p>
          <a:p>
            <a:pPr marL="645750" lvl="1" indent="-285750"/>
            <a:r>
              <a:rPr lang="de-DE" dirty="0">
                <a:solidFill>
                  <a:srgbClr val="000000"/>
                </a:solidFill>
              </a:rPr>
              <a:t>Kein bestimmter „Erfolg“ geschuldet, sondern Behandlung „lege artis“</a:t>
            </a:r>
          </a:p>
          <a:p>
            <a:pPr marL="645750" lvl="1" indent="-285750"/>
            <a:r>
              <a:rPr lang="de-DE" dirty="0">
                <a:solidFill>
                  <a:srgbClr val="000000"/>
                </a:solidFill>
              </a:rPr>
              <a:t>Behandlung = lege artis, insbes. wenn Facharztstandard eingehalten wird.</a:t>
            </a:r>
          </a:p>
          <a:p>
            <a:pPr marL="645750" lvl="1" indent="-285750"/>
            <a:r>
              <a:rPr lang="de-DE" dirty="0">
                <a:solidFill>
                  <a:srgbClr val="000000"/>
                </a:solidFill>
              </a:rPr>
              <a:t>„Der Standard gibt Auskunft darüber, welches Verhalten von einem gewissenhaften und aufmerksamen Arzt in der konkreten Behandlungssituation aus der berufsfachlichen Sicht seines Fachbereichs im Zeitpunkt der Behandlung erwartet werden kann. Der Standard repräsentiert den jeweiligen Stand der naturwissenschaftlichen Erkenntnisse und der ärztlichen Erfahrungen, die zur Erreichung des ärztlichen Behandlungsziels erforderlich ist und sich in der Erprobung bewährt hat“ (</a:t>
            </a:r>
            <a:r>
              <a:rPr lang="de-DE" b="1" dirty="0">
                <a:solidFill>
                  <a:srgbClr val="000000"/>
                </a:solidFill>
              </a:rPr>
              <a:t>BGH</a:t>
            </a:r>
            <a:r>
              <a:rPr lang="de-DE" dirty="0">
                <a:solidFill>
                  <a:srgbClr val="000000"/>
                </a:solidFill>
              </a:rPr>
              <a:t>, Beschluss vom 22. Dezember 2015, VI ZR 67/15).</a:t>
            </a:r>
          </a:p>
          <a:p>
            <a:pPr marL="285750" indent="-285750" algn="l">
              <a:buFont typeface="Wingdings" panose="05000000000000000000" pitchFamily="2" charset="2"/>
              <a:buChar char="§"/>
            </a:pPr>
            <a:r>
              <a:rPr lang="de-DE" dirty="0">
                <a:solidFill>
                  <a:srgbClr val="000000"/>
                </a:solidFill>
              </a:rPr>
              <a:t>Bindungswirkung von Leitlinien und Richtlinien? Wann gelten diese als überholt?</a:t>
            </a:r>
          </a:p>
          <a:p>
            <a:pPr lvl="2"/>
            <a:r>
              <a:rPr lang="de-DE" b="0" i="0" u="none" strike="noStrike" baseline="0" dirty="0"/>
              <a:t>Nur deklaratorisch, nicht konstitutiv, d.h. entsprechend des Erkenntnisstandes der medizinischen Wissenschaft (</a:t>
            </a:r>
            <a:r>
              <a:rPr lang="de-DE" b="1" i="0" u="none" strike="noStrike" baseline="0" dirty="0"/>
              <a:t>BGH</a:t>
            </a:r>
            <a:r>
              <a:rPr lang="de-DE" b="0" i="0" u="none" strike="noStrike" baseline="0" dirty="0"/>
              <a:t>, Urteil vom 29. Januar 1991 – VI ZR 206/90, BGHZ 113, 297 ff.)</a:t>
            </a:r>
          </a:p>
          <a:p>
            <a:pPr lvl="2"/>
            <a:r>
              <a:rPr lang="de-DE" sz="1800" b="0" i="0" u="none" strike="noStrike" baseline="0" dirty="0"/>
              <a:t>Verstoß indiziert umgekehrt zunächst Fehler, aber nicht zwingend grobe Fehlerhaftigkeit; maßgeblich ist Plausibilität der Abweichungsgründe (vgl. </a:t>
            </a:r>
            <a:r>
              <a:rPr lang="de-DE" sz="1800" b="1" i="0" u="none" strike="noStrike" baseline="0" dirty="0"/>
              <a:t>BGH</a:t>
            </a:r>
            <a:r>
              <a:rPr lang="de-DE" sz="1800" b="0" i="0" u="none" strike="noStrike" baseline="0" dirty="0"/>
              <a:t>, Beschluss vom 8. Januar 2008 – VI ZR 161/08, BeckRS 2008, 00865)</a:t>
            </a:r>
          </a:p>
          <a:p>
            <a:pPr marL="285750" indent="-285750" algn="l">
              <a:buFont typeface="Wingdings" panose="05000000000000000000" pitchFamily="2" charset="2"/>
              <a:buChar char="Ø"/>
            </a:pPr>
            <a:r>
              <a:rPr lang="de-DE" sz="1800" b="0" i="0" u="none" strike="noStrike" baseline="0" dirty="0">
                <a:solidFill>
                  <a:srgbClr val="000000"/>
                </a:solidFill>
              </a:rPr>
              <a:t>Sonst: Behandlungsfehler und Haftung (§ 630a Abs. 2 BGB, § 823 Abs. 1 BGB)</a:t>
            </a:r>
            <a:endParaRPr lang="de-DE" dirty="0"/>
          </a:p>
        </p:txBody>
      </p:sp>
      <p:sp>
        <p:nvSpPr>
          <p:cNvPr id="3" name="Date Placeholder 2">
            <a:extLst>
              <a:ext uri="{FF2B5EF4-FFF2-40B4-BE49-F238E27FC236}">
                <a16:creationId xmlns:a16="http://schemas.microsoft.com/office/drawing/2014/main" id="{C0BFD560-64C3-42FF-A17E-23C525C64705}"/>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DFD69BFB-A523-4F63-A550-57525C895904}"/>
              </a:ext>
            </a:extLst>
          </p:cNvPr>
          <p:cNvSpPr>
            <a:spLocks noGrp="1"/>
          </p:cNvSpPr>
          <p:nvPr>
            <p:ph type="sldNum" sz="quarter" idx="14"/>
          </p:nvPr>
        </p:nvSpPr>
        <p:spPr/>
        <p:txBody>
          <a:bodyPr/>
          <a:lstStyle/>
          <a:p>
            <a:fld id="{8ED280B2-FD19-491D-8746-6B7D39E89A7F}" type="slidenum">
              <a:rPr lang="de-DE" smtClean="0"/>
              <a:pPr/>
              <a:t>43</a:t>
            </a:fld>
            <a:endParaRPr lang="de-DE" dirty="0"/>
          </a:p>
        </p:txBody>
      </p:sp>
    </p:spTree>
    <p:extLst>
      <p:ext uri="{BB962C8B-B14F-4D97-AF65-F5344CB8AC3E}">
        <p14:creationId xmlns:p14="http://schemas.microsoft.com/office/powerpoint/2010/main" val="2176051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DFB494-6EDA-4697-9FA4-45A9CE2444C2}"/>
              </a:ext>
            </a:extLst>
          </p:cNvPr>
          <p:cNvSpPr>
            <a:spLocks noGrp="1"/>
          </p:cNvSpPr>
          <p:nvPr>
            <p:ph type="title"/>
          </p:nvPr>
        </p:nvSpPr>
        <p:spPr/>
        <p:txBody>
          <a:bodyPr/>
          <a:lstStyle/>
          <a:p>
            <a:r>
              <a:rPr lang="de-DE" dirty="0"/>
              <a:t>Hygienemängel</a:t>
            </a:r>
          </a:p>
        </p:txBody>
      </p:sp>
      <p:sp>
        <p:nvSpPr>
          <p:cNvPr id="7" name="Content Placeholder 6">
            <a:extLst>
              <a:ext uri="{FF2B5EF4-FFF2-40B4-BE49-F238E27FC236}">
                <a16:creationId xmlns:a16="http://schemas.microsoft.com/office/drawing/2014/main" id="{9DDBC930-3ABD-4C4A-92D9-9192FFB1DEF9}"/>
              </a:ext>
            </a:extLst>
          </p:cNvPr>
          <p:cNvSpPr>
            <a:spLocks noGrp="1"/>
          </p:cNvSpPr>
          <p:nvPr>
            <p:ph sz="quarter" idx="12"/>
          </p:nvPr>
        </p:nvSpPr>
        <p:spPr/>
        <p:txBody>
          <a:bodyPr/>
          <a:lstStyle/>
          <a:p>
            <a:pPr marL="285750" indent="-285750">
              <a:buFont typeface="Wingdings" panose="05000000000000000000" pitchFamily="2" charset="2"/>
              <a:buChar char="§"/>
            </a:pPr>
            <a:r>
              <a:rPr lang="de-DE" dirty="0"/>
              <a:t>Haftung der behandelnden Ärzte und Krankenhäuser für sogenannte Hygienemängel.</a:t>
            </a:r>
          </a:p>
          <a:p>
            <a:pPr marL="285750" indent="-285750">
              <a:buFont typeface="Wingdings" panose="05000000000000000000" pitchFamily="2" charset="2"/>
              <a:buChar char="§"/>
            </a:pPr>
            <a:r>
              <a:rPr lang="de-DE" dirty="0"/>
              <a:t>Darlegungs- und Beweislast bei der Behandlungsseite </a:t>
            </a:r>
          </a:p>
          <a:p>
            <a:pPr marL="645750" lvl="1" indent="-285750"/>
            <a:r>
              <a:rPr lang="de-DE" dirty="0"/>
              <a:t>Verwirklichung von Risiken beruht nicht vorrangig aus Eigenheiten des menschlichen Organismus, sondern sind </a:t>
            </a:r>
            <a:r>
              <a:rPr lang="de-DE" b="1" dirty="0"/>
              <a:t>durch den Klinikbetrieb oder die Arztpraxis gesetzt und durch sachgerechte Organisation und Koordinierung des Behandlungsgeschehens objektiv voll beherrschbar</a:t>
            </a:r>
            <a:r>
              <a:rPr lang="de-DE" dirty="0"/>
              <a:t> (sog. voll beherrschbare Risiken) (</a:t>
            </a:r>
            <a:r>
              <a:rPr lang="de-DE" b="1" dirty="0"/>
              <a:t>BGH</a:t>
            </a:r>
            <a:r>
              <a:rPr lang="de-DE" dirty="0"/>
              <a:t>, Urteil vom 20. März 2007, VI ZR 158/06).</a:t>
            </a:r>
          </a:p>
          <a:p>
            <a:pPr marL="1005750" lvl="2" indent="-285750"/>
            <a:r>
              <a:rPr lang="de-DE" dirty="0"/>
              <a:t>Es muss zumindest feststehen, dass der Keimträger aus einer Sphäre des Behandelnden stammt.</a:t>
            </a:r>
          </a:p>
          <a:p>
            <a:pPr marL="645750" lvl="1" indent="-285750"/>
            <a:r>
              <a:rPr lang="de-DE" dirty="0"/>
              <a:t>Anders im Bereich des ärztlichen Handelns (Grundsatz: Patient hat Darlegungs- und Beweislast für einen von ihm behaupteten Behandlungsfehler sowie dessen Ursächlichkeit für den eingetretenen Gesundheitsschaden).</a:t>
            </a:r>
          </a:p>
        </p:txBody>
      </p:sp>
      <p:sp>
        <p:nvSpPr>
          <p:cNvPr id="5" name="Date Placeholder 4">
            <a:extLst>
              <a:ext uri="{FF2B5EF4-FFF2-40B4-BE49-F238E27FC236}">
                <a16:creationId xmlns:a16="http://schemas.microsoft.com/office/drawing/2014/main" id="{B0639A15-0C47-46E0-ABC9-CAA8F6749499}"/>
              </a:ext>
            </a:extLst>
          </p:cNvPr>
          <p:cNvSpPr>
            <a:spLocks noGrp="1"/>
          </p:cNvSpPr>
          <p:nvPr>
            <p:ph type="dt" sz="half" idx="13"/>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DD314C77-A4C5-48FE-A16F-8B02C11B1033}"/>
              </a:ext>
            </a:extLst>
          </p:cNvPr>
          <p:cNvSpPr>
            <a:spLocks noGrp="1"/>
          </p:cNvSpPr>
          <p:nvPr>
            <p:ph type="sldNum" sz="quarter" idx="14"/>
          </p:nvPr>
        </p:nvSpPr>
        <p:spPr/>
        <p:txBody>
          <a:bodyPr/>
          <a:lstStyle/>
          <a:p>
            <a:fld id="{8ED280B2-FD19-491D-8746-6B7D39E89A7F}" type="slidenum">
              <a:rPr lang="de-DE" smtClean="0"/>
              <a:pPr/>
              <a:t>44</a:t>
            </a:fld>
            <a:endParaRPr lang="de-DE" dirty="0"/>
          </a:p>
        </p:txBody>
      </p:sp>
    </p:spTree>
    <p:extLst>
      <p:ext uri="{BB962C8B-B14F-4D97-AF65-F5344CB8AC3E}">
        <p14:creationId xmlns:p14="http://schemas.microsoft.com/office/powerpoint/2010/main" val="1700862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83C3-B62B-412D-A6E2-56C2CA0BDE01}"/>
              </a:ext>
            </a:extLst>
          </p:cNvPr>
          <p:cNvSpPr>
            <a:spLocks noGrp="1"/>
          </p:cNvSpPr>
          <p:nvPr>
            <p:ph type="title"/>
          </p:nvPr>
        </p:nvSpPr>
        <p:spPr/>
        <p:txBody>
          <a:bodyPr/>
          <a:lstStyle/>
          <a:p>
            <a:r>
              <a:rPr lang="de-DE" dirty="0"/>
              <a:t>Berufsrecht</a:t>
            </a:r>
          </a:p>
        </p:txBody>
      </p:sp>
      <p:sp>
        <p:nvSpPr>
          <p:cNvPr id="3" name="Date Placeholder 2">
            <a:extLst>
              <a:ext uri="{FF2B5EF4-FFF2-40B4-BE49-F238E27FC236}">
                <a16:creationId xmlns:a16="http://schemas.microsoft.com/office/drawing/2014/main" id="{FA26EE65-C0C0-401B-9863-F65BDC07A9A0}"/>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A41DD32F-9F2E-4D2A-91B9-592D9EDFC67B}"/>
              </a:ext>
            </a:extLst>
          </p:cNvPr>
          <p:cNvSpPr>
            <a:spLocks noGrp="1"/>
          </p:cNvSpPr>
          <p:nvPr>
            <p:ph type="sldNum" sz="quarter" idx="11"/>
          </p:nvPr>
        </p:nvSpPr>
        <p:spPr/>
        <p:txBody>
          <a:bodyPr/>
          <a:lstStyle/>
          <a:p>
            <a:fld id="{8ED280B2-FD19-491D-8746-6B7D39E89A7F}" type="slidenum">
              <a:rPr lang="de-DE" smtClean="0"/>
              <a:pPr/>
              <a:t>45</a:t>
            </a:fld>
            <a:endParaRPr lang="de-DE" dirty="0"/>
          </a:p>
        </p:txBody>
      </p:sp>
    </p:spTree>
    <p:extLst>
      <p:ext uri="{BB962C8B-B14F-4D97-AF65-F5344CB8AC3E}">
        <p14:creationId xmlns:p14="http://schemas.microsoft.com/office/powerpoint/2010/main" val="26215967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892AC9-0A7A-4753-A496-5AD171CD7640}"/>
              </a:ext>
            </a:extLst>
          </p:cNvPr>
          <p:cNvSpPr>
            <a:spLocks noGrp="1"/>
          </p:cNvSpPr>
          <p:nvPr>
            <p:ph type="title"/>
          </p:nvPr>
        </p:nvSpPr>
        <p:spPr/>
        <p:txBody>
          <a:bodyPr/>
          <a:lstStyle/>
          <a:p>
            <a:r>
              <a:rPr lang="de-DE" dirty="0"/>
              <a:t>Berufsrecht</a:t>
            </a:r>
          </a:p>
        </p:txBody>
      </p:sp>
      <p:sp>
        <p:nvSpPr>
          <p:cNvPr id="6" name="Content Placeholder 5">
            <a:extLst>
              <a:ext uri="{FF2B5EF4-FFF2-40B4-BE49-F238E27FC236}">
                <a16:creationId xmlns:a16="http://schemas.microsoft.com/office/drawing/2014/main" id="{46DFC512-52CA-4899-8B33-DCBD15004098}"/>
              </a:ext>
            </a:extLst>
          </p:cNvPr>
          <p:cNvSpPr>
            <a:spLocks noGrp="1"/>
          </p:cNvSpPr>
          <p:nvPr>
            <p:ph sz="quarter" idx="12"/>
          </p:nvPr>
        </p:nvSpPr>
        <p:spPr/>
        <p:txBody>
          <a:bodyPr>
            <a:normAutofit fontScale="92500" lnSpcReduction="20000"/>
          </a:bodyPr>
          <a:lstStyle/>
          <a:p>
            <a:pPr marL="285750" indent="-285750">
              <a:buFont typeface="Wingdings" panose="05000000000000000000" pitchFamily="2" charset="2"/>
              <a:buChar char="§"/>
            </a:pPr>
            <a:r>
              <a:rPr lang="de-DE" dirty="0"/>
              <a:t>MBO-Ä bzw. entsprechende Berufsordnungen der Heilberufskammern</a:t>
            </a:r>
          </a:p>
          <a:p>
            <a:pPr marL="645750" lvl="1" indent="-285750"/>
            <a:r>
              <a:rPr lang="de-DE" dirty="0"/>
              <a:t>§ 27 Berufswidrige Werbung (Irreführungsverbot)</a:t>
            </a:r>
          </a:p>
          <a:p>
            <a:pPr marL="645750" lvl="1" indent="-285750"/>
            <a:r>
              <a:rPr lang="de-DE" dirty="0"/>
              <a:t>§ 29a Zusammenarbeit mit Dritten</a:t>
            </a:r>
          </a:p>
          <a:p>
            <a:pPr marL="645750" lvl="1" indent="-285750"/>
            <a:r>
              <a:rPr lang="de-DE" dirty="0"/>
              <a:t>§ 30 Ärztliche Unabhängigkeit</a:t>
            </a:r>
          </a:p>
          <a:p>
            <a:pPr marL="645750" lvl="1" indent="-285750"/>
            <a:r>
              <a:rPr lang="de-DE" dirty="0"/>
              <a:t>§ </a:t>
            </a:r>
            <a:r>
              <a:rPr lang="de-DE" dirty="0">
                <a:solidFill>
                  <a:srgbClr val="000000"/>
                </a:solidFill>
                <a:uFill>
                  <a:solidFill>
                    <a:srgbClr val="000000"/>
                  </a:solidFill>
                </a:uFill>
                <a:ea typeface="Times New Roman" panose="02020603050405020304" pitchFamily="18" charset="0"/>
                <a:cs typeface="Times New Roman" panose="02020603050405020304" pitchFamily="18" charset="0"/>
              </a:rPr>
              <a:t>31 Unerlaubte Zuweisung</a:t>
            </a:r>
          </a:p>
          <a:p>
            <a:pPr marL="645750" lvl="1" indent="-285750"/>
            <a:r>
              <a:rPr lang="de-DE" dirty="0"/>
              <a:t>§ </a:t>
            </a:r>
            <a:r>
              <a:rPr lang="de-DE" dirty="0">
                <a:solidFill>
                  <a:srgbClr val="000000"/>
                </a:solidFill>
                <a:uFill>
                  <a:solidFill>
                    <a:srgbClr val="000000"/>
                  </a:solidFill>
                </a:uFill>
                <a:ea typeface="Times New Roman" panose="02020603050405020304" pitchFamily="18" charset="0"/>
                <a:cs typeface="Times New Roman" panose="02020603050405020304" pitchFamily="18" charset="0"/>
              </a:rPr>
              <a:t>32 Unerlaubte Zuwendungen</a:t>
            </a:r>
          </a:p>
          <a:p>
            <a:pPr marL="285750" indent="-285750">
              <a:buFont typeface="Wingdings" panose="05000000000000000000" pitchFamily="2" charset="2"/>
              <a:buChar char="§"/>
            </a:pPr>
            <a:r>
              <a:rPr lang="de-DE" dirty="0"/>
              <a:t>Meldeordnungen der Heilberufskammern</a:t>
            </a:r>
          </a:p>
          <a:p>
            <a:pPr marL="285750" indent="-285750">
              <a:buFont typeface="Wingdings" panose="05000000000000000000" pitchFamily="2" charset="2"/>
              <a:buChar char="§"/>
            </a:pPr>
            <a:r>
              <a:rPr lang="de-DE" dirty="0"/>
              <a:t>Kammeraufsicht durch die Heilberufskammern über jedes einzelne Mitglied</a:t>
            </a:r>
          </a:p>
          <a:p>
            <a:pPr marL="645750" lvl="1" indent="-285750">
              <a:buFont typeface="Wingdings" panose="05000000000000000000" pitchFamily="2" charset="2"/>
              <a:buChar char="Ø"/>
            </a:pPr>
            <a:r>
              <a:rPr lang="de-DE" dirty="0"/>
              <a:t>Zwangsgeld</a:t>
            </a:r>
          </a:p>
          <a:p>
            <a:pPr marL="645750" lvl="1" indent="-285750">
              <a:buFont typeface="Wingdings" panose="05000000000000000000" pitchFamily="2" charset="2"/>
              <a:buChar char="Ø"/>
            </a:pPr>
            <a:r>
              <a:rPr lang="de-DE" dirty="0"/>
              <a:t>Ahndung</a:t>
            </a:r>
          </a:p>
          <a:p>
            <a:pPr marL="645750" lvl="1" indent="-285750">
              <a:buFont typeface="Wingdings" panose="05000000000000000000" pitchFamily="2" charset="2"/>
              <a:buChar char="Ø"/>
            </a:pPr>
            <a:r>
              <a:rPr lang="de-DE" dirty="0"/>
              <a:t>Rüge</a:t>
            </a:r>
          </a:p>
          <a:p>
            <a:pPr marL="645750" lvl="1" indent="-285750">
              <a:buFont typeface="Wingdings" panose="05000000000000000000" pitchFamily="2" charset="2"/>
              <a:buChar char="Ø"/>
            </a:pPr>
            <a:r>
              <a:rPr lang="de-DE" dirty="0"/>
              <a:t>Berufsgerichtsverfahren</a:t>
            </a:r>
          </a:p>
          <a:p>
            <a:pPr marL="285750" indent="-285750"/>
            <a:endParaRPr lang="de-DE" dirty="0"/>
          </a:p>
        </p:txBody>
      </p:sp>
      <p:sp>
        <p:nvSpPr>
          <p:cNvPr id="3" name="Date Placeholder 2">
            <a:extLst>
              <a:ext uri="{FF2B5EF4-FFF2-40B4-BE49-F238E27FC236}">
                <a16:creationId xmlns:a16="http://schemas.microsoft.com/office/drawing/2014/main" id="{5428FED3-18FA-408C-8366-C9D5A1A4CFA8}"/>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8E17EB34-A63B-4EC6-A034-6256CCFA8EB5}"/>
              </a:ext>
            </a:extLst>
          </p:cNvPr>
          <p:cNvSpPr>
            <a:spLocks noGrp="1"/>
          </p:cNvSpPr>
          <p:nvPr>
            <p:ph type="sldNum" sz="quarter" idx="14"/>
          </p:nvPr>
        </p:nvSpPr>
        <p:spPr/>
        <p:txBody>
          <a:bodyPr/>
          <a:lstStyle/>
          <a:p>
            <a:fld id="{8ED280B2-FD19-491D-8746-6B7D39E89A7F}" type="slidenum">
              <a:rPr lang="de-DE" smtClean="0"/>
              <a:pPr/>
              <a:t>46</a:t>
            </a:fld>
            <a:endParaRPr lang="de-DE" dirty="0"/>
          </a:p>
        </p:txBody>
      </p:sp>
    </p:spTree>
    <p:extLst>
      <p:ext uri="{BB962C8B-B14F-4D97-AF65-F5344CB8AC3E}">
        <p14:creationId xmlns:p14="http://schemas.microsoft.com/office/powerpoint/2010/main" val="5343721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D34B8C-3FA9-4A60-A2E7-89E74DF43DEC}"/>
              </a:ext>
            </a:extLst>
          </p:cNvPr>
          <p:cNvSpPr>
            <a:spLocks noGrp="1"/>
          </p:cNvSpPr>
          <p:nvPr>
            <p:ph type="title"/>
          </p:nvPr>
        </p:nvSpPr>
        <p:spPr/>
        <p:txBody>
          <a:bodyPr/>
          <a:lstStyle/>
          <a:p>
            <a:r>
              <a:rPr lang="de-DE" dirty="0"/>
              <a:t>Weitergabe von Patientendaten</a:t>
            </a:r>
          </a:p>
        </p:txBody>
      </p:sp>
      <p:sp>
        <p:nvSpPr>
          <p:cNvPr id="3" name="Date Placeholder 2">
            <a:extLst>
              <a:ext uri="{FF2B5EF4-FFF2-40B4-BE49-F238E27FC236}">
                <a16:creationId xmlns:a16="http://schemas.microsoft.com/office/drawing/2014/main" id="{23057F8F-71B8-48FF-9B81-AEE0C8A341DD}"/>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97ECEE83-A74E-4447-966D-E85930C69749}"/>
              </a:ext>
            </a:extLst>
          </p:cNvPr>
          <p:cNvSpPr>
            <a:spLocks noGrp="1"/>
          </p:cNvSpPr>
          <p:nvPr>
            <p:ph type="sldNum" sz="quarter" idx="11"/>
          </p:nvPr>
        </p:nvSpPr>
        <p:spPr/>
        <p:txBody>
          <a:bodyPr/>
          <a:lstStyle/>
          <a:p>
            <a:fld id="{8ED280B2-FD19-491D-8746-6B7D39E89A7F}" type="slidenum">
              <a:rPr lang="de-DE" smtClean="0"/>
              <a:pPr/>
              <a:t>47</a:t>
            </a:fld>
            <a:endParaRPr lang="de-DE" dirty="0"/>
          </a:p>
        </p:txBody>
      </p:sp>
    </p:spTree>
    <p:extLst>
      <p:ext uri="{BB962C8B-B14F-4D97-AF65-F5344CB8AC3E}">
        <p14:creationId xmlns:p14="http://schemas.microsoft.com/office/powerpoint/2010/main" val="34817786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D56299-C968-412A-B0D1-9D6B9DBE6D74}"/>
              </a:ext>
            </a:extLst>
          </p:cNvPr>
          <p:cNvSpPr>
            <a:spLocks noGrp="1"/>
          </p:cNvSpPr>
          <p:nvPr>
            <p:ph type="title"/>
          </p:nvPr>
        </p:nvSpPr>
        <p:spPr/>
        <p:txBody>
          <a:bodyPr/>
          <a:lstStyle/>
          <a:p>
            <a:r>
              <a:rPr lang="de-DE" dirty="0"/>
              <a:t>Weitergabe von Patientendaten</a:t>
            </a:r>
          </a:p>
        </p:txBody>
      </p:sp>
      <p:sp>
        <p:nvSpPr>
          <p:cNvPr id="6" name="Content Placeholder 5">
            <a:extLst>
              <a:ext uri="{FF2B5EF4-FFF2-40B4-BE49-F238E27FC236}">
                <a16:creationId xmlns:a16="http://schemas.microsoft.com/office/drawing/2014/main" id="{039D025F-FC2D-4E84-84A1-4551E4AC7145}"/>
              </a:ext>
            </a:extLst>
          </p:cNvPr>
          <p:cNvSpPr>
            <a:spLocks noGrp="1"/>
          </p:cNvSpPr>
          <p:nvPr>
            <p:ph sz="quarter" idx="12"/>
          </p:nvPr>
        </p:nvSpPr>
        <p:spPr/>
        <p:txBody>
          <a:bodyPr>
            <a:normAutofit fontScale="92500" lnSpcReduction="10000"/>
          </a:bodyPr>
          <a:lstStyle/>
          <a:p>
            <a:pPr marL="285750" indent="-285750">
              <a:buFont typeface="Wingdings" panose="05000000000000000000" pitchFamily="2" charset="2"/>
              <a:buChar char="§"/>
            </a:pPr>
            <a:r>
              <a:rPr lang="de-DE" i="0" dirty="0">
                <a:solidFill>
                  <a:srgbClr val="0A0A0A"/>
                </a:solidFill>
                <a:effectLst/>
              </a:rPr>
              <a:t>§ 203 StGB - Unbefugte Weitergabe oder Preisgabe eines Berufsgeheimnisses.</a:t>
            </a:r>
          </a:p>
          <a:p>
            <a:pPr marL="285750" indent="-285750">
              <a:buFont typeface="Wingdings" panose="05000000000000000000" pitchFamily="2" charset="2"/>
              <a:buChar char="§"/>
            </a:pPr>
            <a:r>
              <a:rPr lang="de-DE" b="1" i="0" dirty="0">
                <a:solidFill>
                  <a:srgbClr val="202124"/>
                </a:solidFill>
                <a:effectLst/>
              </a:rPr>
              <a:t>Gesundheitsdaten: </a:t>
            </a:r>
            <a:r>
              <a:rPr lang="de-DE" b="0" i="0" dirty="0">
                <a:solidFill>
                  <a:srgbClr val="202124"/>
                </a:solidFill>
                <a:effectLst/>
              </a:rPr>
              <a:t>Personenbezogene Daten, die sich auf die körperliche oder geistige Gesundheit einer natürlichen Person, einschließlich der Erbringung von Gesundheitsdienstleistungen, beziehen und aus denen Informationen über deren Gesundheitszustand hervorgehen (Art. 9 DSGVO).</a:t>
            </a:r>
          </a:p>
          <a:p>
            <a:pPr marL="645750" lvl="1" indent="-285750"/>
            <a:r>
              <a:rPr lang="de-DE" b="0" i="0" dirty="0">
                <a:effectLst/>
              </a:rPr>
              <a:t>Verarbeitung zulässig, wenn sie zu Zwecken der Gesundheitsvorsorge, der Beurteilung der Arbeitsfähigkeit von Beschäftigten, der medizinische Diagnostik, der Versorgung oder Behandlung im Gesundheits- oder Sozialbereich, der Verwaltung von Systemen und Diensten im Gesundheits- und Sozialbereich, oder aufgrund eines Vertrags der betroffenen Person mit einem Angehörigen eines Gesundheitsberufs erforderlich ist und die betreffenden Daten von ärztlichem Personal oder durch sonstige Personen, die einer entsprechenden Geheimhaltungspflicht unterliegen, oder unter deren Verantwortung verarbeitet werden        (§ 22 Abs. 1 Nr. 1b) BDSG).</a:t>
            </a:r>
          </a:p>
          <a:p>
            <a:pPr marL="645750" lvl="1" indent="-285750">
              <a:buFont typeface="Wingdings" panose="05000000000000000000" pitchFamily="2" charset="2"/>
              <a:buChar char="Ø"/>
            </a:pPr>
            <a:r>
              <a:rPr lang="de-DE" b="1" dirty="0">
                <a:solidFill>
                  <a:srgbClr val="202124"/>
                </a:solidFill>
              </a:rPr>
              <a:t>Abrechnungsunternehmen </a:t>
            </a:r>
            <a:r>
              <a:rPr lang="de-DE" b="1" dirty="0">
                <a:solidFill>
                  <a:srgbClr val="202124"/>
                </a:solidFill>
                <a:sym typeface="Wingdings" panose="05000000000000000000" pitchFamily="2" charset="2"/>
              </a:rPr>
              <a:t></a:t>
            </a:r>
            <a:r>
              <a:rPr lang="de-DE" b="1" dirty="0">
                <a:solidFill>
                  <a:srgbClr val="202124"/>
                </a:solidFill>
              </a:rPr>
              <a:t> Ausdrückliche Einwilligungserklärung.</a:t>
            </a:r>
          </a:p>
          <a:p>
            <a:pPr marL="1005750" lvl="2" indent="-285750"/>
            <a:r>
              <a:rPr lang="de-DE" i="0" dirty="0">
                <a:solidFill>
                  <a:srgbClr val="0A0A0A"/>
                </a:solidFill>
                <a:effectLst/>
              </a:rPr>
              <a:t>Abkehr von der „</a:t>
            </a:r>
            <a:r>
              <a:rPr lang="de-DE" i="0" dirty="0" err="1">
                <a:solidFill>
                  <a:srgbClr val="0A0A0A"/>
                </a:solidFill>
                <a:effectLst/>
              </a:rPr>
              <a:t>Einwilligeritis</a:t>
            </a:r>
            <a:r>
              <a:rPr lang="de-DE" i="0" dirty="0">
                <a:solidFill>
                  <a:srgbClr val="0A0A0A"/>
                </a:solidFill>
                <a:effectLst/>
              </a:rPr>
              <a:t>“ in der Arztpraxis? Kehrtwende des </a:t>
            </a:r>
            <a:r>
              <a:rPr lang="de-DE" b="0" i="0" dirty="0">
                <a:solidFill>
                  <a:srgbClr val="0A0A0A"/>
                </a:solidFill>
                <a:effectLst/>
              </a:rPr>
              <a:t>Unabhängige Landeszentrum für Datenschutz (</a:t>
            </a:r>
            <a:r>
              <a:rPr lang="de-DE" i="0" dirty="0">
                <a:solidFill>
                  <a:srgbClr val="0A0A0A"/>
                </a:solidFill>
                <a:effectLst/>
              </a:rPr>
              <a:t>ULD)? </a:t>
            </a:r>
            <a:r>
              <a:rPr lang="de-DE" dirty="0"/>
              <a:t>www.dsb-ratgeber.de/artikel/Datenschutz-Weitergabe-Patientendaten.html</a:t>
            </a:r>
          </a:p>
        </p:txBody>
      </p:sp>
      <p:sp>
        <p:nvSpPr>
          <p:cNvPr id="3" name="Date Placeholder 2">
            <a:extLst>
              <a:ext uri="{FF2B5EF4-FFF2-40B4-BE49-F238E27FC236}">
                <a16:creationId xmlns:a16="http://schemas.microsoft.com/office/drawing/2014/main" id="{539A0565-5E0B-4F4E-8558-EDF8491F1F9E}"/>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5289D140-C437-4791-BCE5-EA22ED6E508C}"/>
              </a:ext>
            </a:extLst>
          </p:cNvPr>
          <p:cNvSpPr>
            <a:spLocks noGrp="1"/>
          </p:cNvSpPr>
          <p:nvPr>
            <p:ph type="sldNum" sz="quarter" idx="14"/>
          </p:nvPr>
        </p:nvSpPr>
        <p:spPr/>
        <p:txBody>
          <a:bodyPr/>
          <a:lstStyle/>
          <a:p>
            <a:fld id="{8ED280B2-FD19-491D-8746-6B7D39E89A7F}" type="slidenum">
              <a:rPr lang="de-DE" smtClean="0"/>
              <a:pPr/>
              <a:t>48</a:t>
            </a:fld>
            <a:endParaRPr lang="de-DE" dirty="0"/>
          </a:p>
        </p:txBody>
      </p:sp>
    </p:spTree>
    <p:extLst>
      <p:ext uri="{BB962C8B-B14F-4D97-AF65-F5344CB8AC3E}">
        <p14:creationId xmlns:p14="http://schemas.microsoft.com/office/powerpoint/2010/main" val="41928694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de-DE" dirty="0"/>
              <a:t>III. Arbeitsrechtliche Risikoexposition</a:t>
            </a:r>
            <a:br>
              <a:rPr lang="de-DE" dirty="0"/>
            </a:br>
            <a:endParaRPr lang="de-DE" dirty="0"/>
          </a:p>
        </p:txBody>
      </p:sp>
      <p:sp>
        <p:nvSpPr>
          <p:cNvPr id="3" name="Date Placeholder 2"/>
          <p:cNvSpPr>
            <a:spLocks noGrp="1"/>
          </p:cNvSpPr>
          <p:nvPr>
            <p:ph type="dt" sz="half" idx="10"/>
          </p:nvPr>
        </p:nvSpPr>
        <p:spPr/>
        <p:txBody>
          <a:bodyPr/>
          <a:lstStyle/>
          <a:p>
            <a:r>
              <a:rPr lang="de-DE"/>
              <a:t>Luther | </a:t>
            </a:r>
            <a:fld id="{EE244EF8-D9E5-44B7-84ED-C7E413010EC5}"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49</a:t>
            </a:fld>
            <a:endParaRPr lang="de-DE" dirty="0"/>
          </a:p>
        </p:txBody>
      </p:sp>
    </p:spTree>
    <p:extLst>
      <p:ext uri="{BB962C8B-B14F-4D97-AF65-F5344CB8AC3E}">
        <p14:creationId xmlns:p14="http://schemas.microsoft.com/office/powerpoint/2010/main" val="33656516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23FE84C-ADE6-4DEC-A619-9251D82D79EE}"/>
              </a:ext>
            </a:extLst>
          </p:cNvPr>
          <p:cNvSpPr>
            <a:spLocks noGrp="1"/>
          </p:cNvSpPr>
          <p:nvPr>
            <p:ph type="title"/>
          </p:nvPr>
        </p:nvSpPr>
        <p:spPr/>
        <p:txBody>
          <a:bodyPr/>
          <a:lstStyle/>
          <a:p>
            <a:r>
              <a:rPr lang="de-DE"/>
              <a:t>Was ist Compliance?</a:t>
            </a:r>
            <a:endParaRPr lang="de-DE" dirty="0"/>
          </a:p>
        </p:txBody>
      </p:sp>
      <p:sp>
        <p:nvSpPr>
          <p:cNvPr id="8" name="Content Placeholder 7">
            <a:extLst>
              <a:ext uri="{FF2B5EF4-FFF2-40B4-BE49-F238E27FC236}">
                <a16:creationId xmlns:a16="http://schemas.microsoft.com/office/drawing/2014/main" id="{D1D1C7F3-C831-4142-B577-3CB8F447480E}"/>
              </a:ext>
            </a:extLst>
          </p:cNvPr>
          <p:cNvSpPr>
            <a:spLocks noGrp="1"/>
          </p:cNvSpPr>
          <p:nvPr>
            <p:ph sz="quarter" idx="12"/>
          </p:nvPr>
        </p:nvSpPr>
        <p:spPr/>
        <p:txBody>
          <a:bodyPr anchor="ctr"/>
          <a:lstStyle/>
          <a:p>
            <a:pPr marL="285750" indent="-285750" algn="l">
              <a:buFont typeface="Wingdings" panose="05000000000000000000" pitchFamily="2" charset="2"/>
              <a:buChar char="§"/>
            </a:pPr>
            <a:r>
              <a:rPr lang="de-DE" b="0" i="1" dirty="0">
                <a:effectLst/>
                <a:latin typeface="Arial" panose="020B0604020202020204" pitchFamily="34" charset="0"/>
              </a:rPr>
              <a:t>„Der Begriff Compliance steht für die </a:t>
            </a:r>
            <a:r>
              <a:rPr lang="de-DE" b="1" i="1" dirty="0">
                <a:effectLst/>
                <a:latin typeface="Arial" panose="020B0604020202020204" pitchFamily="34" charset="0"/>
              </a:rPr>
              <a:t>Einhaltung von gesetzlichen Bestimmungen, regulatorischer Standards und Erfüllung weiterer, wesentlicher und in der Regel vom Unternehmen selbst gesetzter ethischer Standards und Anforderungen</a:t>
            </a:r>
            <a:r>
              <a:rPr lang="de-DE" b="0" i="1" dirty="0">
                <a:effectLst/>
                <a:latin typeface="Arial" panose="020B0604020202020204" pitchFamily="34" charset="0"/>
              </a:rPr>
              <a:t>.“ </a:t>
            </a:r>
            <a:r>
              <a:rPr lang="de-DE" b="0" i="0" dirty="0">
                <a:effectLst/>
                <a:latin typeface="Arial" panose="020B0604020202020204" pitchFamily="34" charset="0"/>
              </a:rPr>
              <a:t>– </a:t>
            </a:r>
            <a:r>
              <a:rPr lang="de-DE" b="0" i="1" dirty="0" err="1">
                <a:effectLst/>
                <a:latin typeface="Arial" panose="020B0604020202020204" pitchFamily="34" charset="0"/>
              </a:rPr>
              <a:t>Krügler</a:t>
            </a:r>
            <a:r>
              <a:rPr lang="de-DE" b="0" i="0" dirty="0">
                <a:effectLst/>
                <a:latin typeface="Arial" panose="020B0604020202020204" pitchFamily="34" charset="0"/>
              </a:rPr>
              <a:t> </a:t>
            </a:r>
            <a:r>
              <a:rPr lang="de-DE" dirty="0">
                <a:latin typeface="Arial" panose="020B0604020202020204" pitchFamily="34" charset="0"/>
              </a:rPr>
              <a:t>i</a:t>
            </a:r>
            <a:r>
              <a:rPr lang="de-DE" b="0" i="0" dirty="0">
                <a:effectLst/>
                <a:latin typeface="Arial" panose="020B0604020202020204" pitchFamily="34" charset="0"/>
              </a:rPr>
              <a:t>n: </a:t>
            </a:r>
            <a:r>
              <a:rPr lang="de-DE" b="0" dirty="0">
                <a:effectLst/>
                <a:latin typeface="Arial" panose="020B0604020202020204" pitchFamily="34" charset="0"/>
              </a:rPr>
              <a:t>Umwelt Magazin</a:t>
            </a:r>
            <a:r>
              <a:rPr lang="de-DE" dirty="0">
                <a:latin typeface="Arial" panose="020B0604020202020204" pitchFamily="34" charset="0"/>
              </a:rPr>
              <a:t>, </a:t>
            </a:r>
            <a:r>
              <a:rPr lang="de-DE" b="0" i="0" dirty="0">
                <a:effectLst/>
                <a:latin typeface="Arial" panose="020B0604020202020204" pitchFamily="34" charset="0"/>
              </a:rPr>
              <a:t>7/8(2011), S. 50.</a:t>
            </a:r>
          </a:p>
          <a:p>
            <a:pPr algn="l"/>
            <a:endParaRPr lang="de-DE" i="1" dirty="0"/>
          </a:p>
          <a:p>
            <a:pPr marL="285750" indent="-285750" algn="l">
              <a:buFont typeface="Wingdings" panose="05000000000000000000" pitchFamily="2" charset="2"/>
              <a:buChar char="§"/>
            </a:pPr>
            <a:r>
              <a:rPr lang="de-DE" i="1" dirty="0"/>
              <a:t>„Der Vorstand soll für ein an der Risikolage des Unternehmens ausgerichtetes Compliance Management System sorgen und dessen Grundzüge offenlegen. Beschäftigten soll auf geeignete Weise die Möglichkeit eingeräumt werden, geschützt Hinweise auf Rechtsverstöße im Unternehmen zu geben; auch Dritten sollte diese Möglichkeit eingeräumt werden.“ </a:t>
            </a:r>
            <a:r>
              <a:rPr lang="de-DE" dirty="0"/>
              <a:t>- </a:t>
            </a:r>
            <a:r>
              <a:rPr lang="it-IT" b="0" i="0" u="none" strike="noStrike" dirty="0" err="1">
                <a:effectLst/>
                <a:latin typeface="Arial" panose="020B0604020202020204" pitchFamily="34" charset="0"/>
              </a:rPr>
              <a:t>Deutscher</a:t>
            </a:r>
            <a:r>
              <a:rPr lang="it-IT" b="0" i="0" u="none" strike="noStrike" dirty="0">
                <a:effectLst/>
                <a:latin typeface="Arial" panose="020B0604020202020204" pitchFamily="34" charset="0"/>
              </a:rPr>
              <a:t> Corporate Governance </a:t>
            </a:r>
            <a:r>
              <a:rPr lang="it-IT" b="0" i="0" u="none" strike="noStrike" dirty="0" err="1">
                <a:effectLst/>
                <a:latin typeface="Arial" panose="020B0604020202020204" pitchFamily="34" charset="0"/>
              </a:rPr>
              <a:t>Kodex</a:t>
            </a:r>
            <a:r>
              <a:rPr lang="it-IT" b="0" i="0" dirty="0">
                <a:effectLst/>
                <a:latin typeface="Arial" panose="020B0604020202020204" pitchFamily="34" charset="0"/>
              </a:rPr>
              <a:t> (DCGK) </a:t>
            </a:r>
            <a:endParaRPr lang="de-DE" b="0" i="0" dirty="0">
              <a:effectLst/>
              <a:latin typeface="Arial" panose="020B0604020202020204" pitchFamily="34" charset="0"/>
            </a:endParaRPr>
          </a:p>
          <a:p>
            <a:endParaRPr lang="de-DE" dirty="0"/>
          </a:p>
        </p:txBody>
      </p:sp>
      <p:sp>
        <p:nvSpPr>
          <p:cNvPr id="5" name="Date Placeholder 4">
            <a:extLst>
              <a:ext uri="{FF2B5EF4-FFF2-40B4-BE49-F238E27FC236}">
                <a16:creationId xmlns:a16="http://schemas.microsoft.com/office/drawing/2014/main" id="{9679CABC-F13C-4BDA-A034-FE2C8ABEB321}"/>
              </a:ext>
            </a:extLst>
          </p:cNvPr>
          <p:cNvSpPr>
            <a:spLocks noGrp="1"/>
          </p:cNvSpPr>
          <p:nvPr>
            <p:ph type="dt" sz="half" idx="13"/>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a:extLst>
              <a:ext uri="{FF2B5EF4-FFF2-40B4-BE49-F238E27FC236}">
                <a16:creationId xmlns:a16="http://schemas.microsoft.com/office/drawing/2014/main" id="{F94F5CA4-C530-4AD9-AAE0-C276D1F68814}"/>
              </a:ext>
            </a:extLst>
          </p:cNvPr>
          <p:cNvSpPr>
            <a:spLocks noGrp="1"/>
          </p:cNvSpPr>
          <p:nvPr>
            <p:ph type="sldNum" sz="quarter" idx="14"/>
          </p:nvPr>
        </p:nvSpPr>
        <p:spPr/>
        <p:txBody>
          <a:bodyPr/>
          <a:lstStyle/>
          <a:p>
            <a:fld id="{8ED280B2-FD19-491D-8746-6B7D39E89A7F}" type="slidenum">
              <a:rPr lang="de-DE" smtClean="0"/>
              <a:pPr/>
              <a:t>5</a:t>
            </a:fld>
            <a:endParaRPr lang="de-DE" dirty="0"/>
          </a:p>
        </p:txBody>
      </p:sp>
    </p:spTree>
    <p:extLst>
      <p:ext uri="{BB962C8B-B14F-4D97-AF65-F5344CB8AC3E}">
        <p14:creationId xmlns:p14="http://schemas.microsoft.com/office/powerpoint/2010/main" val="11141087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Betroffene Bereiche</a:t>
            </a:r>
          </a:p>
        </p:txBody>
      </p:sp>
      <p:sp>
        <p:nvSpPr>
          <p:cNvPr id="5" name="Date Placeholder 4"/>
          <p:cNvSpPr>
            <a:spLocks noGrp="1"/>
          </p:cNvSpPr>
          <p:nvPr>
            <p:ph type="dt" sz="half" idx="17"/>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8"/>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50</a:t>
            </a:fld>
            <a:endParaRPr lang="de-DE"/>
          </a:p>
        </p:txBody>
      </p:sp>
      <p:graphicFrame>
        <p:nvGraphicFramePr>
          <p:cNvPr id="10" name="Content Placeholder 7">
            <a:extLst>
              <a:ext uri="{FF2B5EF4-FFF2-40B4-BE49-F238E27FC236}">
                <a16:creationId xmlns:a16="http://schemas.microsoft.com/office/drawing/2014/main" id="{8BC07F9A-16A7-4F46-899A-2D8DC3B466C6}"/>
              </a:ext>
            </a:extLst>
          </p:cNvPr>
          <p:cNvGraphicFramePr>
            <a:graphicFrameLocks noGrp="1"/>
          </p:cNvGraphicFramePr>
          <p:nvPr>
            <p:ph sz="quarter" idx="15"/>
            <p:extLst>
              <p:ext uri="{D42A27DB-BD31-4B8C-83A1-F6EECF244321}">
                <p14:modId xmlns:p14="http://schemas.microsoft.com/office/powerpoint/2010/main" val="1188342802"/>
              </p:ext>
            </p:extLst>
          </p:nvPr>
        </p:nvGraphicFramePr>
        <p:xfrm>
          <a:off x="587373" y="1810800"/>
          <a:ext cx="11017249" cy="4500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67294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0A2F-D2FF-4593-8333-784098A14146}"/>
              </a:ext>
            </a:extLst>
          </p:cNvPr>
          <p:cNvSpPr>
            <a:spLocks noGrp="1"/>
          </p:cNvSpPr>
          <p:nvPr>
            <p:ph type="title"/>
          </p:nvPr>
        </p:nvSpPr>
        <p:spPr/>
        <p:txBody>
          <a:bodyPr/>
          <a:lstStyle/>
          <a:p>
            <a:r>
              <a:rPr lang="de-DE" dirty="0"/>
              <a:t>Sozialversicherungsrecht und Fremdpersonaleinsatz </a:t>
            </a:r>
          </a:p>
        </p:txBody>
      </p:sp>
      <p:sp>
        <p:nvSpPr>
          <p:cNvPr id="3" name="Date Placeholder 2">
            <a:extLst>
              <a:ext uri="{FF2B5EF4-FFF2-40B4-BE49-F238E27FC236}">
                <a16:creationId xmlns:a16="http://schemas.microsoft.com/office/drawing/2014/main" id="{57673857-5429-4B5D-B01B-3AF4F7F5EA4C}"/>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72AE6A4F-9170-4599-8563-F8D7F8990020}"/>
              </a:ext>
            </a:extLst>
          </p:cNvPr>
          <p:cNvSpPr>
            <a:spLocks noGrp="1"/>
          </p:cNvSpPr>
          <p:nvPr>
            <p:ph type="sldNum" sz="quarter" idx="11"/>
          </p:nvPr>
        </p:nvSpPr>
        <p:spPr/>
        <p:txBody>
          <a:bodyPr/>
          <a:lstStyle/>
          <a:p>
            <a:fld id="{8ED280B2-FD19-491D-8746-6B7D39E89A7F}" type="slidenum">
              <a:rPr lang="de-DE" smtClean="0"/>
              <a:pPr/>
              <a:t>51</a:t>
            </a:fld>
            <a:endParaRPr lang="de-DE" dirty="0"/>
          </a:p>
        </p:txBody>
      </p:sp>
    </p:spTree>
    <p:extLst>
      <p:ext uri="{BB962C8B-B14F-4D97-AF65-F5344CB8AC3E}">
        <p14:creationId xmlns:p14="http://schemas.microsoft.com/office/powerpoint/2010/main" val="42674645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dirty="0"/>
              <a:t>Sozialversicherungsrecht</a:t>
            </a:r>
          </a:p>
        </p:txBody>
      </p:sp>
      <p:sp>
        <p:nvSpPr>
          <p:cNvPr id="7" name="Text Placeholder 6"/>
          <p:cNvSpPr>
            <a:spLocks noGrp="1"/>
          </p:cNvSpPr>
          <p:nvPr>
            <p:ph type="body" sz="quarter" idx="11"/>
          </p:nvPr>
        </p:nvSpPr>
        <p:spPr>
          <a:xfrm>
            <a:off x="587375" y="1810801"/>
            <a:ext cx="11017249" cy="1761740"/>
          </a:xfrm>
        </p:spPr>
        <p:txBody>
          <a:bodyPr anchor="t"/>
          <a:lstStyle/>
          <a:p>
            <a:r>
              <a:rPr lang="de-DE" b="0" i="0" dirty="0"/>
              <a:t>§ 7 Abs. 1 SGB IV: </a:t>
            </a:r>
          </a:p>
          <a:p>
            <a:r>
              <a:rPr lang="de-DE" b="0" dirty="0"/>
              <a:t>Beschäftigung ist die </a:t>
            </a:r>
            <a:r>
              <a:rPr lang="de-DE" dirty="0"/>
              <a:t>nichtselbständige Arbeit</a:t>
            </a:r>
            <a:r>
              <a:rPr lang="de-DE" b="0" dirty="0"/>
              <a:t>, insbesondere in einem Arbeitsverhältnis. Anhaltspunkte für eine Beschäftigung sind eine </a:t>
            </a:r>
            <a:r>
              <a:rPr lang="de-DE" dirty="0"/>
              <a:t>Tätigkeit nach Weisungen </a:t>
            </a:r>
            <a:r>
              <a:rPr lang="de-DE" b="0" dirty="0"/>
              <a:t>und eine </a:t>
            </a:r>
            <a:r>
              <a:rPr lang="de-DE" dirty="0"/>
              <a:t>Eingliederung in die Arbeitsorganisation </a:t>
            </a:r>
            <a:r>
              <a:rPr lang="de-DE" b="0" dirty="0"/>
              <a:t>des Weisungsgebers.</a:t>
            </a:r>
            <a:endParaRPr lang="de-DE" dirty="0"/>
          </a:p>
        </p:txBody>
      </p:sp>
      <p:sp>
        <p:nvSpPr>
          <p:cNvPr id="3" name="Date Placeholder 2"/>
          <p:cNvSpPr>
            <a:spLocks noGrp="1"/>
          </p:cNvSpPr>
          <p:nvPr>
            <p:ph type="dt" sz="half" idx="4294967295"/>
          </p:nvPr>
        </p:nvSpPr>
        <p:spPr>
          <a:xfrm>
            <a:off x="0" y="6497638"/>
            <a:ext cx="1679575" cy="360362"/>
          </a:xfrm>
        </p:spPr>
        <p:txBody>
          <a:bodyPr/>
          <a:lstStyle/>
          <a:p>
            <a:r>
              <a:rPr lang="de-DE"/>
              <a:t>Luther | </a:t>
            </a:r>
            <a:fld id="{6097C989-B094-44BF-84B7-1357B651F3C4}" type="datetime1">
              <a:rPr lang="de-DE" smtClean="0"/>
              <a:t>10.03.2022</a:t>
            </a:fld>
            <a:r>
              <a:rPr lang="de-DE"/>
              <a:t> |</a:t>
            </a:r>
            <a:endParaRPr lang="de-DE" dirty="0"/>
          </a:p>
        </p:txBody>
      </p:sp>
      <p:sp>
        <p:nvSpPr>
          <p:cNvPr id="5" name="Slide Number Placeholder 4"/>
          <p:cNvSpPr>
            <a:spLocks noGrp="1"/>
          </p:cNvSpPr>
          <p:nvPr>
            <p:ph type="sldNum" sz="quarter" idx="4294967295"/>
          </p:nvPr>
        </p:nvSpPr>
        <p:spPr>
          <a:xfrm>
            <a:off x="11831638" y="6497638"/>
            <a:ext cx="360362" cy="360362"/>
          </a:xfrm>
        </p:spPr>
        <p:txBody>
          <a:bodyPr/>
          <a:lstStyle/>
          <a:p>
            <a:fld id="{8ED280B2-FD19-491D-8746-6B7D39E89A7F}" type="slidenum">
              <a:rPr lang="de-DE" smtClean="0"/>
              <a:pPr/>
              <a:t>52</a:t>
            </a:fld>
            <a:endParaRPr lang="de-DE" dirty="0"/>
          </a:p>
        </p:txBody>
      </p:sp>
      <p:sp>
        <p:nvSpPr>
          <p:cNvPr id="8" name="Content Placeholder 1">
            <a:extLst>
              <a:ext uri="{FF2B5EF4-FFF2-40B4-BE49-F238E27FC236}">
                <a16:creationId xmlns:a16="http://schemas.microsoft.com/office/drawing/2014/main" id="{34646E2D-B325-43D2-AF9F-A761E4297954}"/>
              </a:ext>
            </a:extLst>
          </p:cNvPr>
          <p:cNvSpPr txBox="1">
            <a:spLocks/>
          </p:cNvSpPr>
          <p:nvPr/>
        </p:nvSpPr>
        <p:spPr>
          <a:xfrm>
            <a:off x="6204624" y="3782872"/>
            <a:ext cx="5400000" cy="2525852"/>
          </a:xfrm>
          <a:prstGeom prst="rect">
            <a:avLst/>
          </a:prstGeom>
        </p:spPr>
        <p:txBody>
          <a:bodyPr/>
          <a:lst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arabicPeriod"/>
              <a:defRPr sz="2000" kern="120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a:lstStyle>
          <a:p>
            <a:pPr marL="180975" lvl="1" indent="0">
              <a:buFont typeface="Wingdings" pitchFamily="2" charset="2"/>
              <a:buNone/>
            </a:pPr>
            <a:r>
              <a:rPr lang="de-DE" b="1"/>
              <a:t>Nichtselbstständige Arbeit</a:t>
            </a:r>
          </a:p>
          <a:p>
            <a:pPr marL="752475" lvl="2" indent="-342900"/>
            <a:r>
              <a:rPr lang="de-DE"/>
              <a:t>Örtliche, zeitliche und fachliche Weisungsgebundenheit, Einbindung in die Arbeitsorganisation</a:t>
            </a:r>
          </a:p>
          <a:p>
            <a:pPr marL="752475" lvl="2" indent="-342900"/>
            <a:r>
              <a:rPr lang="de-DE"/>
              <a:t>Persönliche Leistungsverpflichtung</a:t>
            </a:r>
          </a:p>
          <a:p>
            <a:pPr marL="752475" lvl="2" indent="-342900"/>
            <a:r>
              <a:rPr lang="de-DE"/>
              <a:t>Fehlen einer Risikozuweisung </a:t>
            </a:r>
          </a:p>
          <a:p>
            <a:endParaRPr lang="de-DE" dirty="0"/>
          </a:p>
        </p:txBody>
      </p:sp>
      <p:sp>
        <p:nvSpPr>
          <p:cNvPr id="9" name="Textplatzhalter 3">
            <a:extLst>
              <a:ext uri="{FF2B5EF4-FFF2-40B4-BE49-F238E27FC236}">
                <a16:creationId xmlns:a16="http://schemas.microsoft.com/office/drawing/2014/main" id="{3E5C8F18-CBF5-4579-A2CA-6C6FA10ADBD2}"/>
              </a:ext>
            </a:extLst>
          </p:cNvPr>
          <p:cNvSpPr txBox="1">
            <a:spLocks/>
          </p:cNvSpPr>
          <p:nvPr/>
        </p:nvSpPr>
        <p:spPr>
          <a:xfrm>
            <a:off x="587374" y="3783974"/>
            <a:ext cx="5400000" cy="2527387"/>
          </a:xfrm>
          <a:prstGeom prst="rect">
            <a:avLst/>
          </a:prstGeom>
        </p:spPr>
        <p:txBody>
          <a:bodyPr>
            <a:normAutofit/>
          </a:bodyPr>
          <a:lstStyle>
            <a:lvl1pPr marL="0" indent="0" algn="l" defTabSz="360000" rtl="0" eaLnBrk="1" latinLnBrk="0" hangingPunct="1">
              <a:lnSpc>
                <a:spcPct val="120000"/>
              </a:lnSpc>
              <a:spcBef>
                <a:spcPts val="800"/>
              </a:spcBef>
              <a:buClr>
                <a:schemeClr val="accent1"/>
              </a:buClr>
              <a:buFontTx/>
              <a:buNone/>
              <a:defRPr sz="1800" kern="1200">
                <a:solidFill>
                  <a:schemeClr val="tx1"/>
                </a:solidFill>
                <a:latin typeface="+mn-lt"/>
                <a:ea typeface="+mn-ea"/>
                <a:cs typeface="+mn-cs"/>
              </a:defRPr>
            </a:lvl1pPr>
            <a:lvl2pPr marL="36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2pPr>
            <a:lvl3pPr marL="72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3pPr>
            <a:lvl4pPr marL="108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4pPr>
            <a:lvl5pPr marL="1440000" indent="-360000" algn="l" defTabSz="360000" rtl="0" eaLnBrk="1" latinLnBrk="0" hangingPunct="1">
              <a:lnSpc>
                <a:spcPct val="120000"/>
              </a:lnSpc>
              <a:spcBef>
                <a:spcPts val="800"/>
              </a:spcBef>
              <a:buClr>
                <a:schemeClr val="accent1"/>
              </a:buClr>
              <a:buFont typeface="Wingdings" pitchFamily="2" charset="2"/>
              <a:buChar char="§"/>
              <a:defRPr sz="1800" kern="1200">
                <a:solidFill>
                  <a:schemeClr val="tx1"/>
                </a:solidFill>
                <a:latin typeface="+mn-lt"/>
                <a:ea typeface="+mn-ea"/>
                <a:cs typeface="+mn-cs"/>
              </a:defRPr>
            </a:lvl5pPr>
            <a:lvl6pPr marL="0" indent="0" algn="l" defTabSz="360000" rtl="0" eaLnBrk="1" latinLnBrk="0" hangingPunct="1">
              <a:lnSpc>
                <a:spcPct val="120000"/>
              </a:lnSpc>
              <a:spcBef>
                <a:spcPts val="800"/>
              </a:spcBef>
              <a:buFontTx/>
              <a:buNone/>
              <a:defRPr sz="2000" b="1" kern="1200">
                <a:solidFill>
                  <a:schemeClr val="tx1"/>
                </a:solidFill>
                <a:latin typeface="+mn-lt"/>
                <a:ea typeface="+mn-ea"/>
                <a:cs typeface="+mn-cs"/>
              </a:defRPr>
            </a:lvl6pPr>
            <a:lvl7pPr marL="360000" indent="-360000" algn="l" defTabSz="360000" rtl="0" eaLnBrk="1" latinLnBrk="0" hangingPunct="1">
              <a:lnSpc>
                <a:spcPct val="120000"/>
              </a:lnSpc>
              <a:spcBef>
                <a:spcPts val="800"/>
              </a:spcBef>
              <a:buClr>
                <a:schemeClr val="accent1"/>
              </a:buClr>
              <a:buFont typeface="+mj-lt"/>
              <a:buAutoNum type="arabicPeriod"/>
              <a:defRPr sz="2000" kern="1200">
                <a:solidFill>
                  <a:schemeClr val="tx1"/>
                </a:solidFill>
                <a:latin typeface="+mn-lt"/>
                <a:ea typeface="+mn-ea"/>
                <a:cs typeface="+mn-cs"/>
              </a:defRPr>
            </a:lvl7pPr>
            <a:lvl8pPr marL="720000" indent="-360000" algn="l" defTabSz="360000" rtl="0" eaLnBrk="1" latinLnBrk="0" hangingPunct="1">
              <a:lnSpc>
                <a:spcPct val="120000"/>
              </a:lnSpc>
              <a:spcBef>
                <a:spcPts val="800"/>
              </a:spcBef>
              <a:buClr>
                <a:schemeClr val="accent1"/>
              </a:buClr>
              <a:buFont typeface="+mj-lt"/>
              <a:buAutoNum type="alphaLcParenR"/>
              <a:defRPr sz="1800" kern="1200" baseline="0">
                <a:solidFill>
                  <a:schemeClr val="tx1"/>
                </a:solidFill>
                <a:latin typeface="+mn-lt"/>
                <a:ea typeface="+mn-ea"/>
                <a:cs typeface="+mn-cs"/>
              </a:defRPr>
            </a:lvl8pPr>
            <a:lvl9pPr marL="720000" indent="-360000" algn="l" defTabSz="360000" rtl="0" eaLnBrk="1" latinLnBrk="0" hangingPunct="1">
              <a:lnSpc>
                <a:spcPct val="120000"/>
              </a:lnSpc>
              <a:spcBef>
                <a:spcPts val="800"/>
              </a:spcBef>
              <a:buClr>
                <a:schemeClr val="accent1"/>
              </a:buClr>
              <a:buFont typeface="Wingdings" panose="05000000000000000000" pitchFamily="2" charset="2"/>
              <a:buChar char="è"/>
              <a:defRPr sz="1800" kern="1200">
                <a:solidFill>
                  <a:schemeClr val="tx1"/>
                </a:solidFill>
                <a:latin typeface="+mn-lt"/>
                <a:ea typeface="+mn-ea"/>
                <a:cs typeface="+mn-cs"/>
              </a:defRPr>
            </a:lvl9pPr>
          </a:lstStyle>
          <a:p>
            <a:pPr marL="180975" lvl="1" indent="0">
              <a:buFont typeface="Wingdings" pitchFamily="2" charset="2"/>
              <a:buNone/>
            </a:pPr>
            <a:r>
              <a:rPr lang="de-DE" b="1"/>
              <a:t>Freie Mitarbeit, selbstständige Arbeit</a:t>
            </a:r>
          </a:p>
          <a:p>
            <a:pPr marL="752475" lvl="2" indent="-342900"/>
            <a:r>
              <a:rPr lang="de-DE"/>
              <a:t>Flexibilität</a:t>
            </a:r>
          </a:p>
          <a:p>
            <a:pPr marL="752475" lvl="2" indent="-342900"/>
            <a:r>
              <a:rPr lang="de-DE"/>
              <a:t>Unternehmerisches Risiko beim freien Mitarbeiter</a:t>
            </a:r>
          </a:p>
          <a:p>
            <a:pPr marL="752475" lvl="2" indent="-342900"/>
            <a:r>
              <a:rPr lang="de-DE"/>
              <a:t>Kein Kündigungsschutz</a:t>
            </a:r>
          </a:p>
          <a:p>
            <a:pPr marL="752475" lvl="2" indent="-342900"/>
            <a:r>
              <a:rPr lang="de-DE"/>
              <a:t>Steuerrechtliche Vorteile</a:t>
            </a:r>
            <a:endParaRPr lang="de-DE" dirty="0"/>
          </a:p>
        </p:txBody>
      </p:sp>
    </p:spTree>
    <p:extLst>
      <p:ext uri="{BB962C8B-B14F-4D97-AF65-F5344CB8AC3E}">
        <p14:creationId xmlns:p14="http://schemas.microsoft.com/office/powerpoint/2010/main" val="2381602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Scheinselbstständigkeit</a:t>
            </a:r>
            <a:br>
              <a:rPr lang="de-DE" dirty="0"/>
            </a:br>
            <a:br>
              <a:rPr lang="de-DE" dirty="0"/>
            </a:b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normAutofit/>
          </a:bodyPr>
          <a:lstStyle/>
          <a:p>
            <a:pPr marL="392475" lvl="1" indent="-342900"/>
            <a:r>
              <a:rPr lang="de-DE" sz="1900" u="sng" dirty="0"/>
              <a:t>Definition:</a:t>
            </a:r>
            <a:r>
              <a:rPr lang="de-DE" sz="1900" dirty="0"/>
              <a:t> Scheinselbstständigkeit liegt vor, wenn </a:t>
            </a:r>
            <a:r>
              <a:rPr lang="de-DE" sz="1900" b="1" dirty="0"/>
              <a:t>nach der Vertragsgestaltung</a:t>
            </a:r>
            <a:r>
              <a:rPr lang="de-DE" sz="1900" dirty="0"/>
              <a:t> von der natürlichen Person für ein fremdes Unternehmen eine </a:t>
            </a:r>
            <a:r>
              <a:rPr lang="de-DE" sz="1900" b="1" dirty="0"/>
              <a:t>selbstständige Dienst- und Werkleistung</a:t>
            </a:r>
            <a:r>
              <a:rPr lang="de-DE" sz="1900" dirty="0"/>
              <a:t> erfüllt wird, </a:t>
            </a:r>
            <a:r>
              <a:rPr lang="de-DE" sz="1900" b="1" dirty="0"/>
              <a:t>tatsächlich</a:t>
            </a:r>
            <a:r>
              <a:rPr lang="de-DE" sz="1900" dirty="0"/>
              <a:t> wird jedoch eine nichtselbstständige Arbeit in einem Arbeitsverhältnis ausgeübt.</a:t>
            </a:r>
          </a:p>
          <a:p>
            <a:pPr marL="392475" lvl="1" indent="-342900"/>
            <a:r>
              <a:rPr lang="de-DE" sz="1900" b="1" dirty="0"/>
              <a:t>Risiko: </a:t>
            </a:r>
            <a:r>
              <a:rPr lang="de-DE" sz="1900" dirty="0"/>
              <a:t>erhebliche Nachzahlungsverpflichtungen (Lohnsteuer und Sozialversicherungen) ohne äquivalente Regressmöglichkeit </a:t>
            </a:r>
            <a:r>
              <a:rPr lang="de-DE" sz="1900" u="sng" dirty="0"/>
              <a:t>und hohes strafrechtliches Risiko</a:t>
            </a:r>
            <a:r>
              <a:rPr lang="de-DE" sz="1900" dirty="0"/>
              <a:t> gemäß § 266a StGB.</a:t>
            </a:r>
          </a:p>
          <a:p>
            <a:pPr marL="392475" lvl="1" indent="-342900"/>
            <a:r>
              <a:rPr lang="de-DE" sz="1900" b="1" dirty="0"/>
              <a:t>BSG</a:t>
            </a:r>
            <a:r>
              <a:rPr lang="de-DE" sz="1900" dirty="0"/>
              <a:t>, Urteil vom 4. Juni 2019 - B 12 R 11/18 R (Honorarärzte); </a:t>
            </a:r>
            <a:r>
              <a:rPr lang="de-DE" sz="1900" b="1" dirty="0"/>
              <a:t>BSG</a:t>
            </a:r>
            <a:r>
              <a:rPr lang="de-DE" sz="1900" dirty="0"/>
              <a:t>, Urteil vom 7. Juni 2019 - B 12 R 6/18 R (Honorarpflegekräfte) i.d.R. </a:t>
            </a:r>
            <a:r>
              <a:rPr lang="de-DE" sz="1900" b="1" dirty="0"/>
              <a:t>sozialversicherungspflichtig</a:t>
            </a:r>
            <a:r>
              <a:rPr lang="de-DE" sz="1900" dirty="0"/>
              <a:t>.</a:t>
            </a:r>
          </a:p>
          <a:p>
            <a:endParaRPr lang="de-DE" dirty="0"/>
          </a:p>
          <a:p>
            <a:endParaRPr lang="de-DE" dirty="0"/>
          </a:p>
        </p:txBody>
      </p:sp>
      <p:sp>
        <p:nvSpPr>
          <p:cNvPr id="3" name="Date Placeholder 2"/>
          <p:cNvSpPr>
            <a:spLocks noGrp="1"/>
          </p:cNvSpPr>
          <p:nvPr>
            <p:ph type="dt" sz="half" idx="13"/>
          </p:nvPr>
        </p:nvSpPr>
        <p:spPr/>
        <p:txBody>
          <a:bodyPr/>
          <a:lstStyle/>
          <a:p>
            <a:r>
              <a:rPr lang="de-DE"/>
              <a:t>Luther | </a:t>
            </a:r>
            <a:fld id="{4F372F0C-2CB0-4677-BEC9-25F70ADBFE05}" type="datetime1">
              <a:rPr lang="de-DE" smtClean="0"/>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53</a:t>
            </a:fld>
            <a:endParaRPr lang="de-DE" dirty="0"/>
          </a:p>
        </p:txBody>
      </p:sp>
    </p:spTree>
    <p:extLst>
      <p:ext uri="{BB962C8B-B14F-4D97-AF65-F5344CB8AC3E}">
        <p14:creationId xmlns:p14="http://schemas.microsoft.com/office/powerpoint/2010/main" val="3613821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b="1" dirty="0"/>
              <a:t>Freie Mitarbeit im Gesundheitsbereich möglich?</a:t>
            </a:r>
            <a:br>
              <a:rPr lang="de-DE" b="1" dirty="0"/>
            </a:b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normAutofit/>
          </a:bodyPr>
          <a:lstStyle/>
          <a:p>
            <a:pPr lvl="1"/>
            <a:r>
              <a:rPr lang="de-DE" dirty="0"/>
              <a:t>Regulatorische Rahmenbedingungen (z. B. in Krankenhäusern) bedingen regelmäßig die Eingliederung ärztlichen Krankenhauspersonals in die Organisations- und Weisungsstruktur des Krankenhauses.</a:t>
            </a:r>
          </a:p>
          <a:p>
            <a:pPr marL="360975" lvl="2"/>
            <a:r>
              <a:rPr lang="de-DE" dirty="0"/>
              <a:t>Jeweils Einzelfallentscheidungen, aber stetig strenger werdende Rechtsprechung.</a:t>
            </a:r>
          </a:p>
          <a:p>
            <a:pPr lvl="2"/>
            <a:r>
              <a:rPr lang="de-DE" dirty="0"/>
              <a:t>Tendenziell besteht aber ein </a:t>
            </a:r>
            <a:r>
              <a:rPr lang="de-DE" b="1" dirty="0"/>
              <a:t>hohes Risiko </a:t>
            </a:r>
            <a:r>
              <a:rPr lang="de-DE" dirty="0"/>
              <a:t>der Feststellung einer abhängigen Beschäftigung.</a:t>
            </a:r>
          </a:p>
          <a:p>
            <a:pPr lvl="1"/>
            <a:r>
              <a:rPr lang="de-DE" dirty="0"/>
              <a:t>Werden doch noch freie Mitarbeiter eingesetzt,</a:t>
            </a:r>
          </a:p>
          <a:p>
            <a:pPr lvl="2"/>
            <a:r>
              <a:rPr lang="de-DE" dirty="0"/>
              <a:t>kommt es auf die tatsächlichen Verhältnissen in den Kliniken und deren regulatorischen Rahmenbedingungen an und </a:t>
            </a:r>
          </a:p>
          <a:p>
            <a:pPr lvl="2"/>
            <a:r>
              <a:rPr lang="de-DE" dirty="0"/>
              <a:t>es ist darauf zu achten, dass nicht nur der Vertrag als Dienstleistungsvertrag ausgestaltet, sondern auch das Vertragsverhältnis als solches gelebt wird (z. B. bei der Dienstplanung).</a:t>
            </a:r>
          </a:p>
          <a:p>
            <a:pPr lvl="2"/>
            <a:r>
              <a:rPr lang="de-DE" dirty="0"/>
              <a:t>Aber: ggf. dann Verschwiegenheits- und datenschutzrechtliches Thema.</a:t>
            </a:r>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54</a:t>
            </a:fld>
            <a:endParaRPr lang="de-DE" dirty="0"/>
          </a:p>
        </p:txBody>
      </p:sp>
      <p:pic>
        <p:nvPicPr>
          <p:cNvPr id="6" name="Grafik 5" descr="Hospital Silhouette">
            <a:extLst>
              <a:ext uri="{FF2B5EF4-FFF2-40B4-BE49-F238E27FC236}">
                <a16:creationId xmlns:a16="http://schemas.microsoft.com/office/drawing/2014/main" id="{80994E1A-BB8C-4858-9D7A-87E64B6F08F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9858" y="4752370"/>
            <a:ext cx="1850020" cy="1850020"/>
          </a:xfrm>
          <a:prstGeom prst="rect">
            <a:avLst/>
          </a:prstGeom>
        </p:spPr>
      </p:pic>
    </p:spTree>
    <p:extLst>
      <p:ext uri="{BB962C8B-B14F-4D97-AF65-F5344CB8AC3E}">
        <p14:creationId xmlns:p14="http://schemas.microsoft.com/office/powerpoint/2010/main" val="3639910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„Abhängige Beschäftigung eines Honorararztes“</a:t>
            </a:r>
          </a:p>
        </p:txBody>
      </p:sp>
      <p:sp>
        <p:nvSpPr>
          <p:cNvPr id="8" name="Content Placeholder 7"/>
          <p:cNvSpPr>
            <a:spLocks noGrp="1"/>
          </p:cNvSpPr>
          <p:nvPr>
            <p:ph type="body" sz="quarter" idx="11"/>
          </p:nvPr>
        </p:nvSpPr>
        <p:spPr>
          <a:xfrm>
            <a:off x="587375" y="1810800"/>
            <a:ext cx="11017249" cy="4500561"/>
          </a:xfrm>
        </p:spPr>
        <p:txBody>
          <a:bodyPr anchor="ctr">
            <a:normAutofit lnSpcReduction="10000"/>
          </a:bodyPr>
          <a:lstStyle/>
          <a:p>
            <a:pPr>
              <a:lnSpc>
                <a:spcPct val="110000"/>
              </a:lnSpc>
            </a:pPr>
            <a:r>
              <a:rPr lang="pt-BR" sz="2000" b="1" dirty="0"/>
              <a:t>BSG, Urteil vom 4. Juni 2019 – B 12 R 11/18 R</a:t>
            </a:r>
            <a:r>
              <a:rPr lang="da-DK" sz="2000" b="1" dirty="0"/>
              <a:t>: Sachverhalt</a:t>
            </a:r>
          </a:p>
          <a:p>
            <a:pPr marL="342900" indent="-342900">
              <a:lnSpc>
                <a:spcPct val="110000"/>
              </a:lnSpc>
              <a:buFont typeface="Wingdings" panose="05000000000000000000" pitchFamily="2" charset="2"/>
              <a:buChar char="§"/>
            </a:pPr>
            <a:r>
              <a:rPr lang="de-DE" sz="1500" dirty="0"/>
              <a:t>Versicherungspflicht einer beigeladenen Fachärztin für Anästhesie und Notfallmedizin, die aufgrund eines </a:t>
            </a:r>
            <a:r>
              <a:rPr lang="de-DE" sz="1500" dirty="0" err="1"/>
              <a:t>Konsiliararztvertrages</a:t>
            </a:r>
            <a:r>
              <a:rPr lang="de-DE" sz="1500" dirty="0"/>
              <a:t> bei verschiedenen Krankenhäusern beschäftigt war. </a:t>
            </a:r>
          </a:p>
          <a:p>
            <a:pPr marL="702900" lvl="1" indent="-342900">
              <a:lnSpc>
                <a:spcPct val="110000"/>
              </a:lnSpc>
              <a:buFont typeface="Wingdings" panose="05000000000000000000" pitchFamily="2" charset="2"/>
              <a:buChar char="Ø"/>
            </a:pPr>
            <a:r>
              <a:rPr lang="de-DE" sz="1500" dirty="0"/>
              <a:t>Ärztin erbrachte im Rahmen von Tag- und Bereitschaftsdiensten ihre vertraglichen Leistungen und musste binnen zehn Minuten im Krankenhaus dienstbereit zur Verfügung stehen. </a:t>
            </a:r>
          </a:p>
          <a:p>
            <a:pPr marL="702900" lvl="1" indent="-342900">
              <a:lnSpc>
                <a:spcPct val="110000"/>
              </a:lnSpc>
              <a:buFont typeface="Wingdings" panose="05000000000000000000" pitchFamily="2" charset="2"/>
              <a:buChar char="Ø"/>
            </a:pPr>
            <a:r>
              <a:rPr lang="de-DE" sz="1500" dirty="0"/>
              <a:t>Selbstständige und höchstpersönliche Leistungserbringung. Es solle kein Anstellungsverhältnis bzw. arbeitnehmerähnliches Verhältnis zum Krankenhaus bestehen. </a:t>
            </a:r>
          </a:p>
          <a:p>
            <a:pPr marL="702900" lvl="1" indent="-342900">
              <a:lnSpc>
                <a:spcPct val="110000"/>
              </a:lnSpc>
              <a:buFont typeface="Wingdings" panose="05000000000000000000" pitchFamily="2" charset="2"/>
              <a:buChar char="Ø"/>
            </a:pPr>
            <a:r>
              <a:rPr lang="de-DE" sz="1500" dirty="0"/>
              <a:t>Ärztin musste die im Krankenhaus vorherrschenden organisatorischen Regelungen einhalten. </a:t>
            </a:r>
          </a:p>
          <a:p>
            <a:pPr marL="702900" lvl="1" indent="-342900">
              <a:lnSpc>
                <a:spcPct val="110000"/>
              </a:lnSpc>
              <a:buFont typeface="Wingdings" panose="05000000000000000000" pitchFamily="2" charset="2"/>
              <a:buChar char="Ø"/>
            </a:pPr>
            <a:r>
              <a:rPr lang="de-DE" sz="1500" dirty="0"/>
              <a:t>Stundenhonorar in Höhe von 80 Euro, womit sämtliche Kosten abgegolten seien. </a:t>
            </a:r>
          </a:p>
          <a:p>
            <a:pPr marL="702900" lvl="1" indent="-342900">
              <a:lnSpc>
                <a:spcPct val="110000"/>
              </a:lnSpc>
              <a:buFont typeface="Wingdings" panose="05000000000000000000" pitchFamily="2" charset="2"/>
              <a:buChar char="Ø"/>
            </a:pPr>
            <a:r>
              <a:rPr lang="de-DE" sz="1500" dirty="0"/>
              <a:t>Haftung für die Leistungen der Ärztin waren von der Versicherung des Krankenhauses abgedeckt.</a:t>
            </a:r>
          </a:p>
          <a:p>
            <a:pPr marL="342900" indent="-342900">
              <a:lnSpc>
                <a:spcPct val="110000"/>
              </a:lnSpc>
              <a:buFont typeface="Wingdings" panose="05000000000000000000" pitchFamily="2" charset="2"/>
              <a:buChar char="§"/>
            </a:pPr>
            <a:r>
              <a:rPr lang="de-DE" sz="1500" dirty="0"/>
              <a:t>Statusfeststellungsverfahren: Feststellung, dass Ärztin ein abhängiges Beschäftigungsverhältnis ausübe. </a:t>
            </a:r>
          </a:p>
          <a:p>
            <a:pPr marL="342900" indent="-342900">
              <a:lnSpc>
                <a:spcPct val="110000"/>
              </a:lnSpc>
              <a:buFont typeface="Wingdings" panose="05000000000000000000" pitchFamily="2" charset="2"/>
              <a:buChar char="§"/>
            </a:pPr>
            <a:r>
              <a:rPr lang="de-DE" sz="1500" b="1" dirty="0"/>
              <a:t>SG Augsburg, Urteil vom 13. Mai 2016 - S 2 R 954/14</a:t>
            </a:r>
            <a:r>
              <a:rPr lang="de-DE" sz="1500" dirty="0"/>
              <a:t>: Feststellung einer selbstständigen Tätigkeit. </a:t>
            </a:r>
          </a:p>
          <a:p>
            <a:pPr marL="342900" indent="-342900">
              <a:lnSpc>
                <a:spcPct val="110000"/>
              </a:lnSpc>
              <a:buFont typeface="Wingdings" panose="05000000000000000000" pitchFamily="2" charset="2"/>
              <a:buChar char="§"/>
            </a:pPr>
            <a:r>
              <a:rPr lang="de-DE" sz="1500" b="1" dirty="0"/>
              <a:t>LSG Bayern, Urteil vom </a:t>
            </a:r>
            <a:r>
              <a:rPr lang="pt-BR" sz="1500" b="1" dirty="0"/>
              <a:t>6. Juli 2017 – L 14 R 5089/16 </a:t>
            </a:r>
            <a:r>
              <a:rPr lang="de-DE" sz="1500" dirty="0"/>
              <a:t>: Urteil aufgehoben und Klageabweisung.</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55</a:t>
            </a:fld>
            <a:endParaRPr lang="de-DE"/>
          </a:p>
        </p:txBody>
      </p:sp>
    </p:spTree>
    <p:extLst>
      <p:ext uri="{BB962C8B-B14F-4D97-AF65-F5344CB8AC3E}">
        <p14:creationId xmlns:p14="http://schemas.microsoft.com/office/powerpoint/2010/main" val="34064492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„Abhängige Beschäftigung eines Honorararztes“</a:t>
            </a:r>
          </a:p>
        </p:txBody>
      </p:sp>
      <p:sp>
        <p:nvSpPr>
          <p:cNvPr id="8" name="Content Placeholder 7"/>
          <p:cNvSpPr>
            <a:spLocks noGrp="1"/>
          </p:cNvSpPr>
          <p:nvPr>
            <p:ph type="body" sz="quarter" idx="11"/>
          </p:nvPr>
        </p:nvSpPr>
        <p:spPr>
          <a:xfrm>
            <a:off x="587375" y="1810800"/>
            <a:ext cx="11017249" cy="4500561"/>
          </a:xfrm>
        </p:spPr>
        <p:txBody>
          <a:bodyPr anchor="ctr">
            <a:normAutofit/>
          </a:bodyPr>
          <a:lstStyle/>
          <a:p>
            <a:pPr>
              <a:lnSpc>
                <a:spcPct val="110000"/>
              </a:lnSpc>
            </a:pPr>
            <a:r>
              <a:rPr lang="pt-BR" sz="2000" b="1" dirty="0"/>
              <a:t>BSG, Urteil vom 4. Juni 2019 – B 12 R 11/18 R</a:t>
            </a:r>
            <a:r>
              <a:rPr lang="da-DK" sz="2000" b="1" dirty="0"/>
              <a:t>: Entscheidung</a:t>
            </a:r>
          </a:p>
          <a:p>
            <a:pPr marL="285750" indent="-285750">
              <a:lnSpc>
                <a:spcPct val="110000"/>
              </a:lnSpc>
              <a:buFont typeface="Wingdings" panose="05000000000000000000" pitchFamily="2" charset="2"/>
              <a:buChar char="§"/>
            </a:pPr>
            <a:r>
              <a:rPr lang="de-DE" sz="1400" dirty="0"/>
              <a:t>Ärzte in einem Krankenhaus sind </a:t>
            </a:r>
            <a:r>
              <a:rPr lang="de-DE" sz="1400" b="1" dirty="0"/>
              <a:t>in der Regel abhängig beschäftigt</a:t>
            </a:r>
            <a:r>
              <a:rPr lang="de-DE" sz="1400" dirty="0"/>
              <a:t>.</a:t>
            </a:r>
          </a:p>
          <a:p>
            <a:pPr marL="645750" lvl="1" indent="-285750">
              <a:lnSpc>
                <a:spcPct val="110000"/>
              </a:lnSpc>
              <a:buFont typeface="Wingdings" panose="05000000000000000000" pitchFamily="2" charset="2"/>
              <a:buChar char="Ø"/>
            </a:pPr>
            <a:r>
              <a:rPr lang="de-DE" sz="1400" dirty="0"/>
              <a:t>Weisungsgebundenheit und Eingliederung in die Arbeitsorganisation. </a:t>
            </a:r>
          </a:p>
          <a:p>
            <a:pPr marL="645750" lvl="1" indent="-285750">
              <a:lnSpc>
                <a:spcPct val="110000"/>
              </a:lnSpc>
              <a:buFont typeface="Wingdings" panose="05000000000000000000" pitchFamily="2" charset="2"/>
              <a:buChar char="Ø"/>
            </a:pPr>
            <a:r>
              <a:rPr lang="de-DE" sz="1400" dirty="0"/>
              <a:t>Weisungsgebundenheit bei Diensten höherer Art eingeschränkt, da es lediglich um eine funktionsgerecht dienende Teilhabe am Arbeitsprozess ginge. </a:t>
            </a:r>
          </a:p>
          <a:p>
            <a:pPr marL="285750" indent="-285750">
              <a:lnSpc>
                <a:spcPct val="110000"/>
              </a:lnSpc>
              <a:buFont typeface="Wingdings" panose="05000000000000000000" pitchFamily="2" charset="2"/>
              <a:buChar char="§"/>
            </a:pPr>
            <a:r>
              <a:rPr lang="de-DE" sz="1400" dirty="0"/>
              <a:t>Die beigeladene Ärztin war in ihrer Tätigkeit als Anästhesistin in den vom Kläger betriebenen Krankenhäusern dem Jahre 2013 gegen Arbeitsentgelt </a:t>
            </a:r>
            <a:r>
              <a:rPr lang="de-DE" sz="1400" b="1" dirty="0"/>
              <a:t>abhängig beschäftigt </a:t>
            </a:r>
            <a:r>
              <a:rPr lang="de-DE" sz="1400" dirty="0"/>
              <a:t>und deshalb nach dem Recht der Arbeitsförderung </a:t>
            </a:r>
            <a:r>
              <a:rPr lang="de-DE" sz="1400" b="1" dirty="0"/>
              <a:t>versicherungspflichtig.</a:t>
            </a:r>
          </a:p>
          <a:p>
            <a:pPr marL="645750" lvl="1" indent="-285750">
              <a:lnSpc>
                <a:spcPct val="110000"/>
              </a:lnSpc>
              <a:buFont typeface="Wingdings" panose="05000000000000000000" pitchFamily="2" charset="2"/>
              <a:buChar char="Ø"/>
            </a:pPr>
            <a:r>
              <a:rPr lang="de-DE" sz="1400" dirty="0"/>
              <a:t>In Arbeitsabläufe eingegliedert.</a:t>
            </a:r>
          </a:p>
          <a:p>
            <a:pPr marL="645750" lvl="1" indent="-285750">
              <a:lnSpc>
                <a:spcPct val="110000"/>
              </a:lnSpc>
              <a:buFont typeface="Wingdings" panose="05000000000000000000" pitchFamily="2" charset="2"/>
              <a:buChar char="Ø"/>
            </a:pPr>
            <a:r>
              <a:rPr lang="de-DE" sz="1400" dirty="0"/>
              <a:t>Teilleistung innerhalb vorgegebenen Organisationsabläufe. </a:t>
            </a:r>
          </a:p>
          <a:p>
            <a:pPr marL="645750" lvl="1" indent="-285750">
              <a:lnSpc>
                <a:spcPct val="110000"/>
              </a:lnSpc>
              <a:buFont typeface="Wingdings" panose="05000000000000000000" pitchFamily="2" charset="2"/>
              <a:buChar char="Ø"/>
            </a:pPr>
            <a:r>
              <a:rPr lang="de-DE" sz="1400" dirty="0"/>
              <a:t>Einrichtung und Betriebsmittel des Krankenhauses wurden genutzt. </a:t>
            </a:r>
          </a:p>
          <a:p>
            <a:pPr marL="645750" lvl="1" indent="-285750">
              <a:lnSpc>
                <a:spcPct val="110000"/>
              </a:lnSpc>
              <a:buFont typeface="Wingdings" panose="05000000000000000000" pitchFamily="2" charset="2"/>
              <a:buChar char="Ø"/>
            </a:pPr>
            <a:r>
              <a:rPr lang="de-DE" sz="1400" dirty="0"/>
              <a:t>Zusammenarbeit mit dem ärztlichen und pflegerischen Krankenhauspersonal (in prägender Art und Weise fremdbestimmt).</a:t>
            </a:r>
          </a:p>
          <a:p>
            <a:pPr marL="285750" indent="-285750">
              <a:lnSpc>
                <a:spcPct val="110000"/>
              </a:lnSpc>
              <a:buFont typeface="Wingdings" panose="05000000000000000000" pitchFamily="2" charset="2"/>
              <a:buChar char="§"/>
            </a:pPr>
            <a:r>
              <a:rPr lang="de-DE" sz="1400" dirty="0"/>
              <a:t>Für rechtliche Beurteilung spielt Verkehrsanschauung keine Rolle. Die Abgrenzung zwischen Beschäftigung und Selbstständigkeit erfolge nicht abstrakt für bestimmte Berufsgruppen bzw. Tätigkeitbilder (Einzelfallprüfung).</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56</a:t>
            </a:fld>
            <a:endParaRPr lang="de-DE"/>
          </a:p>
        </p:txBody>
      </p:sp>
    </p:spTree>
    <p:extLst>
      <p:ext uri="{BB962C8B-B14F-4D97-AF65-F5344CB8AC3E}">
        <p14:creationId xmlns:p14="http://schemas.microsoft.com/office/powerpoint/2010/main" val="23294814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„Abhängige Beschäftigung eines Hochschulprofessors/Chefarztes“</a:t>
            </a:r>
          </a:p>
        </p:txBody>
      </p:sp>
      <p:sp>
        <p:nvSpPr>
          <p:cNvPr id="8" name="Content Placeholder 7"/>
          <p:cNvSpPr>
            <a:spLocks noGrp="1"/>
          </p:cNvSpPr>
          <p:nvPr>
            <p:ph type="body" sz="quarter" idx="11"/>
          </p:nvPr>
        </p:nvSpPr>
        <p:spPr>
          <a:xfrm>
            <a:off x="587375" y="1810800"/>
            <a:ext cx="11017249" cy="4500561"/>
          </a:xfrm>
        </p:spPr>
        <p:txBody>
          <a:bodyPr anchor="ctr">
            <a:normAutofit/>
          </a:bodyPr>
          <a:lstStyle/>
          <a:p>
            <a:pPr>
              <a:lnSpc>
                <a:spcPct val="110000"/>
              </a:lnSpc>
            </a:pPr>
            <a:r>
              <a:rPr lang="de-DE" sz="2000" b="1" dirty="0"/>
              <a:t>LSG Baden-Württemberg, Urteil vom 25. Juni 2020 – L 7 BA 1208/18</a:t>
            </a:r>
            <a:r>
              <a:rPr lang="da-DK" sz="2000" b="1" dirty="0"/>
              <a:t>: Sachverhalt</a:t>
            </a:r>
          </a:p>
          <a:p>
            <a:pPr marL="285750" indent="-285750">
              <a:lnSpc>
                <a:spcPct val="110000"/>
              </a:lnSpc>
              <a:buFont typeface="Wingdings" panose="05000000000000000000" pitchFamily="2" charset="2"/>
              <a:buChar char="§"/>
            </a:pPr>
            <a:r>
              <a:rPr lang="de-DE" sz="1700" b="0" dirty="0"/>
              <a:t>Klagende Betreiberin des Klinikums in Form einer GmbH beschäftigte mehrere Ärzte als Chefärzte, die zudem als Professoren der Medizin im Dienste des Landes Baden-Württemberg tätig waren. Alleinige Gesellschafterin der Klägerin ist die Stadt M. </a:t>
            </a:r>
          </a:p>
          <a:p>
            <a:pPr marL="285750" indent="-285750">
              <a:lnSpc>
                <a:spcPct val="110000"/>
              </a:lnSpc>
              <a:buFont typeface="Wingdings" panose="05000000000000000000" pitchFamily="2" charset="2"/>
              <a:buChar char="§"/>
            </a:pPr>
            <a:r>
              <a:rPr lang="de-DE" sz="1700" b="0" dirty="0"/>
              <a:t>Das Klinikum schaffte u.a. die Rahmenbedingungen der Fakultät für Klinische Medizin M. der Universität H. durch das Land Baden-Württemberg bzw. die Universität H. und diente dem Zweck der Krankenversorgung der Einwohner der Stadt M. sowie der Forschung und Lehre. </a:t>
            </a:r>
          </a:p>
          <a:p>
            <a:pPr marL="285750" indent="-285750">
              <a:lnSpc>
                <a:spcPct val="110000"/>
              </a:lnSpc>
              <a:buFont typeface="Wingdings" panose="05000000000000000000" pitchFamily="2" charset="2"/>
              <a:buChar char="§"/>
            </a:pPr>
            <a:r>
              <a:rPr lang="de-DE" sz="1700" b="0" dirty="0"/>
              <a:t>Die Deutsche Rentenversicherung erließ Bescheid gegen die Klägerin, wonach sie für die Zeit von  Januar 2009 bis zum Ende Dezember 2012 u.a. Beiträge zur Arbeitslosenversicherung sowie zur Rentenversicherung i.H.v. insgesamt 226.333,64 EUR forderte. </a:t>
            </a:r>
          </a:p>
          <a:p>
            <a:pPr marL="285750" indent="-285750">
              <a:lnSpc>
                <a:spcPct val="110000"/>
              </a:lnSpc>
              <a:buFont typeface="Wingdings" panose="05000000000000000000" pitchFamily="2" charset="2"/>
              <a:buChar char="§"/>
            </a:pPr>
            <a:r>
              <a:rPr lang="de-DE" sz="1700" b="0" dirty="0"/>
              <a:t>Dagegen legte die Klägerin Widerspruch ein. Die Tätigkeit als Chefarzt stelle keine unabhängig vom Beamtenverhältnis zu beurteilende Tätigkeit dar, sondern sei ein einheitliches Beschäftigungsverhältnis. </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57</a:t>
            </a:fld>
            <a:endParaRPr lang="de-DE"/>
          </a:p>
        </p:txBody>
      </p:sp>
    </p:spTree>
    <p:extLst>
      <p:ext uri="{BB962C8B-B14F-4D97-AF65-F5344CB8AC3E}">
        <p14:creationId xmlns:p14="http://schemas.microsoft.com/office/powerpoint/2010/main" val="1067431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„Abhängige Beschäftigung eines Hochschulprofessors/Chefarztes“</a:t>
            </a:r>
          </a:p>
        </p:txBody>
      </p:sp>
      <p:sp>
        <p:nvSpPr>
          <p:cNvPr id="8" name="Content Placeholder 7"/>
          <p:cNvSpPr>
            <a:spLocks noGrp="1"/>
          </p:cNvSpPr>
          <p:nvPr>
            <p:ph type="body" sz="quarter" idx="11"/>
          </p:nvPr>
        </p:nvSpPr>
        <p:spPr>
          <a:xfrm>
            <a:off x="587375" y="1810800"/>
            <a:ext cx="11017249" cy="4500561"/>
          </a:xfrm>
        </p:spPr>
        <p:txBody>
          <a:bodyPr anchor="ctr">
            <a:normAutofit/>
          </a:bodyPr>
          <a:lstStyle/>
          <a:p>
            <a:pPr>
              <a:lnSpc>
                <a:spcPct val="110000"/>
              </a:lnSpc>
            </a:pPr>
            <a:r>
              <a:rPr lang="de-DE" sz="2000" b="1" dirty="0"/>
              <a:t>LSG Baden-Württemberg, Urteil vom 25. Juni 2020 – L 7 BA 1208/18</a:t>
            </a:r>
            <a:r>
              <a:rPr lang="da-DK" sz="2000" b="1" dirty="0"/>
              <a:t>: Entscheidung</a:t>
            </a:r>
          </a:p>
          <a:p>
            <a:pPr>
              <a:lnSpc>
                <a:spcPct val="110000"/>
              </a:lnSpc>
            </a:pPr>
            <a:r>
              <a:rPr lang="de-DE" u="sng" dirty="0"/>
              <a:t>Amtliche Leitsätze:</a:t>
            </a:r>
          </a:p>
          <a:p>
            <a:pPr marL="457200" indent="-457200">
              <a:lnSpc>
                <a:spcPct val="110000"/>
              </a:lnSpc>
              <a:buFont typeface="+mj-lt"/>
              <a:buAutoNum type="arabicPeriod"/>
            </a:pPr>
            <a:r>
              <a:rPr lang="de-DE" b="0" dirty="0"/>
              <a:t>Beamtete Hochschullehrer, die daneben als Chefärzte an einem Krankhaus (hier: in Form einer GmbH) im Bereich der Krankenversorgung tätig sind, stehen in einem </a:t>
            </a:r>
            <a:r>
              <a:rPr lang="de-DE" dirty="0"/>
              <a:t>abhängigen Beschäftigungsverhältnis zu dem Krankenhaus</a:t>
            </a:r>
            <a:r>
              <a:rPr lang="de-DE" b="0" dirty="0"/>
              <a:t>.  </a:t>
            </a:r>
          </a:p>
          <a:p>
            <a:pPr marL="457200" indent="-457200">
              <a:lnSpc>
                <a:spcPct val="110000"/>
              </a:lnSpc>
              <a:buFont typeface="+mj-lt"/>
              <a:buAutoNum type="arabicPeriod"/>
            </a:pPr>
            <a:r>
              <a:rPr lang="de-DE" b="0" dirty="0"/>
              <a:t>Eine neben oder unabhängig von dem nach § 27 Abs. 1 Nr. 1 SGB III versicherungsfreien Beamtenverhältnis ausgeübte Beschäftigung unterliegt - anders als im Krankenversicherungsrecht  (§ 6 Abs. 3 SGB V) - grundsätzlich der Versicherungspflicht in der Arbeitslosenversicherung. </a:t>
            </a:r>
          </a:p>
          <a:p>
            <a:pPr marL="457200" indent="-457200">
              <a:lnSpc>
                <a:spcPct val="110000"/>
              </a:lnSpc>
              <a:buFont typeface="+mj-lt"/>
              <a:buAutoNum type="arabicPeriod"/>
            </a:pPr>
            <a:r>
              <a:rPr lang="de-DE" b="0" dirty="0"/>
              <a:t>Das baden-württembergische Hochschulrecht sieht keine zwingende Verknüpfung zwischen der Ernennung zum Universitätsprofessor der Medizin und der Tätigkeit als leitender Klinik- oder Chefarzt an einem Krankenhaus (hier: in Form einer GmbH) vor. </a:t>
            </a:r>
          </a:p>
        </p:txBody>
      </p:sp>
      <p:sp>
        <p:nvSpPr>
          <p:cNvPr id="5" name="Date Placeholder 4"/>
          <p:cNvSpPr>
            <a:spLocks noGrp="1"/>
          </p:cNvSpPr>
          <p:nvPr>
            <p:ph type="dt" sz="half" idx="12"/>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3"/>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58</a:t>
            </a:fld>
            <a:endParaRPr lang="de-DE"/>
          </a:p>
        </p:txBody>
      </p:sp>
    </p:spTree>
    <p:extLst>
      <p:ext uri="{BB962C8B-B14F-4D97-AF65-F5344CB8AC3E}">
        <p14:creationId xmlns:p14="http://schemas.microsoft.com/office/powerpoint/2010/main" val="4634342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dirty="0"/>
              <a:t>Sozialversicherungsrecht</a:t>
            </a:r>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a:xfrm>
            <a:off x="588624" y="1394111"/>
            <a:ext cx="11016000" cy="4500000"/>
          </a:xfrm>
        </p:spPr>
        <p:txBody>
          <a:bodyPr>
            <a:normAutofit fontScale="85000" lnSpcReduction="10000"/>
          </a:bodyPr>
          <a:lstStyle/>
          <a:p>
            <a:r>
              <a:rPr lang="de-DE" sz="2200" b="1" dirty="0"/>
              <a:t>Lösungsansätze</a:t>
            </a:r>
          </a:p>
          <a:p>
            <a:pPr marL="523875" lvl="1" indent="-342900"/>
            <a:r>
              <a:rPr lang="de-DE" dirty="0"/>
              <a:t>Begründung von Anstellungsverhältnissen</a:t>
            </a:r>
          </a:p>
          <a:p>
            <a:pPr marL="752475" lvl="2" indent="-342900">
              <a:buFont typeface="Wingdings" panose="05000000000000000000" pitchFamily="2" charset="2"/>
              <a:buChar char="Ø"/>
            </a:pPr>
            <a:r>
              <a:rPr lang="de-DE" u="sng" dirty="0"/>
              <a:t>Praxistipp:</a:t>
            </a:r>
            <a:r>
              <a:rPr lang="de-DE" dirty="0"/>
              <a:t> insbesondere bei Honorarärzten kann es für die Höhe von Sozialversicherungsbeiträgen entscheidend auf eine ggf. bestehende anderweitige Haupttätigkeit ankommen (z. B. besteht häufig eine Mitgliedschaft in der PKV und der maximale Beitrag zum Versorgungswerk kann bereits durch eine vertragsärztliche Haupttätigkeit anfallen). </a:t>
            </a:r>
          </a:p>
          <a:p>
            <a:pPr marL="523875" lvl="1" indent="-342900"/>
            <a:r>
              <a:rPr lang="de-DE" dirty="0"/>
              <a:t>Arbeitnehmerüberlassung (bei Krankenhaus: Problem der Abrechenbarkeit? Datenschutz?).</a:t>
            </a:r>
          </a:p>
          <a:p>
            <a:endParaRPr lang="de-DE" sz="2200" b="1" dirty="0"/>
          </a:p>
          <a:p>
            <a:r>
              <a:rPr lang="de-DE" sz="2200" b="1" dirty="0"/>
              <a:t>Rechtsfolgen bei festgestellter Scheinselbständigkeit</a:t>
            </a:r>
          </a:p>
          <a:p>
            <a:pPr marL="285750" indent="-285750">
              <a:buFont typeface="Wingdings" panose="05000000000000000000" pitchFamily="2" charset="2"/>
              <a:buChar char="§"/>
            </a:pPr>
            <a:r>
              <a:rPr lang="de-DE" dirty="0"/>
              <a:t>Nachzahlung Sozialversicherungsbeiträge (Verjährung vier Jahre, § 25 SGB IV).</a:t>
            </a:r>
          </a:p>
          <a:p>
            <a:pPr marL="645750" lvl="1" indent="-285750"/>
            <a:r>
              <a:rPr lang="de-DE" dirty="0"/>
              <a:t>Arbeitsgeber kann rückwirkend nur für die letzten drei Monate Arbeitnehmeranteile einbehalten, soweit Beschäftigung noch besteht.</a:t>
            </a:r>
          </a:p>
          <a:p>
            <a:pPr marL="285750" indent="-285750">
              <a:buFont typeface="Wingdings" panose="05000000000000000000" pitchFamily="2" charset="2"/>
              <a:buChar char="§"/>
            </a:pPr>
            <a:r>
              <a:rPr lang="de-DE" dirty="0"/>
              <a:t>Säumniszuschläge (§ 24 SGB IV).</a:t>
            </a:r>
          </a:p>
          <a:p>
            <a:pPr marL="285750" indent="-285750">
              <a:buFont typeface="Wingdings" panose="05000000000000000000" pitchFamily="2" charset="2"/>
              <a:buChar char="§"/>
            </a:pPr>
            <a:r>
              <a:rPr lang="de-DE" dirty="0"/>
              <a:t>§ 266a StGB Vorenthalten und Veruntreuen von Arbeitsentgelt. </a:t>
            </a:r>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59</a:t>
            </a:fld>
            <a:endParaRPr lang="de-DE" dirty="0"/>
          </a:p>
        </p:txBody>
      </p:sp>
    </p:spTree>
    <p:extLst>
      <p:ext uri="{BB962C8B-B14F-4D97-AF65-F5344CB8AC3E}">
        <p14:creationId xmlns:p14="http://schemas.microsoft.com/office/powerpoint/2010/main" val="180700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7375" y="555367"/>
            <a:ext cx="11017249" cy="1044000"/>
          </a:xfrm>
        </p:spPr>
        <p:txBody>
          <a:bodyPr anchor="t">
            <a:normAutofit/>
          </a:bodyPr>
          <a:lstStyle/>
          <a:p>
            <a:r>
              <a:rPr lang="de-DE" dirty="0"/>
              <a:t>Betroffene Bereiche</a:t>
            </a:r>
          </a:p>
        </p:txBody>
      </p:sp>
      <p:sp>
        <p:nvSpPr>
          <p:cNvPr id="5" name="Date Placeholder 4"/>
          <p:cNvSpPr>
            <a:spLocks noGrp="1"/>
          </p:cNvSpPr>
          <p:nvPr>
            <p:ph type="dt" sz="half" idx="17"/>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p:cNvSpPr>
            <a:spLocks noGrp="1"/>
          </p:cNvSpPr>
          <p:nvPr>
            <p:ph type="sldNum" sz="quarter" idx="18"/>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6</a:t>
            </a:fld>
            <a:endParaRPr lang="de-DE"/>
          </a:p>
        </p:txBody>
      </p:sp>
      <p:graphicFrame>
        <p:nvGraphicFramePr>
          <p:cNvPr id="10" name="Content Placeholder 7">
            <a:extLst>
              <a:ext uri="{FF2B5EF4-FFF2-40B4-BE49-F238E27FC236}">
                <a16:creationId xmlns:a16="http://schemas.microsoft.com/office/drawing/2014/main" id="{8BC07F9A-16A7-4F46-899A-2D8DC3B466C6}"/>
              </a:ext>
            </a:extLst>
          </p:cNvPr>
          <p:cNvGraphicFramePr>
            <a:graphicFrameLocks noGrp="1"/>
          </p:cNvGraphicFramePr>
          <p:nvPr>
            <p:ph sz="quarter" idx="15"/>
          </p:nvPr>
        </p:nvGraphicFramePr>
        <p:xfrm>
          <a:off x="587373" y="1810800"/>
          <a:ext cx="11017249" cy="4500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5981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C6C2B9D-1291-463C-9F86-80288C9E29BC}"/>
              </a:ext>
            </a:extLst>
          </p:cNvPr>
          <p:cNvSpPr>
            <a:spLocks noGrp="1"/>
          </p:cNvSpPr>
          <p:nvPr>
            <p:ph type="title"/>
          </p:nvPr>
        </p:nvSpPr>
        <p:spPr/>
        <p:txBody>
          <a:bodyPr/>
          <a:lstStyle/>
          <a:p>
            <a:r>
              <a:rPr lang="de-DE" dirty="0"/>
              <a:t>Neues Statusfeststellungsverfahren ab 1. April 2022</a:t>
            </a:r>
          </a:p>
        </p:txBody>
      </p:sp>
      <p:sp>
        <p:nvSpPr>
          <p:cNvPr id="7" name="Content Placeholder 6">
            <a:extLst>
              <a:ext uri="{FF2B5EF4-FFF2-40B4-BE49-F238E27FC236}">
                <a16:creationId xmlns:a16="http://schemas.microsoft.com/office/drawing/2014/main" id="{CCDD3564-CD24-492D-8791-768424344F91}"/>
              </a:ext>
            </a:extLst>
          </p:cNvPr>
          <p:cNvSpPr>
            <a:spLocks noGrp="1"/>
          </p:cNvSpPr>
          <p:nvPr>
            <p:ph sz="quarter" idx="12"/>
          </p:nvPr>
        </p:nvSpPr>
        <p:spPr/>
        <p:txBody>
          <a:bodyPr>
            <a:normAutofit/>
          </a:bodyPr>
          <a:lstStyle/>
          <a:p>
            <a:pPr marL="358775" lvl="2" indent="-358775"/>
            <a:r>
              <a:rPr lang="de-DE" sz="1600" b="0" i="0" dirty="0">
                <a:solidFill>
                  <a:srgbClr val="202124"/>
                </a:solidFill>
                <a:effectLst/>
              </a:rPr>
              <a:t>Das </a:t>
            </a:r>
            <a:r>
              <a:rPr lang="de-DE" sz="1600" b="1" i="0" dirty="0">
                <a:solidFill>
                  <a:srgbClr val="202124"/>
                </a:solidFill>
                <a:effectLst/>
              </a:rPr>
              <a:t>Statusfeststellungsverfahren</a:t>
            </a:r>
            <a:r>
              <a:rPr lang="de-DE" sz="1600" b="0" i="0" dirty="0">
                <a:solidFill>
                  <a:srgbClr val="202124"/>
                </a:solidFill>
                <a:effectLst/>
              </a:rPr>
              <a:t> dient dazu, den Erwerbsstatus von Personen und damit den Sozialversicherungsstatus festzustellen, um die entsprechende Beitragspflicht zu ermitteln.</a:t>
            </a:r>
            <a:endParaRPr lang="de-DE" sz="1600" dirty="0"/>
          </a:p>
          <a:p>
            <a:pPr marL="358775" lvl="2" indent="-358775"/>
            <a:r>
              <a:rPr lang="de-DE" sz="1600" dirty="0"/>
              <a:t>Gesetz zur Umsetzung der Richtlinie (EU) 2019/882 des Europäischen Parlaments und des Rates über die Barrierefreiheitsanforderungen für Produkte und Dienstleistungen und zur Änderung anderer Gesetze (Barrierefreiheitsstärkungsgesetz, BGBl. 2021, I S. 2970) </a:t>
            </a:r>
          </a:p>
          <a:p>
            <a:pPr marL="358775" lvl="2" indent="-358775"/>
            <a:r>
              <a:rPr lang="de-DE" sz="1600" dirty="0"/>
              <a:t>Omnibusgesetz tritt am </a:t>
            </a:r>
            <a:r>
              <a:rPr lang="de-DE" sz="1600" b="1" dirty="0"/>
              <a:t>1. April 2022 </a:t>
            </a:r>
            <a:r>
              <a:rPr lang="de-DE" sz="1600" dirty="0"/>
              <a:t>in Kraft</a:t>
            </a:r>
          </a:p>
          <a:p>
            <a:pPr marL="718775" lvl="3" indent="-358775">
              <a:buFont typeface="Wingdings" panose="05000000000000000000" pitchFamily="2" charset="2"/>
              <a:buChar char="Ø"/>
            </a:pPr>
            <a:r>
              <a:rPr lang="de-DE" sz="1600" dirty="0"/>
              <a:t>Neue Verfahrensinstrumente</a:t>
            </a:r>
          </a:p>
          <a:p>
            <a:pPr marL="718775" lvl="3" indent="-358775">
              <a:buFont typeface="Wingdings" panose="05000000000000000000" pitchFamily="2" charset="2"/>
              <a:buChar char="Ø"/>
            </a:pPr>
            <a:r>
              <a:rPr lang="de-DE" sz="1600" b="1" dirty="0"/>
              <a:t>Keine neuen oder konkretisierten Abgrenzungskriterien</a:t>
            </a:r>
          </a:p>
          <a:p>
            <a:pPr marL="285750" indent="-285750" algn="l">
              <a:buFont typeface="Wingdings" panose="05000000000000000000" pitchFamily="2" charset="2"/>
              <a:buChar char="§"/>
            </a:pPr>
            <a:r>
              <a:rPr lang="de-DE" sz="1600" b="0" dirty="0"/>
              <a:t>Tritt am 30. Juni 2027 wieder außer Kraft (Beurteilung des gesamten Auftragsverhältnis unter Einbeziehung des Dritten, Prognoseentscheidung und Gruppenfeststellung).</a:t>
            </a:r>
          </a:p>
          <a:p>
            <a:pPr marL="285750" indent="-285750">
              <a:buFont typeface="Wingdings" panose="05000000000000000000" pitchFamily="2" charset="2"/>
              <a:buChar char="§"/>
            </a:pPr>
            <a:r>
              <a:rPr lang="de-DE" sz="1600" b="0" dirty="0"/>
              <a:t>Bis zum 31. Dezember 2025 hat die DRV Bund dem Bundesministerium einen Bericht über die Erfahrungen bei der Anwendung der Gesetzesänderungen vorzulegen.</a:t>
            </a:r>
          </a:p>
          <a:p>
            <a:pPr marL="718775" lvl="3" indent="-358775">
              <a:lnSpc>
                <a:spcPct val="110000"/>
              </a:lnSpc>
              <a:buFont typeface="Wingdings" panose="05000000000000000000" pitchFamily="2" charset="2"/>
              <a:buChar char="Ø"/>
            </a:pPr>
            <a:endParaRPr lang="de-DE" b="1" dirty="0"/>
          </a:p>
          <a:p>
            <a:endParaRPr lang="de-DE" dirty="0"/>
          </a:p>
        </p:txBody>
      </p:sp>
      <p:sp>
        <p:nvSpPr>
          <p:cNvPr id="4" name="Date Placeholder 3">
            <a:extLst>
              <a:ext uri="{FF2B5EF4-FFF2-40B4-BE49-F238E27FC236}">
                <a16:creationId xmlns:a16="http://schemas.microsoft.com/office/drawing/2014/main" id="{06A57B44-3F34-4C15-8D7D-D70FC94479AE}"/>
              </a:ext>
            </a:extLst>
          </p:cNvPr>
          <p:cNvSpPr>
            <a:spLocks noGrp="1"/>
          </p:cNvSpPr>
          <p:nvPr>
            <p:ph type="dt" sz="half" idx="13"/>
          </p:nvPr>
        </p:nvSpPr>
        <p:spPr/>
        <p:txBody>
          <a:bodyPr/>
          <a:lstStyle/>
          <a:p>
            <a:r>
              <a:rPr lang="de-DE"/>
              <a:t>Luther | </a:t>
            </a:r>
            <a:fld id="{6289DAB7-1237-404F-9CA1-1E629995B554}" type="datetime1">
              <a:rPr lang="de-DE" smtClean="0"/>
              <a:t>10.03.2022</a:t>
            </a:fld>
            <a:r>
              <a:rPr lang="de-DE"/>
              <a:t> |</a:t>
            </a:r>
            <a:endParaRPr lang="de-DE" dirty="0"/>
          </a:p>
        </p:txBody>
      </p:sp>
      <p:sp>
        <p:nvSpPr>
          <p:cNvPr id="5" name="Slide Number Placeholder 4">
            <a:extLst>
              <a:ext uri="{FF2B5EF4-FFF2-40B4-BE49-F238E27FC236}">
                <a16:creationId xmlns:a16="http://schemas.microsoft.com/office/drawing/2014/main" id="{5095118D-9610-487C-A856-79198B6087F5}"/>
              </a:ext>
            </a:extLst>
          </p:cNvPr>
          <p:cNvSpPr>
            <a:spLocks noGrp="1"/>
          </p:cNvSpPr>
          <p:nvPr>
            <p:ph type="sldNum" sz="quarter" idx="14"/>
          </p:nvPr>
        </p:nvSpPr>
        <p:spPr/>
        <p:txBody>
          <a:bodyPr/>
          <a:lstStyle/>
          <a:p>
            <a:fld id="{8ED280B2-FD19-491D-8746-6B7D39E89A7F}" type="slidenum">
              <a:rPr lang="de-DE" smtClean="0"/>
              <a:pPr/>
              <a:t>60</a:t>
            </a:fld>
            <a:endParaRPr lang="de-DE" dirty="0"/>
          </a:p>
        </p:txBody>
      </p:sp>
    </p:spTree>
    <p:extLst>
      <p:ext uri="{BB962C8B-B14F-4D97-AF65-F5344CB8AC3E}">
        <p14:creationId xmlns:p14="http://schemas.microsoft.com/office/powerpoint/2010/main" val="16693187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6A57B44-3F34-4C15-8D7D-D70FC94479AE}"/>
              </a:ext>
            </a:extLst>
          </p:cNvPr>
          <p:cNvSpPr>
            <a:spLocks noGrp="1"/>
          </p:cNvSpPr>
          <p:nvPr>
            <p:ph type="dt" sz="half" idx="17"/>
          </p:nvPr>
        </p:nvSpPr>
        <p:spPr>
          <a:xfrm>
            <a:off x="5093334" y="6498000"/>
            <a:ext cx="1679425" cy="360000"/>
          </a:xfrm>
        </p:spPr>
        <p:txBody>
          <a:bodyPr anchor="t">
            <a:normAutofit/>
          </a:bodyPr>
          <a:lstStyle/>
          <a:p>
            <a:pPr>
              <a:spcAft>
                <a:spcPts val="600"/>
              </a:spcAft>
            </a:pPr>
            <a:r>
              <a:rPr lang="de-DE"/>
              <a:t>Luther | </a:t>
            </a:r>
            <a:fld id="{6289DAB7-1237-404F-9CA1-1E629995B554}" type="datetime1">
              <a:rPr lang="de-DE" smtClean="0"/>
              <a:pPr>
                <a:spcAft>
                  <a:spcPts val="600"/>
                </a:spcAft>
              </a:pPr>
              <a:t>10.03.2022</a:t>
            </a:fld>
            <a:r>
              <a:rPr lang="de-DE"/>
              <a:t> |</a:t>
            </a:r>
          </a:p>
        </p:txBody>
      </p:sp>
      <p:sp>
        <p:nvSpPr>
          <p:cNvPr id="5" name="Slide Number Placeholder 4">
            <a:extLst>
              <a:ext uri="{FF2B5EF4-FFF2-40B4-BE49-F238E27FC236}">
                <a16:creationId xmlns:a16="http://schemas.microsoft.com/office/drawing/2014/main" id="{5095118D-9610-487C-A856-79198B6087F5}"/>
              </a:ext>
            </a:extLst>
          </p:cNvPr>
          <p:cNvSpPr>
            <a:spLocks noGrp="1"/>
          </p:cNvSpPr>
          <p:nvPr>
            <p:ph type="sldNum" sz="quarter" idx="18"/>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61</a:t>
            </a:fld>
            <a:endParaRPr lang="de-DE"/>
          </a:p>
        </p:txBody>
      </p:sp>
      <p:sp>
        <p:nvSpPr>
          <p:cNvPr id="6" name="Title 5">
            <a:extLst>
              <a:ext uri="{FF2B5EF4-FFF2-40B4-BE49-F238E27FC236}">
                <a16:creationId xmlns:a16="http://schemas.microsoft.com/office/drawing/2014/main" id="{0C6C2B9D-1291-463C-9F86-80288C9E29BC}"/>
              </a:ext>
            </a:extLst>
          </p:cNvPr>
          <p:cNvSpPr>
            <a:spLocks noGrp="1"/>
          </p:cNvSpPr>
          <p:nvPr>
            <p:ph type="title"/>
          </p:nvPr>
        </p:nvSpPr>
        <p:spPr>
          <a:xfrm>
            <a:off x="587375" y="555367"/>
            <a:ext cx="11017249" cy="1044000"/>
          </a:xfrm>
        </p:spPr>
        <p:txBody>
          <a:bodyPr anchor="t">
            <a:normAutofit/>
          </a:bodyPr>
          <a:lstStyle/>
          <a:p>
            <a:r>
              <a:rPr lang="de-DE" dirty="0"/>
              <a:t>Neues Statusfeststellungsverfahren ab 1. April 2022</a:t>
            </a:r>
          </a:p>
        </p:txBody>
      </p:sp>
      <p:graphicFrame>
        <p:nvGraphicFramePr>
          <p:cNvPr id="9" name="Content Placeholder 6">
            <a:extLst>
              <a:ext uri="{FF2B5EF4-FFF2-40B4-BE49-F238E27FC236}">
                <a16:creationId xmlns:a16="http://schemas.microsoft.com/office/drawing/2014/main" id="{01B6F704-ED06-4C53-8D47-C36174C13EE4}"/>
              </a:ext>
            </a:extLst>
          </p:cNvPr>
          <p:cNvGraphicFramePr>
            <a:graphicFrameLocks noGrp="1"/>
          </p:cNvGraphicFramePr>
          <p:nvPr>
            <p:ph sz="quarter" idx="15"/>
          </p:nvPr>
        </p:nvGraphicFramePr>
        <p:xfrm>
          <a:off x="587374" y="1810800"/>
          <a:ext cx="11017249" cy="4500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500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Arbeitnehmerüberlassung</a:t>
            </a:r>
            <a:br>
              <a:rPr lang="de-DE" dirty="0"/>
            </a:br>
            <a:br>
              <a:rPr lang="de-DE" dirty="0"/>
            </a:b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a:xfrm>
            <a:off x="586800" y="1417261"/>
            <a:ext cx="11016000" cy="4500000"/>
          </a:xfrm>
        </p:spPr>
        <p:txBody>
          <a:bodyPr>
            <a:normAutofit fontScale="92500" lnSpcReduction="10000"/>
          </a:bodyPr>
          <a:lstStyle/>
          <a:p>
            <a:pPr marL="523875" lvl="1" indent="-342900"/>
            <a:r>
              <a:rPr lang="de-DE" sz="1900" dirty="0"/>
              <a:t>Arbeitnehmerüberlassung liegt vor, wenn Arbeitnehmer (Leiharbeitnehmer) von einem Arbeitgeber (Verleiher) einem Dritten (Entleiher) gegen Entgelt für begrenzte Zeit überlassen werden.</a:t>
            </a:r>
          </a:p>
          <a:p>
            <a:pPr marL="752475" lvl="2" indent="-342900">
              <a:buFont typeface="Wingdings" panose="05000000000000000000" pitchFamily="2" charset="2"/>
              <a:buChar char="Ø"/>
            </a:pPr>
            <a:r>
              <a:rPr lang="de-DE" sz="1900" dirty="0"/>
              <a:t>Arbeitnehmerüberlassungserlaubnis gemäß § 1 Abs. 1 Satz 1 AÜG erforderlich; Kennzeichnungspflicht, d. h. keine „Vorratserlaubnis“ mehr möglich (§ 1 Abs. 1 Satz 5 AÜG).</a:t>
            </a:r>
          </a:p>
          <a:p>
            <a:pPr marL="752475" lvl="2" indent="-342900">
              <a:buFont typeface="Wingdings" panose="05000000000000000000" pitchFamily="2" charset="2"/>
              <a:buChar char="Ø"/>
            </a:pPr>
            <a:r>
              <a:rPr lang="de-DE" sz="1900" dirty="0"/>
              <a:t>Ausgestaltung der Vertragsbeziehung als Indiz; maßgeblich ist aber immer die </a:t>
            </a:r>
            <a:r>
              <a:rPr lang="de-DE" sz="1900" u="sng" dirty="0"/>
              <a:t>Natur und konkrete Durchführung</a:t>
            </a:r>
            <a:r>
              <a:rPr lang="de-DE" sz="1900" dirty="0"/>
              <a:t> der Tätigkeit.</a:t>
            </a:r>
          </a:p>
          <a:p>
            <a:pPr marL="523875" lvl="1" indent="-342900"/>
            <a:r>
              <a:rPr lang="de-DE" sz="1900" dirty="0"/>
              <a:t>Überlassungshöchstdauer: </a:t>
            </a:r>
            <a:r>
              <a:rPr lang="de-DE" sz="1900" u="sng" dirty="0"/>
              <a:t>18 aufeinanderfolgende Monate an dasselbe Unternehmen </a:t>
            </a:r>
            <a:r>
              <a:rPr lang="de-DE" sz="1900" dirty="0"/>
              <a:t>(personenbezogen; Verlängerungs- und Öffnungsmöglichkeiten durch Tarifpartner).</a:t>
            </a:r>
          </a:p>
          <a:p>
            <a:pPr marL="523875" lvl="1" indent="-342900"/>
            <a:r>
              <a:rPr lang="de-DE" sz="1900" dirty="0"/>
              <a:t>spätestens nach neun Monaten: „</a:t>
            </a:r>
            <a:r>
              <a:rPr lang="de-DE" sz="1900" dirty="0" err="1"/>
              <a:t>Equal</a:t>
            </a:r>
            <a:r>
              <a:rPr lang="de-DE" sz="1900" dirty="0"/>
              <a:t> Pay“ </a:t>
            </a:r>
            <a:r>
              <a:rPr lang="de-DE" sz="1900" dirty="0">
                <a:sym typeface="Wingdings" panose="05000000000000000000" pitchFamily="2" charset="2"/>
              </a:rPr>
              <a:t> f</a:t>
            </a:r>
            <a:r>
              <a:rPr lang="de-DE" sz="1900" dirty="0"/>
              <a:t>inanzielle Gleichstellung mit vergleichbarer Stammbelegschaft.</a:t>
            </a:r>
          </a:p>
          <a:p>
            <a:pPr marL="523875" lvl="1" indent="-342900"/>
            <a:r>
              <a:rPr lang="de-DE" sz="1900" dirty="0"/>
              <a:t>Verbot des Kettenverleihs.</a:t>
            </a:r>
          </a:p>
          <a:p>
            <a:pPr marL="523875" lvl="1" indent="-342900"/>
            <a:r>
              <a:rPr lang="de-DE" sz="1900" dirty="0"/>
              <a:t>Meldepflicht bei Wegfall oder Nichtverlängerung der Erlaubnis.</a:t>
            </a:r>
          </a:p>
          <a:p>
            <a:pPr marL="752475" lvl="2" indent="-342900">
              <a:buFont typeface="Wingdings" panose="05000000000000000000" pitchFamily="2" charset="2"/>
              <a:buChar char="Ø"/>
            </a:pPr>
            <a:endParaRPr lang="de-DE" sz="2200" dirty="0"/>
          </a:p>
          <a:p>
            <a:endParaRPr lang="de-DE" dirty="0"/>
          </a:p>
          <a:p>
            <a:endParaRPr lang="de-DE" dirty="0"/>
          </a:p>
        </p:txBody>
      </p:sp>
      <p:sp>
        <p:nvSpPr>
          <p:cNvPr id="3" name="Date Placeholder 2"/>
          <p:cNvSpPr>
            <a:spLocks noGrp="1"/>
          </p:cNvSpPr>
          <p:nvPr>
            <p:ph type="dt" sz="half" idx="13"/>
          </p:nvPr>
        </p:nvSpPr>
        <p:spPr/>
        <p:txBody>
          <a:bodyPr/>
          <a:lstStyle/>
          <a:p>
            <a:r>
              <a:rPr lang="de-DE"/>
              <a:t>Luther | </a:t>
            </a:r>
            <a:fld id="{4F372F0C-2CB0-4677-BEC9-25F70ADBFE05}" type="datetime1">
              <a:rPr lang="de-DE" smtClean="0"/>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62</a:t>
            </a:fld>
            <a:endParaRPr lang="de-DE" dirty="0"/>
          </a:p>
        </p:txBody>
      </p:sp>
    </p:spTree>
    <p:extLst>
      <p:ext uri="{BB962C8B-B14F-4D97-AF65-F5344CB8AC3E}">
        <p14:creationId xmlns:p14="http://schemas.microsoft.com/office/powerpoint/2010/main" val="8780225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Arbeitnehmerüberlassung</a:t>
            </a:r>
            <a:br>
              <a:rPr lang="de-DE" dirty="0"/>
            </a:br>
            <a:br>
              <a:rPr lang="de-DE" dirty="0"/>
            </a:b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normAutofit fontScale="92500" lnSpcReduction="10000"/>
          </a:bodyPr>
          <a:lstStyle/>
          <a:p>
            <a:r>
              <a:rPr lang="de-DE" b="1" dirty="0"/>
              <a:t>Datenschutz</a:t>
            </a:r>
          </a:p>
          <a:p>
            <a:pPr lvl="1"/>
            <a:r>
              <a:rPr lang="de-DE" dirty="0"/>
              <a:t>Datenschutzrechtliche Besonderheiten bei der Überlassung von Personal – insbesondere bei sensiblen Gesundheitsdaten – berücksichtigen. </a:t>
            </a:r>
          </a:p>
          <a:p>
            <a:pPr lvl="1"/>
            <a:r>
              <a:rPr lang="de-DE" dirty="0"/>
              <a:t>Bei Verletzung drohen </a:t>
            </a:r>
          </a:p>
          <a:p>
            <a:pPr lvl="2"/>
            <a:r>
              <a:rPr lang="de-DE" dirty="0"/>
              <a:t>Bußgelder</a:t>
            </a:r>
          </a:p>
          <a:p>
            <a:pPr lvl="2"/>
            <a:r>
              <a:rPr lang="de-DE" dirty="0"/>
              <a:t>Strafrechtliche Ermittlungsverfahren wegen der Verletzung der Schweigepflicht und Abrechnungsbetrug</a:t>
            </a:r>
          </a:p>
          <a:p>
            <a:pPr lvl="2"/>
            <a:r>
              <a:rPr lang="de-DE" dirty="0"/>
              <a:t>Regress von Vergütungsansprüchen.</a:t>
            </a:r>
          </a:p>
          <a:p>
            <a:pPr marL="180000" lvl="2" indent="0">
              <a:buNone/>
            </a:pPr>
            <a:endParaRPr lang="de-DE" dirty="0"/>
          </a:p>
          <a:p>
            <a:r>
              <a:rPr lang="de-DE" b="1" dirty="0"/>
              <a:t>Rechtsfolgen von Verstößen gegen das AÜG</a:t>
            </a:r>
          </a:p>
          <a:p>
            <a:pPr lvl="1"/>
            <a:r>
              <a:rPr lang="de-DE" dirty="0"/>
              <a:t>Fiktion eines Arbeitsverhältnisses mit Entleiher; evtl. „Festhaltenserklärung“ Arbeitnehmer.</a:t>
            </a:r>
          </a:p>
          <a:p>
            <a:pPr lvl="1"/>
            <a:r>
              <a:rPr lang="de-DE" dirty="0"/>
              <a:t>Geldbuße bis zu EUR 30.000 pro Verstoß (§ 16 Abs. 2 AÜG).</a:t>
            </a:r>
          </a:p>
          <a:p>
            <a:pPr lvl="1"/>
            <a:r>
              <a:rPr lang="de-DE" dirty="0"/>
              <a:t>Erlaubnisrechtliche Schritte durch die Bundesagentur für Arbeit.</a:t>
            </a:r>
          </a:p>
        </p:txBody>
      </p:sp>
      <p:sp>
        <p:nvSpPr>
          <p:cNvPr id="3" name="Date Placeholder 2"/>
          <p:cNvSpPr>
            <a:spLocks noGrp="1"/>
          </p:cNvSpPr>
          <p:nvPr>
            <p:ph type="dt" sz="half" idx="13"/>
          </p:nvPr>
        </p:nvSpPr>
        <p:spPr/>
        <p:txBody>
          <a:bodyPr/>
          <a:lstStyle/>
          <a:p>
            <a:r>
              <a:rPr lang="de-DE"/>
              <a:t>Luther | </a:t>
            </a:r>
            <a:fld id="{4F372F0C-2CB0-4677-BEC9-25F70ADBFE05}" type="datetime1">
              <a:rPr lang="de-DE" smtClean="0"/>
              <a:pPr/>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63</a:t>
            </a:fld>
            <a:endParaRPr lang="de-DE" dirty="0"/>
          </a:p>
        </p:txBody>
      </p:sp>
      <p:sp>
        <p:nvSpPr>
          <p:cNvPr id="6" name="Freeform 361">
            <a:extLst>
              <a:ext uri="{FF2B5EF4-FFF2-40B4-BE49-F238E27FC236}">
                <a16:creationId xmlns:a16="http://schemas.microsoft.com/office/drawing/2014/main" id="{A2D62D46-EEC2-42DA-AE8D-F3DA76B2E8DC}"/>
              </a:ext>
            </a:extLst>
          </p:cNvPr>
          <p:cNvSpPr>
            <a:spLocks noChangeAspect="1" noEditPoints="1"/>
          </p:cNvSpPr>
          <p:nvPr/>
        </p:nvSpPr>
        <p:spPr bwMode="auto">
          <a:xfrm>
            <a:off x="10705572" y="5134436"/>
            <a:ext cx="897228" cy="1176364"/>
          </a:xfrm>
          <a:custGeom>
            <a:avLst/>
            <a:gdLst>
              <a:gd name="T0" fmla="*/ 77 w 119"/>
              <a:gd name="T1" fmla="*/ 0 h 157"/>
              <a:gd name="T2" fmla="*/ 78 w 119"/>
              <a:gd name="T3" fmla="*/ 1 h 157"/>
              <a:gd name="T4" fmla="*/ 119 w 119"/>
              <a:gd name="T5" fmla="*/ 42 h 157"/>
              <a:gd name="T6" fmla="*/ 119 w 119"/>
              <a:gd name="T7" fmla="*/ 146 h 157"/>
              <a:gd name="T8" fmla="*/ 107 w 119"/>
              <a:gd name="T9" fmla="*/ 157 h 157"/>
              <a:gd name="T10" fmla="*/ 11 w 119"/>
              <a:gd name="T11" fmla="*/ 157 h 157"/>
              <a:gd name="T12" fmla="*/ 0 w 119"/>
              <a:gd name="T13" fmla="*/ 146 h 157"/>
              <a:gd name="T14" fmla="*/ 0 w 119"/>
              <a:gd name="T15" fmla="*/ 12 h 157"/>
              <a:gd name="T16" fmla="*/ 11 w 119"/>
              <a:gd name="T17" fmla="*/ 0 h 157"/>
              <a:gd name="T18" fmla="*/ 78 w 119"/>
              <a:gd name="T19" fmla="*/ 100 h 157"/>
              <a:gd name="T20" fmla="*/ 78 w 119"/>
              <a:gd name="T21" fmla="*/ 97 h 157"/>
              <a:gd name="T22" fmla="*/ 19 w 119"/>
              <a:gd name="T23" fmla="*/ 98 h 157"/>
              <a:gd name="T24" fmla="*/ 21 w 119"/>
              <a:gd name="T25" fmla="*/ 79 h 157"/>
              <a:gd name="T26" fmla="*/ 95 w 119"/>
              <a:gd name="T27" fmla="*/ 78 h 157"/>
              <a:gd name="T28" fmla="*/ 21 w 119"/>
              <a:gd name="T29" fmla="*/ 76 h 157"/>
              <a:gd name="T30" fmla="*/ 21 w 119"/>
              <a:gd name="T31" fmla="*/ 79 h 157"/>
              <a:gd name="T32" fmla="*/ 87 w 119"/>
              <a:gd name="T33" fmla="*/ 60 h 157"/>
              <a:gd name="T34" fmla="*/ 87 w 119"/>
              <a:gd name="T35" fmla="*/ 56 h 157"/>
              <a:gd name="T36" fmla="*/ 19 w 119"/>
              <a:gd name="T37" fmla="*/ 58 h 157"/>
              <a:gd name="T38" fmla="*/ 90 w 119"/>
              <a:gd name="T39" fmla="*/ 107 h 157"/>
              <a:gd name="T40" fmla="*/ 82 w 119"/>
              <a:gd name="T41" fmla="*/ 110 h 157"/>
              <a:gd name="T42" fmla="*/ 82 w 119"/>
              <a:gd name="T43" fmla="*/ 126 h 157"/>
              <a:gd name="T44" fmla="*/ 82 w 119"/>
              <a:gd name="T45" fmla="*/ 126 h 157"/>
              <a:gd name="T46" fmla="*/ 98 w 119"/>
              <a:gd name="T47" fmla="*/ 126 h 157"/>
              <a:gd name="T48" fmla="*/ 98 w 119"/>
              <a:gd name="T49" fmla="*/ 126 h 157"/>
              <a:gd name="T50" fmla="*/ 98 w 119"/>
              <a:gd name="T51" fmla="*/ 110 h 157"/>
              <a:gd name="T52" fmla="*/ 90 w 119"/>
              <a:gd name="T53" fmla="*/ 107 h 157"/>
              <a:gd name="T54" fmla="*/ 79 w 119"/>
              <a:gd name="T55" fmla="*/ 108 h 157"/>
              <a:gd name="T56" fmla="*/ 79 w 119"/>
              <a:gd name="T57" fmla="*/ 129 h 157"/>
              <a:gd name="T58" fmla="*/ 100 w 119"/>
              <a:gd name="T59" fmla="*/ 129 h 157"/>
              <a:gd name="T60" fmla="*/ 100 w 119"/>
              <a:gd name="T61" fmla="*/ 108 h 157"/>
              <a:gd name="T62" fmla="*/ 100 w 119"/>
              <a:gd name="T63" fmla="*/ 108 h 157"/>
              <a:gd name="T64" fmla="*/ 90 w 119"/>
              <a:gd name="T65" fmla="*/ 103 h 157"/>
              <a:gd name="T66" fmla="*/ 115 w 119"/>
              <a:gd name="T67" fmla="*/ 44 h 157"/>
              <a:gd name="T68" fmla="*/ 78 w 119"/>
              <a:gd name="T69" fmla="*/ 41 h 157"/>
              <a:gd name="T70" fmla="*/ 75 w 119"/>
              <a:gd name="T71" fmla="*/ 4 h 157"/>
              <a:gd name="T72" fmla="*/ 11 w 119"/>
              <a:gd name="T73" fmla="*/ 4 h 157"/>
              <a:gd name="T74" fmla="*/ 11 w 119"/>
              <a:gd name="T75" fmla="*/ 4 h 157"/>
              <a:gd name="T76" fmla="*/ 3 w 119"/>
              <a:gd name="T77" fmla="*/ 12 h 157"/>
              <a:gd name="T78" fmla="*/ 3 w 119"/>
              <a:gd name="T79" fmla="*/ 146 h 157"/>
              <a:gd name="T80" fmla="*/ 11 w 119"/>
              <a:gd name="T81" fmla="*/ 153 h 157"/>
              <a:gd name="T82" fmla="*/ 107 w 119"/>
              <a:gd name="T83" fmla="*/ 153 h 157"/>
              <a:gd name="T84" fmla="*/ 115 w 119"/>
              <a:gd name="T85" fmla="*/ 146 h 157"/>
              <a:gd name="T86" fmla="*/ 79 w 119"/>
              <a:gd name="T87" fmla="*/ 7 h 157"/>
              <a:gd name="T88" fmla="*/ 81 w 119"/>
              <a:gd name="T89" fmla="*/ 38 h 157"/>
              <a:gd name="T90" fmla="*/ 112 w 119"/>
              <a:gd name="T91" fmla="*/ 4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 h="157">
                <a:moveTo>
                  <a:pt x="11" y="0"/>
                </a:moveTo>
                <a:lnTo>
                  <a:pt x="77" y="0"/>
                </a:lnTo>
                <a:lnTo>
                  <a:pt x="77" y="0"/>
                </a:lnTo>
                <a:cubicBezTo>
                  <a:pt x="77" y="0"/>
                  <a:pt x="78" y="1"/>
                  <a:pt x="78" y="1"/>
                </a:cubicBezTo>
                <a:lnTo>
                  <a:pt x="118" y="41"/>
                </a:lnTo>
                <a:cubicBezTo>
                  <a:pt x="118" y="41"/>
                  <a:pt x="119" y="42"/>
                  <a:pt x="119" y="42"/>
                </a:cubicBezTo>
                <a:lnTo>
                  <a:pt x="119" y="42"/>
                </a:lnTo>
                <a:lnTo>
                  <a:pt x="119" y="146"/>
                </a:lnTo>
                <a:cubicBezTo>
                  <a:pt x="119" y="149"/>
                  <a:pt x="117" y="152"/>
                  <a:pt x="115" y="154"/>
                </a:cubicBezTo>
                <a:cubicBezTo>
                  <a:pt x="113" y="156"/>
                  <a:pt x="110" y="157"/>
                  <a:pt x="107" y="157"/>
                </a:cubicBezTo>
                <a:lnTo>
                  <a:pt x="11" y="157"/>
                </a:lnTo>
                <a:lnTo>
                  <a:pt x="11" y="157"/>
                </a:lnTo>
                <a:cubicBezTo>
                  <a:pt x="8" y="157"/>
                  <a:pt x="5" y="156"/>
                  <a:pt x="3" y="154"/>
                </a:cubicBezTo>
                <a:cubicBezTo>
                  <a:pt x="1" y="152"/>
                  <a:pt x="0" y="149"/>
                  <a:pt x="0" y="146"/>
                </a:cubicBezTo>
                <a:lnTo>
                  <a:pt x="0" y="146"/>
                </a:lnTo>
                <a:lnTo>
                  <a:pt x="0" y="12"/>
                </a:lnTo>
                <a:cubicBezTo>
                  <a:pt x="0" y="9"/>
                  <a:pt x="1" y="6"/>
                  <a:pt x="3" y="4"/>
                </a:cubicBezTo>
                <a:cubicBezTo>
                  <a:pt x="5" y="2"/>
                  <a:pt x="8" y="0"/>
                  <a:pt x="11" y="0"/>
                </a:cubicBezTo>
                <a:close/>
                <a:moveTo>
                  <a:pt x="21" y="100"/>
                </a:moveTo>
                <a:lnTo>
                  <a:pt x="78" y="100"/>
                </a:lnTo>
                <a:cubicBezTo>
                  <a:pt x="79" y="100"/>
                  <a:pt x="79" y="99"/>
                  <a:pt x="79" y="98"/>
                </a:cubicBezTo>
                <a:cubicBezTo>
                  <a:pt x="79" y="97"/>
                  <a:pt x="79" y="97"/>
                  <a:pt x="78" y="97"/>
                </a:cubicBezTo>
                <a:lnTo>
                  <a:pt x="21" y="97"/>
                </a:lnTo>
                <a:cubicBezTo>
                  <a:pt x="20" y="97"/>
                  <a:pt x="19" y="97"/>
                  <a:pt x="19" y="98"/>
                </a:cubicBezTo>
                <a:cubicBezTo>
                  <a:pt x="19" y="99"/>
                  <a:pt x="20" y="100"/>
                  <a:pt x="21" y="100"/>
                </a:cubicBezTo>
                <a:close/>
                <a:moveTo>
                  <a:pt x="21" y="79"/>
                </a:moveTo>
                <a:lnTo>
                  <a:pt x="93" y="79"/>
                </a:lnTo>
                <a:cubicBezTo>
                  <a:pt x="94" y="79"/>
                  <a:pt x="95" y="79"/>
                  <a:pt x="95" y="78"/>
                </a:cubicBezTo>
                <a:cubicBezTo>
                  <a:pt x="95" y="76"/>
                  <a:pt x="94" y="76"/>
                  <a:pt x="93" y="76"/>
                </a:cubicBezTo>
                <a:lnTo>
                  <a:pt x="21" y="76"/>
                </a:lnTo>
                <a:cubicBezTo>
                  <a:pt x="20" y="76"/>
                  <a:pt x="19" y="76"/>
                  <a:pt x="19" y="78"/>
                </a:cubicBezTo>
                <a:cubicBezTo>
                  <a:pt x="19" y="79"/>
                  <a:pt x="20" y="79"/>
                  <a:pt x="21" y="79"/>
                </a:cubicBezTo>
                <a:close/>
                <a:moveTo>
                  <a:pt x="21" y="60"/>
                </a:moveTo>
                <a:lnTo>
                  <a:pt x="87" y="60"/>
                </a:lnTo>
                <a:cubicBezTo>
                  <a:pt x="88" y="60"/>
                  <a:pt x="89" y="59"/>
                  <a:pt x="89" y="58"/>
                </a:cubicBezTo>
                <a:cubicBezTo>
                  <a:pt x="89" y="57"/>
                  <a:pt x="88" y="56"/>
                  <a:pt x="87" y="56"/>
                </a:cubicBezTo>
                <a:lnTo>
                  <a:pt x="21" y="56"/>
                </a:lnTo>
                <a:cubicBezTo>
                  <a:pt x="20" y="56"/>
                  <a:pt x="19" y="57"/>
                  <a:pt x="19" y="58"/>
                </a:cubicBezTo>
                <a:cubicBezTo>
                  <a:pt x="19" y="59"/>
                  <a:pt x="20" y="60"/>
                  <a:pt x="21" y="60"/>
                </a:cubicBezTo>
                <a:close/>
                <a:moveTo>
                  <a:pt x="90" y="107"/>
                </a:moveTo>
                <a:cubicBezTo>
                  <a:pt x="87" y="107"/>
                  <a:pt x="84" y="108"/>
                  <a:pt x="82" y="110"/>
                </a:cubicBezTo>
                <a:lnTo>
                  <a:pt x="82" y="110"/>
                </a:lnTo>
                <a:cubicBezTo>
                  <a:pt x="80" y="112"/>
                  <a:pt x="78" y="115"/>
                  <a:pt x="78" y="118"/>
                </a:cubicBezTo>
                <a:cubicBezTo>
                  <a:pt x="78" y="121"/>
                  <a:pt x="80" y="124"/>
                  <a:pt x="82" y="126"/>
                </a:cubicBezTo>
                <a:lnTo>
                  <a:pt x="82" y="126"/>
                </a:lnTo>
                <a:lnTo>
                  <a:pt x="82" y="126"/>
                </a:lnTo>
                <a:cubicBezTo>
                  <a:pt x="84" y="128"/>
                  <a:pt x="87" y="130"/>
                  <a:pt x="90" y="130"/>
                </a:cubicBezTo>
                <a:cubicBezTo>
                  <a:pt x="93" y="130"/>
                  <a:pt x="96" y="128"/>
                  <a:pt x="98" y="126"/>
                </a:cubicBezTo>
                <a:lnTo>
                  <a:pt x="98" y="126"/>
                </a:lnTo>
                <a:lnTo>
                  <a:pt x="98" y="126"/>
                </a:lnTo>
                <a:cubicBezTo>
                  <a:pt x="100" y="124"/>
                  <a:pt x="101" y="121"/>
                  <a:pt x="101" y="118"/>
                </a:cubicBezTo>
                <a:cubicBezTo>
                  <a:pt x="101" y="115"/>
                  <a:pt x="100" y="112"/>
                  <a:pt x="98" y="110"/>
                </a:cubicBezTo>
                <a:lnTo>
                  <a:pt x="98" y="110"/>
                </a:lnTo>
                <a:cubicBezTo>
                  <a:pt x="96" y="108"/>
                  <a:pt x="93" y="107"/>
                  <a:pt x="90" y="107"/>
                </a:cubicBezTo>
                <a:close/>
                <a:moveTo>
                  <a:pt x="79" y="108"/>
                </a:moveTo>
                <a:lnTo>
                  <a:pt x="79" y="108"/>
                </a:lnTo>
                <a:cubicBezTo>
                  <a:pt x="76" y="110"/>
                  <a:pt x="75" y="114"/>
                  <a:pt x="75" y="118"/>
                </a:cubicBezTo>
                <a:cubicBezTo>
                  <a:pt x="75" y="122"/>
                  <a:pt x="76" y="126"/>
                  <a:pt x="79" y="129"/>
                </a:cubicBezTo>
                <a:cubicBezTo>
                  <a:pt x="82" y="132"/>
                  <a:pt x="86" y="133"/>
                  <a:pt x="90" y="133"/>
                </a:cubicBezTo>
                <a:cubicBezTo>
                  <a:pt x="94" y="133"/>
                  <a:pt x="98" y="132"/>
                  <a:pt x="100" y="129"/>
                </a:cubicBezTo>
                <a:cubicBezTo>
                  <a:pt x="103" y="126"/>
                  <a:pt x="105" y="122"/>
                  <a:pt x="105" y="118"/>
                </a:cubicBezTo>
                <a:cubicBezTo>
                  <a:pt x="105" y="114"/>
                  <a:pt x="103" y="110"/>
                  <a:pt x="100" y="108"/>
                </a:cubicBezTo>
                <a:lnTo>
                  <a:pt x="100" y="108"/>
                </a:lnTo>
                <a:lnTo>
                  <a:pt x="100" y="108"/>
                </a:lnTo>
                <a:lnTo>
                  <a:pt x="100" y="108"/>
                </a:lnTo>
                <a:cubicBezTo>
                  <a:pt x="98" y="105"/>
                  <a:pt x="94" y="103"/>
                  <a:pt x="90" y="103"/>
                </a:cubicBezTo>
                <a:cubicBezTo>
                  <a:pt x="86" y="103"/>
                  <a:pt x="82" y="105"/>
                  <a:pt x="79" y="108"/>
                </a:cubicBezTo>
                <a:close/>
                <a:moveTo>
                  <a:pt x="115" y="44"/>
                </a:moveTo>
                <a:lnTo>
                  <a:pt x="86" y="44"/>
                </a:lnTo>
                <a:cubicBezTo>
                  <a:pt x="83" y="44"/>
                  <a:pt x="80" y="43"/>
                  <a:pt x="78" y="41"/>
                </a:cubicBezTo>
                <a:cubicBezTo>
                  <a:pt x="76" y="39"/>
                  <a:pt x="75" y="36"/>
                  <a:pt x="75" y="33"/>
                </a:cubicBezTo>
                <a:lnTo>
                  <a:pt x="75" y="4"/>
                </a:lnTo>
                <a:lnTo>
                  <a:pt x="11" y="4"/>
                </a:lnTo>
                <a:lnTo>
                  <a:pt x="11" y="4"/>
                </a:lnTo>
                <a:lnTo>
                  <a:pt x="11" y="4"/>
                </a:lnTo>
                <a:lnTo>
                  <a:pt x="11" y="4"/>
                </a:lnTo>
                <a:cubicBezTo>
                  <a:pt x="9" y="4"/>
                  <a:pt x="7" y="5"/>
                  <a:pt x="6" y="6"/>
                </a:cubicBezTo>
                <a:cubicBezTo>
                  <a:pt x="4" y="8"/>
                  <a:pt x="3" y="10"/>
                  <a:pt x="3" y="12"/>
                </a:cubicBezTo>
                <a:lnTo>
                  <a:pt x="3" y="146"/>
                </a:lnTo>
                <a:lnTo>
                  <a:pt x="3" y="146"/>
                </a:lnTo>
                <a:cubicBezTo>
                  <a:pt x="3" y="148"/>
                  <a:pt x="4" y="150"/>
                  <a:pt x="6" y="151"/>
                </a:cubicBezTo>
                <a:cubicBezTo>
                  <a:pt x="7" y="152"/>
                  <a:pt x="9" y="153"/>
                  <a:pt x="11" y="153"/>
                </a:cubicBezTo>
                <a:lnTo>
                  <a:pt x="11" y="153"/>
                </a:lnTo>
                <a:lnTo>
                  <a:pt x="107" y="153"/>
                </a:lnTo>
                <a:cubicBezTo>
                  <a:pt x="109" y="153"/>
                  <a:pt x="111" y="152"/>
                  <a:pt x="113" y="151"/>
                </a:cubicBezTo>
                <a:cubicBezTo>
                  <a:pt x="114" y="150"/>
                  <a:pt x="115" y="148"/>
                  <a:pt x="115" y="146"/>
                </a:cubicBezTo>
                <a:lnTo>
                  <a:pt x="115" y="44"/>
                </a:lnTo>
                <a:close/>
                <a:moveTo>
                  <a:pt x="79" y="7"/>
                </a:moveTo>
                <a:lnTo>
                  <a:pt x="79" y="33"/>
                </a:lnTo>
                <a:cubicBezTo>
                  <a:pt x="79" y="35"/>
                  <a:pt x="79" y="37"/>
                  <a:pt x="81" y="38"/>
                </a:cubicBezTo>
                <a:cubicBezTo>
                  <a:pt x="82" y="40"/>
                  <a:pt x="84" y="40"/>
                  <a:pt x="86" y="40"/>
                </a:cubicBezTo>
                <a:lnTo>
                  <a:pt x="112" y="40"/>
                </a:lnTo>
                <a:lnTo>
                  <a:pt x="79" y="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21299524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de-DE" dirty="0"/>
              <a:t>Mindestlohngesetz</a:t>
            </a:r>
          </a:p>
        </p:txBody>
      </p:sp>
      <p:sp>
        <p:nvSpPr>
          <p:cNvPr id="3" name="Date Placeholder 2"/>
          <p:cNvSpPr>
            <a:spLocks noGrp="1"/>
          </p:cNvSpPr>
          <p:nvPr>
            <p:ph type="dt" sz="half" idx="10"/>
          </p:nvPr>
        </p:nvSpPr>
        <p:spPr/>
        <p:txBody>
          <a:bodyPr/>
          <a:lstStyle/>
          <a:p>
            <a:r>
              <a:rPr lang="de-DE"/>
              <a:t>Luther | </a:t>
            </a:r>
            <a:fld id="{EE244EF8-D9E5-44B7-84ED-C7E413010EC5}"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64</a:t>
            </a:fld>
            <a:endParaRPr lang="de-DE" dirty="0"/>
          </a:p>
        </p:txBody>
      </p:sp>
    </p:spTree>
    <p:extLst>
      <p:ext uri="{BB962C8B-B14F-4D97-AF65-F5344CB8AC3E}">
        <p14:creationId xmlns:p14="http://schemas.microsoft.com/office/powerpoint/2010/main" val="66498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dirty="0"/>
              <a:t>Mindestlohngesetz</a:t>
            </a: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normAutofit/>
          </a:bodyPr>
          <a:lstStyle/>
          <a:p>
            <a:pPr lvl="1">
              <a:lnSpc>
                <a:spcPct val="110000"/>
              </a:lnSpc>
              <a:spcBef>
                <a:spcPts val="600"/>
              </a:spcBef>
            </a:pPr>
            <a:r>
              <a:rPr lang="de-DE" dirty="0"/>
              <a:t>Flächendeckender </a:t>
            </a:r>
            <a:r>
              <a:rPr lang="de-DE" b="1" dirty="0"/>
              <a:t>allgemeiner gesetzlicher Mindestlohn</a:t>
            </a:r>
            <a:r>
              <a:rPr lang="de-DE" dirty="0"/>
              <a:t> für Arbeitnehmer und für die meisten Praktikanten.</a:t>
            </a:r>
          </a:p>
          <a:p>
            <a:pPr marL="360000" lvl="7" indent="-180000">
              <a:lnSpc>
                <a:spcPct val="110000"/>
              </a:lnSpc>
              <a:spcBef>
                <a:spcPts val="600"/>
              </a:spcBef>
              <a:buFont typeface="Wingdings" panose="05000000000000000000" pitchFamily="2" charset="2"/>
              <a:buChar char="§"/>
            </a:pPr>
            <a:r>
              <a:rPr lang="de-DE" dirty="0"/>
              <a:t>Zum 1. Januar 2022 wurde der gesetzliche Mindestlohn auf EUR 9,92  angehoben; weitere Anpassung zum 1. Juli 2022 auf EUR 10,45; ab 1. Oktober 2022 voraussichtlich: EUR 12,00. </a:t>
            </a:r>
          </a:p>
          <a:p>
            <a:pPr lvl="1">
              <a:lnSpc>
                <a:spcPct val="110000"/>
              </a:lnSpc>
              <a:spcBef>
                <a:spcPts val="600"/>
              </a:spcBef>
            </a:pPr>
            <a:endParaRPr lang="de-DE" b="1" dirty="0"/>
          </a:p>
          <a:p>
            <a:pPr lvl="1">
              <a:lnSpc>
                <a:spcPct val="110000"/>
              </a:lnSpc>
              <a:spcBef>
                <a:spcPts val="600"/>
              </a:spcBef>
            </a:pPr>
            <a:r>
              <a:rPr lang="de-DE" b="1" dirty="0"/>
              <a:t>Pflegemindestlohn</a:t>
            </a:r>
            <a:r>
              <a:rPr lang="de-DE" dirty="0"/>
              <a:t> (4. </a:t>
            </a:r>
            <a:r>
              <a:rPr lang="de-DE" dirty="0" err="1"/>
              <a:t>PflegeArbbV</a:t>
            </a:r>
            <a:r>
              <a:rPr lang="de-DE" dirty="0"/>
              <a:t>) - Spahn: </a:t>
            </a:r>
            <a:r>
              <a:rPr lang="de-DE" i="1" dirty="0"/>
              <a:t>„Die Pflege verdient eine bessere Bezahlung“ </a:t>
            </a:r>
          </a:p>
          <a:p>
            <a:pPr lvl="6" indent="-180000">
              <a:lnSpc>
                <a:spcPct val="110000"/>
              </a:lnSpc>
              <a:spcBef>
                <a:spcPts val="600"/>
              </a:spcBef>
              <a:buFont typeface="Wingdings" panose="05000000000000000000" pitchFamily="2" charset="2"/>
              <a:buChar char="§"/>
            </a:pPr>
            <a:r>
              <a:rPr lang="de-DE" sz="1800" dirty="0"/>
              <a:t>Für Pflegehilfskräfte steigt bis zum 1. April 2022 auf bundeseinheitlich EUR 2.175 Bruttomonatsgehalt.</a:t>
            </a:r>
          </a:p>
          <a:p>
            <a:pPr lvl="6" indent="-180000">
              <a:lnSpc>
                <a:spcPct val="110000"/>
              </a:lnSpc>
              <a:spcBef>
                <a:spcPts val="600"/>
              </a:spcBef>
              <a:buFont typeface="Wingdings" panose="05000000000000000000" pitchFamily="2" charset="2"/>
              <a:buChar char="§"/>
            </a:pPr>
            <a:r>
              <a:rPr lang="de-DE" dirty="0"/>
              <a:t>Für qualifizierte Pflegehilfskräfte (Pflegekräfte mit einer mindestens einjährigen Ausbildung und einer entsprechenden Tätigkeit) steigt bis zum 1. April 2022 auf bundeseinheitlich EUR 2.288 Bruttomonatsgehalt.</a:t>
            </a:r>
          </a:p>
          <a:p>
            <a:pPr lvl="6" indent="-180000">
              <a:lnSpc>
                <a:spcPct val="110000"/>
              </a:lnSpc>
              <a:spcBef>
                <a:spcPts val="600"/>
              </a:spcBef>
              <a:buFont typeface="Wingdings" panose="05000000000000000000" pitchFamily="2" charset="2"/>
              <a:buChar char="§"/>
            </a:pPr>
            <a:r>
              <a:rPr lang="de-DE" dirty="0"/>
              <a:t>Für Pflegefachkräfte steigt zum 1. April 2022 auf bundeseinheitlich EUR 2.669 Bruttomonatsgehalt.</a:t>
            </a:r>
          </a:p>
          <a:p>
            <a:pPr marL="540000" lvl="4" indent="0">
              <a:buNone/>
            </a:pPr>
            <a:endParaRPr lang="de-DE" dirty="0"/>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pPr/>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65</a:t>
            </a:fld>
            <a:endParaRPr lang="de-DE" dirty="0"/>
          </a:p>
        </p:txBody>
      </p:sp>
      <p:sp>
        <p:nvSpPr>
          <p:cNvPr id="6" name="Freeform 512">
            <a:extLst>
              <a:ext uri="{FF2B5EF4-FFF2-40B4-BE49-F238E27FC236}">
                <a16:creationId xmlns:a16="http://schemas.microsoft.com/office/drawing/2014/main" id="{14BA47F1-23FA-430A-9035-062982514F5A}"/>
              </a:ext>
            </a:extLst>
          </p:cNvPr>
          <p:cNvSpPr>
            <a:spLocks noChangeAspect="1" noEditPoints="1"/>
          </p:cNvSpPr>
          <p:nvPr/>
        </p:nvSpPr>
        <p:spPr bwMode="auto">
          <a:xfrm>
            <a:off x="10336641" y="5156360"/>
            <a:ext cx="1266159" cy="1154440"/>
          </a:xfrm>
          <a:custGeom>
            <a:avLst/>
            <a:gdLst>
              <a:gd name="T0" fmla="*/ 3 w 182"/>
              <a:gd name="T1" fmla="*/ 143 h 167"/>
              <a:gd name="T2" fmla="*/ 3 w 182"/>
              <a:gd name="T3" fmla="*/ 4 h 167"/>
              <a:gd name="T4" fmla="*/ 179 w 182"/>
              <a:gd name="T5" fmla="*/ 4 h 167"/>
              <a:gd name="T6" fmla="*/ 171 w 182"/>
              <a:gd name="T7" fmla="*/ 146 h 167"/>
              <a:gd name="T8" fmla="*/ 163 w 182"/>
              <a:gd name="T9" fmla="*/ 165 h 167"/>
              <a:gd name="T10" fmla="*/ 116 w 182"/>
              <a:gd name="T11" fmla="*/ 165 h 167"/>
              <a:gd name="T12" fmla="*/ 114 w 182"/>
              <a:gd name="T13" fmla="*/ 146 h 167"/>
              <a:gd name="T14" fmla="*/ 18 w 182"/>
              <a:gd name="T15" fmla="*/ 108 h 167"/>
              <a:gd name="T16" fmla="*/ 96 w 182"/>
              <a:gd name="T17" fmla="*/ 26 h 167"/>
              <a:gd name="T18" fmla="*/ 20 w 182"/>
              <a:gd name="T19" fmla="*/ 104 h 167"/>
              <a:gd name="T20" fmla="*/ 125 w 182"/>
              <a:gd name="T21" fmla="*/ 126 h 167"/>
              <a:gd name="T22" fmla="*/ 126 w 182"/>
              <a:gd name="T23" fmla="*/ 115 h 167"/>
              <a:gd name="T24" fmla="*/ 126 w 182"/>
              <a:gd name="T25" fmla="*/ 142 h 167"/>
              <a:gd name="T26" fmla="*/ 125 w 182"/>
              <a:gd name="T27" fmla="*/ 132 h 167"/>
              <a:gd name="T28" fmla="*/ 128 w 182"/>
              <a:gd name="T29" fmla="*/ 157 h 167"/>
              <a:gd name="T30" fmla="*/ 42 w 182"/>
              <a:gd name="T31" fmla="*/ 129 h 167"/>
              <a:gd name="T32" fmla="*/ 114 w 182"/>
              <a:gd name="T33" fmla="*/ 95 h 167"/>
              <a:gd name="T34" fmla="*/ 158 w 182"/>
              <a:gd name="T35" fmla="*/ 89 h 167"/>
              <a:gd name="T36" fmla="*/ 171 w 182"/>
              <a:gd name="T37" fmla="*/ 142 h 167"/>
              <a:gd name="T38" fmla="*/ 176 w 182"/>
              <a:gd name="T39" fmla="*/ 6 h 167"/>
              <a:gd name="T40" fmla="*/ 6 w 182"/>
              <a:gd name="T41" fmla="*/ 6 h 167"/>
              <a:gd name="T42" fmla="*/ 6 w 182"/>
              <a:gd name="T43" fmla="*/ 140 h 167"/>
              <a:gd name="T44" fmla="*/ 42 w 182"/>
              <a:gd name="T45" fmla="*/ 129 h 167"/>
              <a:gd name="T46" fmla="*/ 149 w 182"/>
              <a:gd name="T47" fmla="*/ 155 h 167"/>
              <a:gd name="T48" fmla="*/ 147 w 182"/>
              <a:gd name="T49" fmla="*/ 141 h 167"/>
              <a:gd name="T50" fmla="*/ 155 w 182"/>
              <a:gd name="T51" fmla="*/ 159 h 167"/>
              <a:gd name="T52" fmla="*/ 146 w 182"/>
              <a:gd name="T53" fmla="*/ 102 h 167"/>
              <a:gd name="T54" fmla="*/ 149 w 182"/>
              <a:gd name="T55" fmla="*/ 100 h 167"/>
              <a:gd name="T56" fmla="*/ 136 w 182"/>
              <a:gd name="T57" fmla="*/ 111 h 167"/>
              <a:gd name="T58" fmla="*/ 149 w 182"/>
              <a:gd name="T59" fmla="*/ 100 h 167"/>
              <a:gd name="T60" fmla="*/ 128 w 182"/>
              <a:gd name="T61" fmla="*/ 109 h 167"/>
              <a:gd name="T62" fmla="*/ 161 w 182"/>
              <a:gd name="T63" fmla="*/ 161 h 167"/>
              <a:gd name="T64" fmla="*/ 121 w 182"/>
              <a:gd name="T65" fmla="*/ 93 h 167"/>
              <a:gd name="T66" fmla="*/ 118 w 182"/>
              <a:gd name="T67" fmla="*/ 161 h 167"/>
              <a:gd name="T68" fmla="*/ 160 w 182"/>
              <a:gd name="T69" fmla="*/ 163 h 167"/>
              <a:gd name="T70" fmla="*/ 55 w 182"/>
              <a:gd name="T71" fmla="*/ 46 h 167"/>
              <a:gd name="T72" fmla="*/ 44 w 182"/>
              <a:gd name="T73" fmla="*/ 48 h 167"/>
              <a:gd name="T74" fmla="*/ 44 w 182"/>
              <a:gd name="T75" fmla="*/ 67 h 167"/>
              <a:gd name="T76" fmla="*/ 44 w 182"/>
              <a:gd name="T77" fmla="*/ 84 h 167"/>
              <a:gd name="T78" fmla="*/ 55 w 182"/>
              <a:gd name="T79" fmla="*/ 94 h 167"/>
              <a:gd name="T80" fmla="*/ 66 w 182"/>
              <a:gd name="T81" fmla="*/ 88 h 167"/>
              <a:gd name="T82" fmla="*/ 72 w 182"/>
              <a:gd name="T83" fmla="*/ 81 h 167"/>
              <a:gd name="T84" fmla="*/ 59 w 182"/>
              <a:gd name="T85" fmla="*/ 65 h 167"/>
              <a:gd name="T86" fmla="*/ 69 w 182"/>
              <a:gd name="T87" fmla="*/ 46 h 167"/>
              <a:gd name="T88" fmla="*/ 55 w 182"/>
              <a:gd name="T89" fmla="*/ 40 h 167"/>
              <a:gd name="T90" fmla="*/ 68 w 182"/>
              <a:gd name="T91" fmla="*/ 83 h 167"/>
              <a:gd name="T92" fmla="*/ 68 w 182"/>
              <a:gd name="T93" fmla="*/ 70 h 167"/>
              <a:gd name="T94" fmla="*/ 55 w 182"/>
              <a:gd name="T95" fmla="*/ 50 h 167"/>
              <a:gd name="T96" fmla="*/ 45 w 182"/>
              <a:gd name="T97" fmla="*/ 53 h 167"/>
              <a:gd name="T98" fmla="*/ 55 w 182"/>
              <a:gd name="T99" fmla="*/ 65 h 167"/>
              <a:gd name="T100" fmla="*/ 126 w 182"/>
              <a:gd name="T101" fmla="*/ 80 h 167"/>
              <a:gd name="T102" fmla="*/ 162 w 182"/>
              <a:gd name="T103" fmla="*/ 75 h 167"/>
              <a:gd name="T104" fmla="*/ 122 w 182"/>
              <a:gd name="T105" fmla="*/ 79 h 167"/>
              <a:gd name="T106" fmla="*/ 157 w 182"/>
              <a:gd name="T107" fmla="*/ 82 h 167"/>
              <a:gd name="T108" fmla="*/ 166 w 182"/>
              <a:gd name="T109" fmla="*/ 71 h 167"/>
              <a:gd name="T110" fmla="*/ 113 w 182"/>
              <a:gd name="T111" fmla="*/ 7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2" h="167">
                <a:moveTo>
                  <a:pt x="114" y="146"/>
                </a:moveTo>
                <a:lnTo>
                  <a:pt x="11" y="146"/>
                </a:lnTo>
                <a:cubicBezTo>
                  <a:pt x="8" y="146"/>
                  <a:pt x="5" y="145"/>
                  <a:pt x="3" y="143"/>
                </a:cubicBezTo>
                <a:lnTo>
                  <a:pt x="3" y="143"/>
                </a:lnTo>
                <a:lnTo>
                  <a:pt x="3" y="143"/>
                </a:lnTo>
                <a:cubicBezTo>
                  <a:pt x="1" y="141"/>
                  <a:pt x="0" y="138"/>
                  <a:pt x="0" y="135"/>
                </a:cubicBezTo>
                <a:lnTo>
                  <a:pt x="0" y="12"/>
                </a:lnTo>
                <a:cubicBezTo>
                  <a:pt x="0" y="9"/>
                  <a:pt x="1" y="6"/>
                  <a:pt x="3" y="4"/>
                </a:cubicBezTo>
                <a:cubicBezTo>
                  <a:pt x="5" y="2"/>
                  <a:pt x="8" y="0"/>
                  <a:pt x="11" y="0"/>
                </a:cubicBezTo>
                <a:lnTo>
                  <a:pt x="171" y="0"/>
                </a:lnTo>
                <a:cubicBezTo>
                  <a:pt x="174" y="0"/>
                  <a:pt x="177" y="2"/>
                  <a:pt x="179" y="4"/>
                </a:cubicBezTo>
                <a:lnTo>
                  <a:pt x="179" y="4"/>
                </a:lnTo>
                <a:cubicBezTo>
                  <a:pt x="181" y="6"/>
                  <a:pt x="182" y="9"/>
                  <a:pt x="182" y="12"/>
                </a:cubicBezTo>
                <a:lnTo>
                  <a:pt x="182" y="135"/>
                </a:lnTo>
                <a:cubicBezTo>
                  <a:pt x="182" y="138"/>
                  <a:pt x="181" y="141"/>
                  <a:pt x="179" y="143"/>
                </a:cubicBezTo>
                <a:cubicBezTo>
                  <a:pt x="177" y="145"/>
                  <a:pt x="174" y="146"/>
                  <a:pt x="171" y="146"/>
                </a:cubicBezTo>
                <a:lnTo>
                  <a:pt x="165" y="146"/>
                </a:lnTo>
                <a:lnTo>
                  <a:pt x="165" y="161"/>
                </a:lnTo>
                <a:cubicBezTo>
                  <a:pt x="165" y="163"/>
                  <a:pt x="164" y="164"/>
                  <a:pt x="163" y="165"/>
                </a:cubicBezTo>
                <a:lnTo>
                  <a:pt x="163" y="165"/>
                </a:lnTo>
                <a:lnTo>
                  <a:pt x="163" y="165"/>
                </a:lnTo>
                <a:cubicBezTo>
                  <a:pt x="162" y="167"/>
                  <a:pt x="160" y="167"/>
                  <a:pt x="158" y="167"/>
                </a:cubicBezTo>
                <a:lnTo>
                  <a:pt x="121" y="167"/>
                </a:lnTo>
                <a:cubicBezTo>
                  <a:pt x="119" y="167"/>
                  <a:pt x="117" y="167"/>
                  <a:pt x="116" y="165"/>
                </a:cubicBezTo>
                <a:lnTo>
                  <a:pt x="116" y="165"/>
                </a:lnTo>
                <a:cubicBezTo>
                  <a:pt x="115" y="164"/>
                  <a:pt x="114" y="162"/>
                  <a:pt x="114" y="161"/>
                </a:cubicBezTo>
                <a:lnTo>
                  <a:pt x="114" y="146"/>
                </a:lnTo>
                <a:lnTo>
                  <a:pt x="114" y="146"/>
                </a:lnTo>
                <a:close/>
                <a:moveTo>
                  <a:pt x="18" y="26"/>
                </a:moveTo>
                <a:cubicBezTo>
                  <a:pt x="17" y="26"/>
                  <a:pt x="16" y="27"/>
                  <a:pt x="16" y="28"/>
                </a:cubicBezTo>
                <a:lnTo>
                  <a:pt x="16" y="106"/>
                </a:lnTo>
                <a:cubicBezTo>
                  <a:pt x="16" y="107"/>
                  <a:pt x="17" y="108"/>
                  <a:pt x="18" y="108"/>
                </a:cubicBezTo>
                <a:lnTo>
                  <a:pt x="96" y="108"/>
                </a:lnTo>
                <a:cubicBezTo>
                  <a:pt x="97" y="108"/>
                  <a:pt x="98" y="107"/>
                  <a:pt x="98" y="106"/>
                </a:cubicBezTo>
                <a:lnTo>
                  <a:pt x="98" y="28"/>
                </a:lnTo>
                <a:cubicBezTo>
                  <a:pt x="98" y="27"/>
                  <a:pt x="97" y="26"/>
                  <a:pt x="96" y="26"/>
                </a:cubicBezTo>
                <a:lnTo>
                  <a:pt x="18" y="26"/>
                </a:lnTo>
                <a:close/>
                <a:moveTo>
                  <a:pt x="94" y="30"/>
                </a:moveTo>
                <a:lnTo>
                  <a:pt x="20" y="30"/>
                </a:lnTo>
                <a:lnTo>
                  <a:pt x="20" y="104"/>
                </a:lnTo>
                <a:lnTo>
                  <a:pt x="94" y="104"/>
                </a:lnTo>
                <a:lnTo>
                  <a:pt x="94" y="30"/>
                </a:lnTo>
                <a:close/>
                <a:moveTo>
                  <a:pt x="125" y="117"/>
                </a:moveTo>
                <a:lnTo>
                  <a:pt x="125" y="126"/>
                </a:lnTo>
                <a:cubicBezTo>
                  <a:pt x="125" y="127"/>
                  <a:pt x="125" y="128"/>
                  <a:pt x="126" y="128"/>
                </a:cubicBezTo>
                <a:cubicBezTo>
                  <a:pt x="128" y="128"/>
                  <a:pt x="128" y="127"/>
                  <a:pt x="128" y="126"/>
                </a:cubicBezTo>
                <a:lnTo>
                  <a:pt x="128" y="117"/>
                </a:lnTo>
                <a:cubicBezTo>
                  <a:pt x="128" y="116"/>
                  <a:pt x="128" y="115"/>
                  <a:pt x="126" y="115"/>
                </a:cubicBezTo>
                <a:cubicBezTo>
                  <a:pt x="125" y="115"/>
                  <a:pt x="125" y="116"/>
                  <a:pt x="125" y="117"/>
                </a:cubicBezTo>
                <a:close/>
                <a:moveTo>
                  <a:pt x="125" y="132"/>
                </a:moveTo>
                <a:lnTo>
                  <a:pt x="125" y="141"/>
                </a:lnTo>
                <a:cubicBezTo>
                  <a:pt x="125" y="142"/>
                  <a:pt x="125" y="142"/>
                  <a:pt x="126" y="142"/>
                </a:cubicBezTo>
                <a:cubicBezTo>
                  <a:pt x="128" y="142"/>
                  <a:pt x="128" y="142"/>
                  <a:pt x="128" y="141"/>
                </a:cubicBezTo>
                <a:lnTo>
                  <a:pt x="128" y="132"/>
                </a:lnTo>
                <a:cubicBezTo>
                  <a:pt x="128" y="131"/>
                  <a:pt x="128" y="130"/>
                  <a:pt x="126" y="130"/>
                </a:cubicBezTo>
                <a:cubicBezTo>
                  <a:pt x="125" y="130"/>
                  <a:pt x="125" y="131"/>
                  <a:pt x="125" y="132"/>
                </a:cubicBezTo>
                <a:close/>
                <a:moveTo>
                  <a:pt x="125" y="148"/>
                </a:moveTo>
                <a:lnTo>
                  <a:pt x="125" y="157"/>
                </a:lnTo>
                <a:cubicBezTo>
                  <a:pt x="125" y="158"/>
                  <a:pt x="125" y="159"/>
                  <a:pt x="126" y="159"/>
                </a:cubicBezTo>
                <a:cubicBezTo>
                  <a:pt x="128" y="159"/>
                  <a:pt x="128" y="158"/>
                  <a:pt x="128" y="157"/>
                </a:cubicBezTo>
                <a:lnTo>
                  <a:pt x="128" y="148"/>
                </a:lnTo>
                <a:cubicBezTo>
                  <a:pt x="128" y="147"/>
                  <a:pt x="128" y="146"/>
                  <a:pt x="126" y="146"/>
                </a:cubicBezTo>
                <a:cubicBezTo>
                  <a:pt x="125" y="146"/>
                  <a:pt x="125" y="147"/>
                  <a:pt x="125" y="148"/>
                </a:cubicBezTo>
                <a:close/>
                <a:moveTo>
                  <a:pt x="42" y="129"/>
                </a:moveTo>
                <a:cubicBezTo>
                  <a:pt x="41" y="129"/>
                  <a:pt x="40" y="128"/>
                  <a:pt x="40" y="127"/>
                </a:cubicBezTo>
                <a:cubicBezTo>
                  <a:pt x="40" y="126"/>
                  <a:pt x="41" y="125"/>
                  <a:pt x="42" y="125"/>
                </a:cubicBezTo>
                <a:lnTo>
                  <a:pt x="114" y="125"/>
                </a:lnTo>
                <a:lnTo>
                  <a:pt x="114" y="95"/>
                </a:lnTo>
                <a:cubicBezTo>
                  <a:pt x="114" y="94"/>
                  <a:pt x="115" y="92"/>
                  <a:pt x="116" y="91"/>
                </a:cubicBezTo>
                <a:cubicBezTo>
                  <a:pt x="116" y="91"/>
                  <a:pt x="116" y="91"/>
                  <a:pt x="116" y="91"/>
                </a:cubicBezTo>
                <a:cubicBezTo>
                  <a:pt x="117" y="89"/>
                  <a:pt x="119" y="89"/>
                  <a:pt x="121" y="89"/>
                </a:cubicBezTo>
                <a:lnTo>
                  <a:pt x="158" y="89"/>
                </a:lnTo>
                <a:cubicBezTo>
                  <a:pt x="160" y="89"/>
                  <a:pt x="162" y="89"/>
                  <a:pt x="163" y="91"/>
                </a:cubicBezTo>
                <a:cubicBezTo>
                  <a:pt x="164" y="92"/>
                  <a:pt x="165" y="94"/>
                  <a:pt x="165" y="95"/>
                </a:cubicBezTo>
                <a:lnTo>
                  <a:pt x="165" y="142"/>
                </a:lnTo>
                <a:lnTo>
                  <a:pt x="171" y="142"/>
                </a:lnTo>
                <a:cubicBezTo>
                  <a:pt x="173" y="142"/>
                  <a:pt x="175" y="142"/>
                  <a:pt x="176" y="140"/>
                </a:cubicBezTo>
                <a:cubicBezTo>
                  <a:pt x="177" y="139"/>
                  <a:pt x="178" y="137"/>
                  <a:pt x="178" y="135"/>
                </a:cubicBezTo>
                <a:lnTo>
                  <a:pt x="178" y="12"/>
                </a:lnTo>
                <a:cubicBezTo>
                  <a:pt x="178" y="10"/>
                  <a:pt x="177" y="8"/>
                  <a:pt x="176" y="6"/>
                </a:cubicBezTo>
                <a:lnTo>
                  <a:pt x="176" y="6"/>
                </a:lnTo>
                <a:cubicBezTo>
                  <a:pt x="175" y="5"/>
                  <a:pt x="173" y="4"/>
                  <a:pt x="171" y="4"/>
                </a:cubicBezTo>
                <a:lnTo>
                  <a:pt x="11" y="4"/>
                </a:lnTo>
                <a:cubicBezTo>
                  <a:pt x="9" y="4"/>
                  <a:pt x="7" y="5"/>
                  <a:pt x="6" y="6"/>
                </a:cubicBezTo>
                <a:cubicBezTo>
                  <a:pt x="5" y="8"/>
                  <a:pt x="4" y="10"/>
                  <a:pt x="4" y="12"/>
                </a:cubicBezTo>
                <a:lnTo>
                  <a:pt x="4" y="135"/>
                </a:lnTo>
                <a:cubicBezTo>
                  <a:pt x="4" y="137"/>
                  <a:pt x="5" y="139"/>
                  <a:pt x="6" y="140"/>
                </a:cubicBezTo>
                <a:lnTo>
                  <a:pt x="6" y="140"/>
                </a:lnTo>
                <a:cubicBezTo>
                  <a:pt x="7" y="142"/>
                  <a:pt x="9" y="142"/>
                  <a:pt x="11" y="142"/>
                </a:cubicBezTo>
                <a:lnTo>
                  <a:pt x="114" y="142"/>
                </a:lnTo>
                <a:lnTo>
                  <a:pt x="114" y="129"/>
                </a:lnTo>
                <a:lnTo>
                  <a:pt x="42" y="129"/>
                </a:lnTo>
                <a:close/>
                <a:moveTo>
                  <a:pt x="153" y="155"/>
                </a:moveTo>
                <a:lnTo>
                  <a:pt x="153" y="144"/>
                </a:lnTo>
                <a:lnTo>
                  <a:pt x="149" y="144"/>
                </a:lnTo>
                <a:lnTo>
                  <a:pt x="149" y="155"/>
                </a:lnTo>
                <a:lnTo>
                  <a:pt x="153" y="155"/>
                </a:lnTo>
                <a:close/>
                <a:moveTo>
                  <a:pt x="157" y="142"/>
                </a:moveTo>
                <a:cubicBezTo>
                  <a:pt x="157" y="141"/>
                  <a:pt x="156" y="141"/>
                  <a:pt x="155" y="141"/>
                </a:cubicBezTo>
                <a:lnTo>
                  <a:pt x="147" y="141"/>
                </a:lnTo>
                <a:cubicBezTo>
                  <a:pt x="146" y="141"/>
                  <a:pt x="145" y="141"/>
                  <a:pt x="145" y="142"/>
                </a:cubicBezTo>
                <a:lnTo>
                  <a:pt x="145" y="157"/>
                </a:lnTo>
                <a:cubicBezTo>
                  <a:pt x="145" y="158"/>
                  <a:pt x="146" y="159"/>
                  <a:pt x="147" y="159"/>
                </a:cubicBezTo>
                <a:lnTo>
                  <a:pt x="155" y="159"/>
                </a:lnTo>
                <a:cubicBezTo>
                  <a:pt x="156" y="159"/>
                  <a:pt x="157" y="158"/>
                  <a:pt x="157" y="157"/>
                </a:cubicBezTo>
                <a:lnTo>
                  <a:pt x="157" y="142"/>
                </a:lnTo>
                <a:close/>
                <a:moveTo>
                  <a:pt x="146" y="109"/>
                </a:moveTo>
                <a:lnTo>
                  <a:pt x="146" y="102"/>
                </a:lnTo>
                <a:lnTo>
                  <a:pt x="140" y="102"/>
                </a:lnTo>
                <a:lnTo>
                  <a:pt x="140" y="109"/>
                </a:lnTo>
                <a:lnTo>
                  <a:pt x="146" y="109"/>
                </a:lnTo>
                <a:close/>
                <a:moveTo>
                  <a:pt x="149" y="100"/>
                </a:moveTo>
                <a:cubicBezTo>
                  <a:pt x="149" y="99"/>
                  <a:pt x="148" y="98"/>
                  <a:pt x="147" y="98"/>
                </a:cubicBezTo>
                <a:lnTo>
                  <a:pt x="138" y="98"/>
                </a:lnTo>
                <a:cubicBezTo>
                  <a:pt x="137" y="98"/>
                  <a:pt x="136" y="99"/>
                  <a:pt x="136" y="100"/>
                </a:cubicBezTo>
                <a:lnTo>
                  <a:pt x="136" y="111"/>
                </a:lnTo>
                <a:cubicBezTo>
                  <a:pt x="136" y="112"/>
                  <a:pt x="137" y="113"/>
                  <a:pt x="138" y="113"/>
                </a:cubicBezTo>
                <a:lnTo>
                  <a:pt x="147" y="113"/>
                </a:lnTo>
                <a:cubicBezTo>
                  <a:pt x="148" y="113"/>
                  <a:pt x="149" y="112"/>
                  <a:pt x="149" y="111"/>
                </a:cubicBezTo>
                <a:lnTo>
                  <a:pt x="149" y="100"/>
                </a:lnTo>
                <a:close/>
                <a:moveTo>
                  <a:pt x="125" y="100"/>
                </a:moveTo>
                <a:lnTo>
                  <a:pt x="125" y="109"/>
                </a:lnTo>
                <a:cubicBezTo>
                  <a:pt x="125" y="110"/>
                  <a:pt x="125" y="111"/>
                  <a:pt x="126" y="111"/>
                </a:cubicBezTo>
                <a:cubicBezTo>
                  <a:pt x="128" y="111"/>
                  <a:pt x="128" y="110"/>
                  <a:pt x="128" y="109"/>
                </a:cubicBezTo>
                <a:lnTo>
                  <a:pt x="128" y="100"/>
                </a:lnTo>
                <a:cubicBezTo>
                  <a:pt x="128" y="99"/>
                  <a:pt x="128" y="98"/>
                  <a:pt x="126" y="98"/>
                </a:cubicBezTo>
                <a:cubicBezTo>
                  <a:pt x="125" y="98"/>
                  <a:pt x="125" y="99"/>
                  <a:pt x="125" y="100"/>
                </a:cubicBezTo>
                <a:close/>
                <a:moveTo>
                  <a:pt x="161" y="161"/>
                </a:moveTo>
                <a:lnTo>
                  <a:pt x="161" y="95"/>
                </a:lnTo>
                <a:cubicBezTo>
                  <a:pt x="161" y="95"/>
                  <a:pt x="161" y="94"/>
                  <a:pt x="160" y="93"/>
                </a:cubicBezTo>
                <a:cubicBezTo>
                  <a:pt x="160" y="93"/>
                  <a:pt x="159" y="93"/>
                  <a:pt x="158" y="93"/>
                </a:cubicBezTo>
                <a:lnTo>
                  <a:pt x="121" y="93"/>
                </a:lnTo>
                <a:cubicBezTo>
                  <a:pt x="120" y="93"/>
                  <a:pt x="119" y="93"/>
                  <a:pt x="119" y="93"/>
                </a:cubicBezTo>
                <a:lnTo>
                  <a:pt x="119" y="93"/>
                </a:lnTo>
                <a:cubicBezTo>
                  <a:pt x="118" y="94"/>
                  <a:pt x="118" y="95"/>
                  <a:pt x="118" y="95"/>
                </a:cubicBezTo>
                <a:lnTo>
                  <a:pt x="118" y="161"/>
                </a:lnTo>
                <a:cubicBezTo>
                  <a:pt x="118" y="161"/>
                  <a:pt x="118" y="162"/>
                  <a:pt x="119" y="163"/>
                </a:cubicBezTo>
                <a:cubicBezTo>
                  <a:pt x="119" y="163"/>
                  <a:pt x="120" y="164"/>
                  <a:pt x="121" y="164"/>
                </a:cubicBezTo>
                <a:lnTo>
                  <a:pt x="158" y="164"/>
                </a:lnTo>
                <a:cubicBezTo>
                  <a:pt x="159" y="164"/>
                  <a:pt x="160" y="163"/>
                  <a:pt x="160" y="163"/>
                </a:cubicBezTo>
                <a:lnTo>
                  <a:pt x="160" y="163"/>
                </a:lnTo>
                <a:cubicBezTo>
                  <a:pt x="161" y="162"/>
                  <a:pt x="161" y="161"/>
                  <a:pt x="161" y="161"/>
                </a:cubicBezTo>
                <a:close/>
                <a:moveTo>
                  <a:pt x="55" y="40"/>
                </a:moveTo>
                <a:lnTo>
                  <a:pt x="55" y="46"/>
                </a:lnTo>
                <a:lnTo>
                  <a:pt x="48" y="46"/>
                </a:lnTo>
                <a:cubicBezTo>
                  <a:pt x="46" y="46"/>
                  <a:pt x="45" y="47"/>
                  <a:pt x="44" y="48"/>
                </a:cubicBezTo>
                <a:lnTo>
                  <a:pt x="44" y="48"/>
                </a:lnTo>
                <a:lnTo>
                  <a:pt x="44" y="48"/>
                </a:lnTo>
                <a:cubicBezTo>
                  <a:pt x="42" y="49"/>
                  <a:pt x="42" y="51"/>
                  <a:pt x="42" y="53"/>
                </a:cubicBezTo>
                <a:lnTo>
                  <a:pt x="42" y="62"/>
                </a:lnTo>
                <a:cubicBezTo>
                  <a:pt x="42" y="64"/>
                  <a:pt x="42" y="66"/>
                  <a:pt x="44" y="67"/>
                </a:cubicBezTo>
                <a:lnTo>
                  <a:pt x="44" y="67"/>
                </a:lnTo>
                <a:cubicBezTo>
                  <a:pt x="45" y="68"/>
                  <a:pt x="46" y="69"/>
                  <a:pt x="48" y="69"/>
                </a:cubicBezTo>
                <a:lnTo>
                  <a:pt x="55" y="69"/>
                </a:lnTo>
                <a:lnTo>
                  <a:pt x="55" y="84"/>
                </a:lnTo>
                <a:lnTo>
                  <a:pt x="44" y="84"/>
                </a:lnTo>
                <a:cubicBezTo>
                  <a:pt x="42" y="84"/>
                  <a:pt x="42" y="85"/>
                  <a:pt x="42" y="86"/>
                </a:cubicBezTo>
                <a:cubicBezTo>
                  <a:pt x="42" y="87"/>
                  <a:pt x="42" y="88"/>
                  <a:pt x="44" y="88"/>
                </a:cubicBezTo>
                <a:lnTo>
                  <a:pt x="55" y="88"/>
                </a:lnTo>
                <a:lnTo>
                  <a:pt x="55" y="94"/>
                </a:lnTo>
                <a:cubicBezTo>
                  <a:pt x="55" y="95"/>
                  <a:pt x="56" y="96"/>
                  <a:pt x="57" y="96"/>
                </a:cubicBezTo>
                <a:cubicBezTo>
                  <a:pt x="58" y="96"/>
                  <a:pt x="59" y="95"/>
                  <a:pt x="59" y="94"/>
                </a:cubicBezTo>
                <a:lnTo>
                  <a:pt x="59" y="88"/>
                </a:lnTo>
                <a:lnTo>
                  <a:pt x="66" y="88"/>
                </a:lnTo>
                <a:cubicBezTo>
                  <a:pt x="67" y="88"/>
                  <a:pt x="69" y="87"/>
                  <a:pt x="70" y="86"/>
                </a:cubicBezTo>
                <a:lnTo>
                  <a:pt x="70" y="86"/>
                </a:lnTo>
                <a:lnTo>
                  <a:pt x="70" y="86"/>
                </a:lnTo>
                <a:cubicBezTo>
                  <a:pt x="72" y="85"/>
                  <a:pt x="72" y="83"/>
                  <a:pt x="72" y="81"/>
                </a:cubicBezTo>
                <a:lnTo>
                  <a:pt x="72" y="72"/>
                </a:lnTo>
                <a:cubicBezTo>
                  <a:pt x="72" y="70"/>
                  <a:pt x="72" y="68"/>
                  <a:pt x="70" y="67"/>
                </a:cubicBezTo>
                <a:cubicBezTo>
                  <a:pt x="69" y="66"/>
                  <a:pt x="67" y="65"/>
                  <a:pt x="66" y="65"/>
                </a:cubicBezTo>
                <a:lnTo>
                  <a:pt x="59" y="65"/>
                </a:lnTo>
                <a:lnTo>
                  <a:pt x="59" y="50"/>
                </a:lnTo>
                <a:lnTo>
                  <a:pt x="69" y="50"/>
                </a:lnTo>
                <a:cubicBezTo>
                  <a:pt x="70" y="50"/>
                  <a:pt x="71" y="49"/>
                  <a:pt x="71" y="48"/>
                </a:cubicBezTo>
                <a:cubicBezTo>
                  <a:pt x="71" y="47"/>
                  <a:pt x="70" y="46"/>
                  <a:pt x="69" y="46"/>
                </a:cubicBezTo>
                <a:lnTo>
                  <a:pt x="59" y="46"/>
                </a:lnTo>
                <a:lnTo>
                  <a:pt x="59" y="40"/>
                </a:lnTo>
                <a:cubicBezTo>
                  <a:pt x="59" y="39"/>
                  <a:pt x="58" y="38"/>
                  <a:pt x="57" y="38"/>
                </a:cubicBezTo>
                <a:cubicBezTo>
                  <a:pt x="56" y="38"/>
                  <a:pt x="55" y="39"/>
                  <a:pt x="55" y="40"/>
                </a:cubicBezTo>
                <a:close/>
                <a:moveTo>
                  <a:pt x="59" y="69"/>
                </a:moveTo>
                <a:lnTo>
                  <a:pt x="59" y="84"/>
                </a:lnTo>
                <a:lnTo>
                  <a:pt x="66" y="84"/>
                </a:lnTo>
                <a:cubicBezTo>
                  <a:pt x="66" y="84"/>
                  <a:pt x="67" y="84"/>
                  <a:pt x="68" y="83"/>
                </a:cubicBezTo>
                <a:lnTo>
                  <a:pt x="68" y="83"/>
                </a:lnTo>
                <a:cubicBezTo>
                  <a:pt x="68" y="83"/>
                  <a:pt x="69" y="82"/>
                  <a:pt x="69" y="81"/>
                </a:cubicBezTo>
                <a:lnTo>
                  <a:pt x="69" y="72"/>
                </a:lnTo>
                <a:cubicBezTo>
                  <a:pt x="69" y="71"/>
                  <a:pt x="68" y="70"/>
                  <a:pt x="68" y="70"/>
                </a:cubicBezTo>
                <a:cubicBezTo>
                  <a:pt x="67" y="69"/>
                  <a:pt x="66" y="69"/>
                  <a:pt x="66" y="69"/>
                </a:cubicBezTo>
                <a:lnTo>
                  <a:pt x="59" y="69"/>
                </a:lnTo>
                <a:close/>
                <a:moveTo>
                  <a:pt x="55" y="65"/>
                </a:moveTo>
                <a:lnTo>
                  <a:pt x="55" y="50"/>
                </a:lnTo>
                <a:lnTo>
                  <a:pt x="48" y="50"/>
                </a:lnTo>
                <a:cubicBezTo>
                  <a:pt x="47" y="50"/>
                  <a:pt x="47" y="50"/>
                  <a:pt x="46" y="51"/>
                </a:cubicBezTo>
                <a:lnTo>
                  <a:pt x="46" y="51"/>
                </a:lnTo>
                <a:cubicBezTo>
                  <a:pt x="46" y="51"/>
                  <a:pt x="45" y="52"/>
                  <a:pt x="45" y="53"/>
                </a:cubicBezTo>
                <a:lnTo>
                  <a:pt x="45" y="62"/>
                </a:lnTo>
                <a:cubicBezTo>
                  <a:pt x="45" y="63"/>
                  <a:pt x="46" y="64"/>
                  <a:pt x="46" y="64"/>
                </a:cubicBezTo>
                <a:cubicBezTo>
                  <a:pt x="47" y="65"/>
                  <a:pt x="47" y="65"/>
                  <a:pt x="48" y="65"/>
                </a:cubicBezTo>
                <a:lnTo>
                  <a:pt x="55" y="65"/>
                </a:lnTo>
                <a:close/>
                <a:moveTo>
                  <a:pt x="117" y="75"/>
                </a:moveTo>
                <a:lnTo>
                  <a:pt x="124" y="75"/>
                </a:lnTo>
                <a:cubicBezTo>
                  <a:pt x="125" y="75"/>
                  <a:pt x="126" y="76"/>
                  <a:pt x="126" y="77"/>
                </a:cubicBezTo>
                <a:lnTo>
                  <a:pt x="126" y="80"/>
                </a:lnTo>
                <a:lnTo>
                  <a:pt x="153" y="80"/>
                </a:lnTo>
                <a:lnTo>
                  <a:pt x="153" y="77"/>
                </a:lnTo>
                <a:cubicBezTo>
                  <a:pt x="153" y="76"/>
                  <a:pt x="154" y="75"/>
                  <a:pt x="155" y="75"/>
                </a:cubicBezTo>
                <a:lnTo>
                  <a:pt x="162" y="75"/>
                </a:lnTo>
                <a:lnTo>
                  <a:pt x="162" y="72"/>
                </a:lnTo>
                <a:lnTo>
                  <a:pt x="117" y="72"/>
                </a:lnTo>
                <a:lnTo>
                  <a:pt x="117" y="75"/>
                </a:lnTo>
                <a:close/>
                <a:moveTo>
                  <a:pt x="122" y="79"/>
                </a:moveTo>
                <a:lnTo>
                  <a:pt x="122" y="82"/>
                </a:lnTo>
                <a:cubicBezTo>
                  <a:pt x="122" y="83"/>
                  <a:pt x="123" y="84"/>
                  <a:pt x="124" y="84"/>
                </a:cubicBezTo>
                <a:lnTo>
                  <a:pt x="155" y="84"/>
                </a:lnTo>
                <a:cubicBezTo>
                  <a:pt x="156" y="84"/>
                  <a:pt x="157" y="83"/>
                  <a:pt x="157" y="82"/>
                </a:cubicBezTo>
                <a:lnTo>
                  <a:pt x="157" y="79"/>
                </a:lnTo>
                <a:lnTo>
                  <a:pt x="164" y="79"/>
                </a:lnTo>
                <a:cubicBezTo>
                  <a:pt x="165" y="79"/>
                  <a:pt x="166" y="78"/>
                  <a:pt x="166" y="77"/>
                </a:cubicBezTo>
                <a:lnTo>
                  <a:pt x="166" y="71"/>
                </a:lnTo>
                <a:cubicBezTo>
                  <a:pt x="166" y="70"/>
                  <a:pt x="165" y="69"/>
                  <a:pt x="164" y="69"/>
                </a:cubicBezTo>
                <a:lnTo>
                  <a:pt x="115" y="69"/>
                </a:lnTo>
                <a:cubicBezTo>
                  <a:pt x="114" y="69"/>
                  <a:pt x="113" y="70"/>
                  <a:pt x="113" y="71"/>
                </a:cubicBezTo>
                <a:lnTo>
                  <a:pt x="113" y="77"/>
                </a:lnTo>
                <a:cubicBezTo>
                  <a:pt x="113" y="78"/>
                  <a:pt x="114" y="79"/>
                  <a:pt x="115" y="79"/>
                </a:cubicBezTo>
                <a:lnTo>
                  <a:pt x="122" y="79"/>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38458616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dirty="0"/>
              <a:t>Mindestlohngesetz</a:t>
            </a: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lstStyle/>
          <a:p>
            <a:r>
              <a:rPr lang="de-DE" dirty="0"/>
              <a:t>Typische Fallkonstellationen</a:t>
            </a:r>
          </a:p>
          <a:p>
            <a:pPr lvl="1"/>
            <a:r>
              <a:rPr lang="de-DE" u="sng" dirty="0"/>
              <a:t>Hospitant:</a:t>
            </a:r>
            <a:r>
              <a:rPr lang="de-DE" dirty="0"/>
              <a:t> passiver Beobachter zum Erlernen von bestimmten Fertigkeiten und Kenntnissen = kein Arbeitsverhältnis und kein Mindestlohnanspruch (vgl. § 22 Abs. 1 Satz 1 </a:t>
            </a:r>
            <a:r>
              <a:rPr lang="de-DE" dirty="0" err="1"/>
              <a:t>MiLoG</a:t>
            </a:r>
            <a:r>
              <a:rPr lang="de-DE" dirty="0"/>
              <a:t>).</a:t>
            </a:r>
          </a:p>
          <a:p>
            <a:pPr lvl="1"/>
            <a:r>
              <a:rPr lang="de-DE" u="sng" dirty="0"/>
              <a:t>Praktikant:</a:t>
            </a:r>
            <a:r>
              <a:rPr lang="de-DE" dirty="0"/>
              <a:t> weisungsgebundene Mitarbeit zu Ausbildungszwecken = Arbeitsverhältnis und Mindestlohn.</a:t>
            </a:r>
          </a:p>
          <a:p>
            <a:pPr lvl="2"/>
            <a:r>
              <a:rPr lang="de-DE" dirty="0"/>
              <a:t>Ausnahme: § 22 Abs. 1 Satz 2 Nr. 1 </a:t>
            </a:r>
            <a:r>
              <a:rPr lang="de-DE" dirty="0" err="1"/>
              <a:t>MiLoG</a:t>
            </a:r>
            <a:r>
              <a:rPr lang="de-DE" dirty="0"/>
              <a:t> für Pflichtpraktika.</a:t>
            </a:r>
          </a:p>
          <a:p>
            <a:pPr lvl="1"/>
            <a:r>
              <a:rPr lang="de-DE" u="sng" dirty="0"/>
              <a:t>Ehrenamtliche:</a:t>
            </a:r>
            <a:r>
              <a:rPr lang="de-DE" dirty="0"/>
              <a:t> Tätigkeit nicht zur Sicherung oder Besserung der wirtschaftlichen Existenz, sondern Ausdruck einer inneren Haltung gegenüber Belangen des Gemeinwohls sowie den Sorgen und Nöten anderer Menschen ist (Gesamtwürdigung) = kein Mindestlohnanspruch (vgl. § 22 Abs. 3 </a:t>
            </a:r>
            <a:r>
              <a:rPr lang="de-DE" dirty="0" err="1"/>
              <a:t>MiLoG</a:t>
            </a:r>
            <a:r>
              <a:rPr lang="de-DE" dirty="0"/>
              <a:t>).</a:t>
            </a:r>
          </a:p>
          <a:p>
            <a:pPr lvl="2">
              <a:buFont typeface="Wingdings" panose="05000000000000000000" pitchFamily="2" charset="2"/>
              <a:buChar char="è"/>
            </a:pPr>
            <a:r>
              <a:rPr lang="de-DE" dirty="0"/>
              <a:t> Beispiel: Bundesfreiwilligendienst.</a:t>
            </a:r>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pPr/>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66</a:t>
            </a:fld>
            <a:endParaRPr lang="de-DE" dirty="0"/>
          </a:p>
        </p:txBody>
      </p:sp>
    </p:spTree>
    <p:extLst>
      <p:ext uri="{BB962C8B-B14F-4D97-AF65-F5344CB8AC3E}">
        <p14:creationId xmlns:p14="http://schemas.microsoft.com/office/powerpoint/2010/main" val="8836034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dirty="0"/>
              <a:t>Mindestlohngesetz</a:t>
            </a: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p:txBody>
          <a:bodyPr/>
          <a:lstStyle/>
          <a:p>
            <a:r>
              <a:rPr lang="de-DE" dirty="0"/>
              <a:t>Sonderfall: Arzt mit ausländischem Abschluss/Approbation</a:t>
            </a:r>
          </a:p>
          <a:p>
            <a:pPr lvl="1"/>
            <a:r>
              <a:rPr lang="de-DE" dirty="0"/>
              <a:t>Keine </a:t>
            </a:r>
            <a:r>
              <a:rPr lang="de-DE" u="sng" dirty="0"/>
              <a:t>ärztliche</a:t>
            </a:r>
            <a:r>
              <a:rPr lang="de-DE" dirty="0"/>
              <a:t> Tätigkeit ohne Approbation oder Berufserlaubnis.</a:t>
            </a:r>
          </a:p>
          <a:p>
            <a:pPr lvl="2"/>
            <a:r>
              <a:rPr lang="de-DE" dirty="0"/>
              <a:t>Seit 2012 ist die Möglichkeit zur Ausübung ärztlicher Tätigkeit auf der Grundlage einer Berufserlaubnis stark eingeschränkt.</a:t>
            </a:r>
          </a:p>
          <a:p>
            <a:pPr lvl="2"/>
            <a:r>
              <a:rPr lang="de-DE" b="1" dirty="0"/>
              <a:t>Folge</a:t>
            </a:r>
            <a:r>
              <a:rPr lang="de-DE" dirty="0"/>
              <a:t>: </a:t>
            </a:r>
            <a:r>
              <a:rPr lang="de-DE" dirty="0" err="1"/>
              <a:t>grds</a:t>
            </a:r>
            <a:r>
              <a:rPr lang="de-DE" dirty="0"/>
              <a:t>. Fachsprachennachweis von Beginn an erforderlich.</a:t>
            </a:r>
          </a:p>
          <a:p>
            <a:pPr lvl="1"/>
            <a:r>
              <a:rPr lang="de-DE" dirty="0"/>
              <a:t>Tätigkeit zur Erlernung der Fachsprache.</a:t>
            </a:r>
          </a:p>
          <a:p>
            <a:pPr lvl="2"/>
            <a:r>
              <a:rPr lang="de-DE" dirty="0"/>
              <a:t>Vergütung: Tariflohn? Mindestlohn? Kein Lohn? </a:t>
            </a:r>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pPr/>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67</a:t>
            </a:fld>
            <a:endParaRPr lang="de-DE" dirty="0"/>
          </a:p>
        </p:txBody>
      </p:sp>
      <p:sp>
        <p:nvSpPr>
          <p:cNvPr id="6" name="Freeform 508">
            <a:extLst>
              <a:ext uri="{FF2B5EF4-FFF2-40B4-BE49-F238E27FC236}">
                <a16:creationId xmlns:a16="http://schemas.microsoft.com/office/drawing/2014/main" id="{64A8C6CC-1E99-4B21-9D19-DE5A70AD9D70}"/>
              </a:ext>
            </a:extLst>
          </p:cNvPr>
          <p:cNvSpPr>
            <a:spLocks noChangeAspect="1" noEditPoints="1"/>
          </p:cNvSpPr>
          <p:nvPr/>
        </p:nvSpPr>
        <p:spPr bwMode="auto">
          <a:xfrm>
            <a:off x="10251081" y="4902560"/>
            <a:ext cx="1353544" cy="1397206"/>
          </a:xfrm>
          <a:custGeom>
            <a:avLst/>
            <a:gdLst>
              <a:gd name="T0" fmla="*/ 102 w 166"/>
              <a:gd name="T1" fmla="*/ 61 h 170"/>
              <a:gd name="T2" fmla="*/ 39 w 166"/>
              <a:gd name="T3" fmla="*/ 50 h 170"/>
              <a:gd name="T4" fmla="*/ 76 w 166"/>
              <a:gd name="T5" fmla="*/ 87 h 170"/>
              <a:gd name="T6" fmla="*/ 121 w 166"/>
              <a:gd name="T7" fmla="*/ 131 h 170"/>
              <a:gd name="T8" fmla="*/ 131 w 166"/>
              <a:gd name="T9" fmla="*/ 149 h 170"/>
              <a:gd name="T10" fmla="*/ 131 w 166"/>
              <a:gd name="T11" fmla="*/ 170 h 170"/>
              <a:gd name="T12" fmla="*/ 0 w 166"/>
              <a:gd name="T13" fmla="*/ 151 h 170"/>
              <a:gd name="T14" fmla="*/ 10 w 166"/>
              <a:gd name="T15" fmla="*/ 133 h 170"/>
              <a:gd name="T16" fmla="*/ 14 w 166"/>
              <a:gd name="T17" fmla="*/ 135 h 170"/>
              <a:gd name="T18" fmla="*/ 119 w 166"/>
              <a:gd name="T19" fmla="*/ 135 h 170"/>
              <a:gd name="T20" fmla="*/ 129 w 166"/>
              <a:gd name="T21" fmla="*/ 153 h 170"/>
              <a:gd name="T22" fmla="*/ 4 w 166"/>
              <a:gd name="T23" fmla="*/ 167 h 170"/>
              <a:gd name="T24" fmla="*/ 41 w 166"/>
              <a:gd name="T25" fmla="*/ 57 h 170"/>
              <a:gd name="T26" fmla="*/ 72 w 166"/>
              <a:gd name="T27" fmla="*/ 88 h 170"/>
              <a:gd name="T28" fmla="*/ 68 w 166"/>
              <a:gd name="T29" fmla="*/ 100 h 170"/>
              <a:gd name="T30" fmla="*/ 45 w 166"/>
              <a:gd name="T31" fmla="*/ 108 h 170"/>
              <a:gd name="T32" fmla="*/ 19 w 166"/>
              <a:gd name="T33" fmla="*/ 82 h 170"/>
              <a:gd name="T34" fmla="*/ 19 w 166"/>
              <a:gd name="T35" fmla="*/ 66 h 170"/>
              <a:gd name="T36" fmla="*/ 32 w 166"/>
              <a:gd name="T37" fmla="*/ 61 h 170"/>
              <a:gd name="T38" fmla="*/ 35 w 166"/>
              <a:gd name="T39" fmla="*/ 49 h 170"/>
              <a:gd name="T40" fmla="*/ 69 w 166"/>
              <a:gd name="T41" fmla="*/ 24 h 170"/>
              <a:gd name="T42" fmla="*/ 73 w 166"/>
              <a:gd name="T43" fmla="*/ 11 h 170"/>
              <a:gd name="T44" fmla="*/ 96 w 166"/>
              <a:gd name="T45" fmla="*/ 4 h 170"/>
              <a:gd name="T46" fmla="*/ 126 w 166"/>
              <a:gd name="T47" fmla="*/ 38 h 170"/>
              <a:gd name="T48" fmla="*/ 112 w 166"/>
              <a:gd name="T49" fmla="*/ 53 h 170"/>
              <a:gd name="T50" fmla="*/ 106 w 166"/>
              <a:gd name="T51" fmla="*/ 60 h 170"/>
              <a:gd name="T52" fmla="*/ 164 w 166"/>
              <a:gd name="T53" fmla="*/ 137 h 170"/>
              <a:gd name="T54" fmla="*/ 164 w 166"/>
              <a:gd name="T55" fmla="*/ 146 h 170"/>
              <a:gd name="T56" fmla="*/ 156 w 166"/>
              <a:gd name="T57" fmla="*/ 151 h 170"/>
              <a:gd name="T58" fmla="*/ 86 w 166"/>
              <a:gd name="T59" fmla="*/ 83 h 170"/>
              <a:gd name="T60" fmla="*/ 72 w 166"/>
              <a:gd name="T61" fmla="*/ 88 h 170"/>
              <a:gd name="T62" fmla="*/ 58 w 166"/>
              <a:gd name="T63" fmla="*/ 105 h 170"/>
              <a:gd name="T64" fmla="*/ 47 w 166"/>
              <a:gd name="T65" fmla="*/ 105 h 170"/>
              <a:gd name="T66" fmla="*/ 19 w 166"/>
              <a:gd name="T67" fmla="*/ 74 h 170"/>
              <a:gd name="T68" fmla="*/ 30 w 166"/>
              <a:gd name="T69" fmla="*/ 65 h 170"/>
              <a:gd name="T70" fmla="*/ 80 w 166"/>
              <a:gd name="T71" fmla="*/ 16 h 170"/>
              <a:gd name="T72" fmla="*/ 88 w 166"/>
              <a:gd name="T73" fmla="*/ 4 h 170"/>
              <a:gd name="T74" fmla="*/ 120 w 166"/>
              <a:gd name="T75" fmla="*/ 32 h 170"/>
              <a:gd name="T76" fmla="*/ 120 w 166"/>
              <a:gd name="T77" fmla="*/ 43 h 170"/>
              <a:gd name="T78" fmla="*/ 80 w 166"/>
              <a:gd name="T79" fmla="*/ 16 h 170"/>
              <a:gd name="T80" fmla="*/ 72 w 166"/>
              <a:gd name="T81" fmla="*/ 26 h 170"/>
              <a:gd name="T82" fmla="*/ 100 w 166"/>
              <a:gd name="T83" fmla="*/ 54 h 170"/>
              <a:gd name="T84" fmla="*/ 162 w 166"/>
              <a:gd name="T85" fmla="*/ 142 h 170"/>
              <a:gd name="T86" fmla="*/ 158 w 166"/>
              <a:gd name="T87" fmla="*/ 146 h 170"/>
              <a:gd name="T88" fmla="*/ 154 w 166"/>
              <a:gd name="T89" fmla="*/ 146 h 170"/>
              <a:gd name="T90" fmla="*/ 95 w 166"/>
              <a:gd name="T91" fmla="*/ 7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6" h="170">
                <a:moveTo>
                  <a:pt x="84" y="79"/>
                </a:moveTo>
                <a:lnTo>
                  <a:pt x="93" y="69"/>
                </a:lnTo>
                <a:lnTo>
                  <a:pt x="102" y="61"/>
                </a:lnTo>
                <a:lnTo>
                  <a:pt x="99" y="58"/>
                </a:lnTo>
                <a:lnTo>
                  <a:pt x="65" y="25"/>
                </a:lnTo>
                <a:lnTo>
                  <a:pt x="39" y="50"/>
                </a:lnTo>
                <a:lnTo>
                  <a:pt x="42" y="53"/>
                </a:lnTo>
                <a:lnTo>
                  <a:pt x="73" y="84"/>
                </a:lnTo>
                <a:lnTo>
                  <a:pt x="76" y="87"/>
                </a:lnTo>
                <a:lnTo>
                  <a:pt x="84" y="79"/>
                </a:lnTo>
                <a:close/>
                <a:moveTo>
                  <a:pt x="12" y="131"/>
                </a:moveTo>
                <a:lnTo>
                  <a:pt x="121" y="131"/>
                </a:lnTo>
                <a:cubicBezTo>
                  <a:pt x="122" y="131"/>
                  <a:pt x="123" y="132"/>
                  <a:pt x="123" y="133"/>
                </a:cubicBezTo>
                <a:lnTo>
                  <a:pt x="123" y="149"/>
                </a:lnTo>
                <a:lnTo>
                  <a:pt x="131" y="149"/>
                </a:lnTo>
                <a:cubicBezTo>
                  <a:pt x="132" y="149"/>
                  <a:pt x="133" y="150"/>
                  <a:pt x="133" y="151"/>
                </a:cubicBezTo>
                <a:lnTo>
                  <a:pt x="133" y="169"/>
                </a:lnTo>
                <a:cubicBezTo>
                  <a:pt x="133" y="170"/>
                  <a:pt x="132" y="170"/>
                  <a:pt x="131" y="170"/>
                </a:cubicBezTo>
                <a:lnTo>
                  <a:pt x="2" y="170"/>
                </a:lnTo>
                <a:cubicBezTo>
                  <a:pt x="1" y="170"/>
                  <a:pt x="0" y="170"/>
                  <a:pt x="0" y="169"/>
                </a:cubicBezTo>
                <a:lnTo>
                  <a:pt x="0" y="151"/>
                </a:lnTo>
                <a:cubicBezTo>
                  <a:pt x="0" y="150"/>
                  <a:pt x="1" y="149"/>
                  <a:pt x="2" y="149"/>
                </a:cubicBezTo>
                <a:lnTo>
                  <a:pt x="10" y="149"/>
                </a:lnTo>
                <a:lnTo>
                  <a:pt x="10" y="133"/>
                </a:lnTo>
                <a:cubicBezTo>
                  <a:pt x="10" y="132"/>
                  <a:pt x="11" y="131"/>
                  <a:pt x="12" y="131"/>
                </a:cubicBezTo>
                <a:close/>
                <a:moveTo>
                  <a:pt x="119" y="135"/>
                </a:moveTo>
                <a:lnTo>
                  <a:pt x="14" y="135"/>
                </a:lnTo>
                <a:lnTo>
                  <a:pt x="14" y="149"/>
                </a:lnTo>
                <a:lnTo>
                  <a:pt x="119" y="149"/>
                </a:lnTo>
                <a:lnTo>
                  <a:pt x="119" y="135"/>
                </a:lnTo>
                <a:close/>
                <a:moveTo>
                  <a:pt x="4" y="167"/>
                </a:moveTo>
                <a:lnTo>
                  <a:pt x="129" y="167"/>
                </a:lnTo>
                <a:lnTo>
                  <a:pt x="129" y="153"/>
                </a:lnTo>
                <a:lnTo>
                  <a:pt x="4" y="153"/>
                </a:lnTo>
                <a:lnTo>
                  <a:pt x="4" y="167"/>
                </a:lnTo>
                <a:lnTo>
                  <a:pt x="4" y="167"/>
                </a:lnTo>
                <a:close/>
                <a:moveTo>
                  <a:pt x="62" y="92"/>
                </a:moveTo>
                <a:lnTo>
                  <a:pt x="34" y="64"/>
                </a:lnTo>
                <a:lnTo>
                  <a:pt x="41" y="57"/>
                </a:lnTo>
                <a:lnTo>
                  <a:pt x="69" y="85"/>
                </a:lnTo>
                <a:lnTo>
                  <a:pt x="62" y="92"/>
                </a:lnTo>
                <a:close/>
                <a:moveTo>
                  <a:pt x="72" y="88"/>
                </a:moveTo>
                <a:lnTo>
                  <a:pt x="65" y="94"/>
                </a:lnTo>
                <a:lnTo>
                  <a:pt x="68" y="98"/>
                </a:lnTo>
                <a:cubicBezTo>
                  <a:pt x="69" y="98"/>
                  <a:pt x="69" y="99"/>
                  <a:pt x="68" y="100"/>
                </a:cubicBezTo>
                <a:lnTo>
                  <a:pt x="61" y="108"/>
                </a:lnTo>
                <a:cubicBezTo>
                  <a:pt x="58" y="110"/>
                  <a:pt x="55" y="111"/>
                  <a:pt x="53" y="111"/>
                </a:cubicBezTo>
                <a:cubicBezTo>
                  <a:pt x="50" y="111"/>
                  <a:pt x="47" y="110"/>
                  <a:pt x="45" y="108"/>
                </a:cubicBezTo>
                <a:lnTo>
                  <a:pt x="45" y="108"/>
                </a:lnTo>
                <a:lnTo>
                  <a:pt x="45" y="108"/>
                </a:lnTo>
                <a:lnTo>
                  <a:pt x="19" y="82"/>
                </a:lnTo>
                <a:lnTo>
                  <a:pt x="18" y="82"/>
                </a:lnTo>
                <a:cubicBezTo>
                  <a:pt x="16" y="79"/>
                  <a:pt x="15" y="77"/>
                  <a:pt x="15" y="74"/>
                </a:cubicBezTo>
                <a:cubicBezTo>
                  <a:pt x="15" y="71"/>
                  <a:pt x="16" y="68"/>
                  <a:pt x="19" y="66"/>
                </a:cubicBezTo>
                <a:lnTo>
                  <a:pt x="26" y="58"/>
                </a:lnTo>
                <a:cubicBezTo>
                  <a:pt x="27" y="57"/>
                  <a:pt x="28" y="57"/>
                  <a:pt x="29" y="58"/>
                </a:cubicBezTo>
                <a:lnTo>
                  <a:pt x="32" y="61"/>
                </a:lnTo>
                <a:lnTo>
                  <a:pt x="38" y="55"/>
                </a:lnTo>
                <a:lnTo>
                  <a:pt x="35" y="52"/>
                </a:lnTo>
                <a:cubicBezTo>
                  <a:pt x="35" y="51"/>
                  <a:pt x="35" y="50"/>
                  <a:pt x="35" y="49"/>
                </a:cubicBezTo>
                <a:lnTo>
                  <a:pt x="64" y="21"/>
                </a:lnTo>
                <a:cubicBezTo>
                  <a:pt x="64" y="20"/>
                  <a:pt x="66" y="20"/>
                  <a:pt x="66" y="21"/>
                </a:cubicBezTo>
                <a:lnTo>
                  <a:pt x="69" y="24"/>
                </a:lnTo>
                <a:lnTo>
                  <a:pt x="76" y="17"/>
                </a:lnTo>
                <a:lnTo>
                  <a:pt x="73" y="14"/>
                </a:lnTo>
                <a:cubicBezTo>
                  <a:pt x="72" y="13"/>
                  <a:pt x="72" y="12"/>
                  <a:pt x="73" y="11"/>
                </a:cubicBezTo>
                <a:lnTo>
                  <a:pt x="80" y="4"/>
                </a:lnTo>
                <a:cubicBezTo>
                  <a:pt x="83" y="2"/>
                  <a:pt x="85" y="0"/>
                  <a:pt x="88" y="0"/>
                </a:cubicBezTo>
                <a:cubicBezTo>
                  <a:pt x="91" y="0"/>
                  <a:pt x="94" y="2"/>
                  <a:pt x="96" y="4"/>
                </a:cubicBezTo>
                <a:lnTo>
                  <a:pt x="96" y="4"/>
                </a:lnTo>
                <a:lnTo>
                  <a:pt x="122" y="30"/>
                </a:lnTo>
                <a:cubicBezTo>
                  <a:pt x="125" y="32"/>
                  <a:pt x="126" y="35"/>
                  <a:pt x="126" y="38"/>
                </a:cubicBezTo>
                <a:cubicBezTo>
                  <a:pt x="126" y="41"/>
                  <a:pt x="125" y="44"/>
                  <a:pt x="122" y="46"/>
                </a:cubicBezTo>
                <a:lnTo>
                  <a:pt x="115" y="53"/>
                </a:lnTo>
                <a:cubicBezTo>
                  <a:pt x="114" y="54"/>
                  <a:pt x="113" y="54"/>
                  <a:pt x="112" y="53"/>
                </a:cubicBezTo>
                <a:lnTo>
                  <a:pt x="109" y="50"/>
                </a:lnTo>
                <a:lnTo>
                  <a:pt x="103" y="57"/>
                </a:lnTo>
                <a:lnTo>
                  <a:pt x="106" y="60"/>
                </a:lnTo>
                <a:cubicBezTo>
                  <a:pt x="106" y="61"/>
                  <a:pt x="106" y="62"/>
                  <a:pt x="106" y="63"/>
                </a:cubicBezTo>
                <a:lnTo>
                  <a:pt x="97" y="71"/>
                </a:lnTo>
                <a:lnTo>
                  <a:pt x="164" y="137"/>
                </a:lnTo>
                <a:cubicBezTo>
                  <a:pt x="164" y="137"/>
                  <a:pt x="164" y="137"/>
                  <a:pt x="164" y="137"/>
                </a:cubicBezTo>
                <a:cubicBezTo>
                  <a:pt x="165" y="138"/>
                  <a:pt x="166" y="140"/>
                  <a:pt x="166" y="142"/>
                </a:cubicBezTo>
                <a:cubicBezTo>
                  <a:pt x="166" y="143"/>
                  <a:pt x="165" y="145"/>
                  <a:pt x="164" y="146"/>
                </a:cubicBezTo>
                <a:lnTo>
                  <a:pt x="161" y="149"/>
                </a:lnTo>
                <a:lnTo>
                  <a:pt x="161" y="149"/>
                </a:lnTo>
                <a:cubicBezTo>
                  <a:pt x="160" y="150"/>
                  <a:pt x="158" y="151"/>
                  <a:pt x="156" y="151"/>
                </a:cubicBezTo>
                <a:cubicBezTo>
                  <a:pt x="155" y="151"/>
                  <a:pt x="153" y="150"/>
                  <a:pt x="152" y="149"/>
                </a:cubicBezTo>
                <a:lnTo>
                  <a:pt x="152" y="149"/>
                </a:lnTo>
                <a:lnTo>
                  <a:pt x="86" y="83"/>
                </a:lnTo>
                <a:lnTo>
                  <a:pt x="77" y="91"/>
                </a:lnTo>
                <a:cubicBezTo>
                  <a:pt x="77" y="92"/>
                  <a:pt x="75" y="92"/>
                  <a:pt x="75" y="91"/>
                </a:cubicBezTo>
                <a:lnTo>
                  <a:pt x="72" y="88"/>
                </a:lnTo>
                <a:close/>
                <a:moveTo>
                  <a:pt x="61" y="96"/>
                </a:moveTo>
                <a:lnTo>
                  <a:pt x="64" y="99"/>
                </a:lnTo>
                <a:lnTo>
                  <a:pt x="58" y="105"/>
                </a:lnTo>
                <a:cubicBezTo>
                  <a:pt x="56" y="107"/>
                  <a:pt x="54" y="107"/>
                  <a:pt x="53" y="107"/>
                </a:cubicBezTo>
                <a:cubicBezTo>
                  <a:pt x="51" y="107"/>
                  <a:pt x="49" y="107"/>
                  <a:pt x="47" y="105"/>
                </a:cubicBezTo>
                <a:lnTo>
                  <a:pt x="47" y="105"/>
                </a:lnTo>
                <a:lnTo>
                  <a:pt x="21" y="79"/>
                </a:lnTo>
                <a:lnTo>
                  <a:pt x="21" y="79"/>
                </a:lnTo>
                <a:cubicBezTo>
                  <a:pt x="20" y="77"/>
                  <a:pt x="19" y="76"/>
                  <a:pt x="19" y="74"/>
                </a:cubicBezTo>
                <a:cubicBezTo>
                  <a:pt x="19" y="72"/>
                  <a:pt x="20" y="70"/>
                  <a:pt x="21" y="68"/>
                </a:cubicBezTo>
                <a:lnTo>
                  <a:pt x="27" y="62"/>
                </a:lnTo>
                <a:lnTo>
                  <a:pt x="30" y="65"/>
                </a:lnTo>
                <a:lnTo>
                  <a:pt x="61" y="96"/>
                </a:lnTo>
                <a:lnTo>
                  <a:pt x="61" y="96"/>
                </a:lnTo>
                <a:close/>
                <a:moveTo>
                  <a:pt x="80" y="16"/>
                </a:moveTo>
                <a:lnTo>
                  <a:pt x="77" y="13"/>
                </a:lnTo>
                <a:lnTo>
                  <a:pt x="83" y="6"/>
                </a:lnTo>
                <a:cubicBezTo>
                  <a:pt x="84" y="5"/>
                  <a:pt x="86" y="4"/>
                  <a:pt x="88" y="4"/>
                </a:cubicBezTo>
                <a:cubicBezTo>
                  <a:pt x="90" y="4"/>
                  <a:pt x="92" y="5"/>
                  <a:pt x="94" y="6"/>
                </a:cubicBezTo>
                <a:lnTo>
                  <a:pt x="94" y="6"/>
                </a:lnTo>
                <a:lnTo>
                  <a:pt x="120" y="32"/>
                </a:lnTo>
                <a:lnTo>
                  <a:pt x="120" y="32"/>
                </a:lnTo>
                <a:cubicBezTo>
                  <a:pt x="121" y="34"/>
                  <a:pt x="122" y="36"/>
                  <a:pt x="122" y="38"/>
                </a:cubicBezTo>
                <a:cubicBezTo>
                  <a:pt x="122" y="40"/>
                  <a:pt x="121" y="42"/>
                  <a:pt x="120" y="43"/>
                </a:cubicBezTo>
                <a:lnTo>
                  <a:pt x="114" y="49"/>
                </a:lnTo>
                <a:lnTo>
                  <a:pt x="110" y="46"/>
                </a:lnTo>
                <a:lnTo>
                  <a:pt x="80" y="16"/>
                </a:lnTo>
                <a:lnTo>
                  <a:pt x="80" y="16"/>
                </a:lnTo>
                <a:close/>
                <a:moveTo>
                  <a:pt x="100" y="54"/>
                </a:moveTo>
                <a:lnTo>
                  <a:pt x="72" y="26"/>
                </a:lnTo>
                <a:lnTo>
                  <a:pt x="79" y="20"/>
                </a:lnTo>
                <a:lnTo>
                  <a:pt x="106" y="48"/>
                </a:lnTo>
                <a:lnTo>
                  <a:pt x="100" y="54"/>
                </a:lnTo>
                <a:close/>
                <a:moveTo>
                  <a:pt x="95" y="73"/>
                </a:moveTo>
                <a:lnTo>
                  <a:pt x="161" y="140"/>
                </a:lnTo>
                <a:cubicBezTo>
                  <a:pt x="161" y="140"/>
                  <a:pt x="162" y="141"/>
                  <a:pt x="162" y="142"/>
                </a:cubicBezTo>
                <a:cubicBezTo>
                  <a:pt x="162" y="142"/>
                  <a:pt x="161" y="143"/>
                  <a:pt x="161" y="144"/>
                </a:cubicBezTo>
                <a:lnTo>
                  <a:pt x="158" y="146"/>
                </a:lnTo>
                <a:lnTo>
                  <a:pt x="158" y="146"/>
                </a:lnTo>
                <a:cubicBezTo>
                  <a:pt x="158" y="147"/>
                  <a:pt x="157" y="147"/>
                  <a:pt x="156" y="147"/>
                </a:cubicBezTo>
                <a:cubicBezTo>
                  <a:pt x="156" y="147"/>
                  <a:pt x="155" y="147"/>
                  <a:pt x="154" y="146"/>
                </a:cubicBezTo>
                <a:lnTo>
                  <a:pt x="154" y="146"/>
                </a:lnTo>
                <a:lnTo>
                  <a:pt x="154" y="146"/>
                </a:lnTo>
                <a:lnTo>
                  <a:pt x="88" y="80"/>
                </a:lnTo>
                <a:lnTo>
                  <a:pt x="95" y="7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6065567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de-DE" dirty="0"/>
              <a:t>Mindestlohngesetz</a:t>
            </a:r>
            <a:br>
              <a:rPr lang="de-DE" dirty="0"/>
            </a:br>
            <a:endParaRPr lang="de-DE" dirty="0"/>
          </a:p>
        </p:txBody>
      </p:sp>
      <p:sp>
        <p:nvSpPr>
          <p:cNvPr id="4" name="Textplatzhalter 3">
            <a:extLst>
              <a:ext uri="{FF2B5EF4-FFF2-40B4-BE49-F238E27FC236}">
                <a16:creationId xmlns:a16="http://schemas.microsoft.com/office/drawing/2014/main" id="{1BC76D0D-90CC-CA41-BBAA-BC210AC293F9}"/>
              </a:ext>
            </a:extLst>
          </p:cNvPr>
          <p:cNvSpPr>
            <a:spLocks noGrp="1"/>
          </p:cNvSpPr>
          <p:nvPr>
            <p:ph type="body" sz="quarter" idx="12"/>
          </p:nvPr>
        </p:nvSpPr>
        <p:spPr>
          <a:xfrm>
            <a:off x="588624" y="1359388"/>
            <a:ext cx="11016000" cy="4500000"/>
          </a:xfrm>
        </p:spPr>
        <p:txBody>
          <a:bodyPr>
            <a:normAutofit/>
          </a:bodyPr>
          <a:lstStyle/>
          <a:p>
            <a:r>
              <a:rPr lang="de-DE" sz="2000" b="1" dirty="0"/>
              <a:t>Rechtsfolgen von Verstößen gegen das </a:t>
            </a:r>
            <a:r>
              <a:rPr lang="de-DE" sz="2000" b="1" dirty="0" err="1"/>
              <a:t>MiLoG</a:t>
            </a:r>
            <a:endParaRPr lang="de-DE" sz="2000" b="1" dirty="0"/>
          </a:p>
          <a:p>
            <a:pPr marL="523875" lvl="1" indent="-342900"/>
            <a:r>
              <a:rPr lang="de-DE" sz="1900" dirty="0"/>
              <a:t>Geldbuße bis zu 500.000 Euro pro Verstoß (§ 21 Abs. 1 Nr. 9 </a:t>
            </a:r>
            <a:r>
              <a:rPr lang="de-DE" sz="1900" dirty="0" err="1"/>
              <a:t>MiLoG</a:t>
            </a:r>
            <a:r>
              <a:rPr lang="de-DE" sz="1900" dirty="0"/>
              <a:t>).</a:t>
            </a:r>
          </a:p>
          <a:p>
            <a:pPr marL="523875" lvl="1" indent="-342900"/>
            <a:r>
              <a:rPr lang="de-DE" sz="1900" dirty="0"/>
              <a:t>Kein Verfall des Vergütungsanspruchs, da Arbeits- und tarifvertragliche Ausschlussfristen für Mindestlohn nicht gelten (§ 3 Satz 1 </a:t>
            </a:r>
            <a:r>
              <a:rPr lang="de-DE" sz="1900" dirty="0" err="1"/>
              <a:t>MiLoG</a:t>
            </a:r>
            <a:r>
              <a:rPr lang="de-DE" sz="1900" dirty="0"/>
              <a:t>).</a:t>
            </a:r>
          </a:p>
          <a:p>
            <a:pPr marL="523875" lvl="1" indent="-342900"/>
            <a:r>
              <a:rPr lang="de-DE" sz="1900" dirty="0"/>
              <a:t>Sozialversicherungsbeiträge sind rückwirkend für mindestens vier Jahre nachzuzahlen, bei Vorsatz sogar bis zu 30 Jahre.</a:t>
            </a:r>
          </a:p>
          <a:p>
            <a:pPr marL="523875" lvl="1" indent="-342900"/>
            <a:r>
              <a:rPr lang="de-DE" sz="1900" dirty="0"/>
              <a:t>Ggf. Strafbarkeit wegen nichtabgeführter Sozialversicherungsbeiträge und Lohnsteuer (§ 266a StGB).</a:t>
            </a:r>
          </a:p>
          <a:p>
            <a:pPr marL="523875" lvl="1" indent="-342900"/>
            <a:r>
              <a:rPr lang="de-DE" sz="1900" dirty="0"/>
              <a:t>Ggf. Ausschluss von der Vergabe öffentlicher Aufträge, wenn Geldbuße von wenigstens 2.500 EUR verhängt wurde (§ 19 </a:t>
            </a:r>
            <a:r>
              <a:rPr lang="de-DE" sz="1900" dirty="0" err="1"/>
              <a:t>MiLoG</a:t>
            </a:r>
            <a:r>
              <a:rPr lang="de-DE" sz="1900" dirty="0"/>
              <a:t>), für eine angemessene Zeit bis zur nachgewiesenen Wiederherstellung der Zuverlässigkeit.</a:t>
            </a:r>
          </a:p>
        </p:txBody>
      </p:sp>
      <p:sp>
        <p:nvSpPr>
          <p:cNvPr id="3" name="Date Placeholder 2"/>
          <p:cNvSpPr>
            <a:spLocks noGrp="1"/>
          </p:cNvSpPr>
          <p:nvPr>
            <p:ph type="dt" sz="half" idx="13"/>
          </p:nvPr>
        </p:nvSpPr>
        <p:spPr/>
        <p:txBody>
          <a:bodyPr/>
          <a:lstStyle/>
          <a:p>
            <a:r>
              <a:rPr lang="de-DE"/>
              <a:t>Luther | </a:t>
            </a:r>
            <a:fld id="{6097C989-B094-44BF-84B7-1357B651F3C4}" type="datetime1">
              <a:rPr lang="de-DE" smtClean="0"/>
              <a:t>10.03.2022</a:t>
            </a:fld>
            <a:r>
              <a:rPr lang="de-DE"/>
              <a:t> |</a:t>
            </a:r>
            <a:endParaRPr lang="de-DE" dirty="0"/>
          </a:p>
        </p:txBody>
      </p:sp>
      <p:sp>
        <p:nvSpPr>
          <p:cNvPr id="5" name="Slide Number Placeholder 4"/>
          <p:cNvSpPr>
            <a:spLocks noGrp="1"/>
          </p:cNvSpPr>
          <p:nvPr>
            <p:ph type="sldNum" sz="quarter" idx="14"/>
          </p:nvPr>
        </p:nvSpPr>
        <p:spPr/>
        <p:txBody>
          <a:bodyPr/>
          <a:lstStyle/>
          <a:p>
            <a:fld id="{8ED280B2-FD19-491D-8746-6B7D39E89A7F}" type="slidenum">
              <a:rPr lang="de-DE" smtClean="0"/>
              <a:pPr/>
              <a:t>68</a:t>
            </a:fld>
            <a:endParaRPr lang="de-DE" dirty="0"/>
          </a:p>
        </p:txBody>
      </p:sp>
    </p:spTree>
    <p:extLst>
      <p:ext uri="{BB962C8B-B14F-4D97-AF65-F5344CB8AC3E}">
        <p14:creationId xmlns:p14="http://schemas.microsoft.com/office/powerpoint/2010/main" val="1991635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4EBB-070C-45B0-B1E7-8FD1B74B09FB}"/>
              </a:ext>
            </a:extLst>
          </p:cNvPr>
          <p:cNvSpPr>
            <a:spLocks noGrp="1"/>
          </p:cNvSpPr>
          <p:nvPr>
            <p:ph type="title"/>
          </p:nvPr>
        </p:nvSpPr>
        <p:spPr/>
        <p:txBody>
          <a:bodyPr/>
          <a:lstStyle/>
          <a:p>
            <a:r>
              <a:rPr lang="de-DE" dirty="0"/>
              <a:t>Betriebsverfassungsrecht</a:t>
            </a:r>
          </a:p>
        </p:txBody>
      </p:sp>
      <p:sp>
        <p:nvSpPr>
          <p:cNvPr id="3" name="Date Placeholder 2">
            <a:extLst>
              <a:ext uri="{FF2B5EF4-FFF2-40B4-BE49-F238E27FC236}">
                <a16:creationId xmlns:a16="http://schemas.microsoft.com/office/drawing/2014/main" id="{4103547E-B1E7-4989-BDD6-809D1B4AEE21}"/>
              </a:ext>
            </a:extLst>
          </p:cNvPr>
          <p:cNvSpPr>
            <a:spLocks noGrp="1"/>
          </p:cNvSpPr>
          <p:nvPr>
            <p:ph type="dt" sz="half" idx="10"/>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7AA2FE8D-38B5-4323-9F60-B5857D71F553}"/>
              </a:ext>
            </a:extLst>
          </p:cNvPr>
          <p:cNvSpPr>
            <a:spLocks noGrp="1"/>
          </p:cNvSpPr>
          <p:nvPr>
            <p:ph type="sldNum" sz="quarter" idx="11"/>
          </p:nvPr>
        </p:nvSpPr>
        <p:spPr/>
        <p:txBody>
          <a:bodyPr/>
          <a:lstStyle/>
          <a:p>
            <a:fld id="{8ED280B2-FD19-491D-8746-6B7D39E89A7F}" type="slidenum">
              <a:rPr lang="de-DE" smtClean="0"/>
              <a:pPr/>
              <a:t>69</a:t>
            </a:fld>
            <a:endParaRPr lang="de-DE" dirty="0"/>
          </a:p>
        </p:txBody>
      </p:sp>
    </p:spTree>
    <p:extLst>
      <p:ext uri="{BB962C8B-B14F-4D97-AF65-F5344CB8AC3E}">
        <p14:creationId xmlns:p14="http://schemas.microsoft.com/office/powerpoint/2010/main" val="384443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4FED09-FCE1-43CD-A4AD-409E8FD9CBA0}"/>
              </a:ext>
            </a:extLst>
          </p:cNvPr>
          <p:cNvSpPr>
            <a:spLocks noGrp="1"/>
          </p:cNvSpPr>
          <p:nvPr>
            <p:ph type="title"/>
          </p:nvPr>
        </p:nvSpPr>
        <p:spPr>
          <a:xfrm>
            <a:off x="587375" y="555367"/>
            <a:ext cx="11017249" cy="1044000"/>
          </a:xfrm>
        </p:spPr>
        <p:txBody>
          <a:bodyPr anchor="t">
            <a:normAutofit/>
          </a:bodyPr>
          <a:lstStyle/>
          <a:p>
            <a:r>
              <a:rPr lang="de-DE" dirty="0"/>
              <a:t>Typische Problemfelder</a:t>
            </a:r>
          </a:p>
        </p:txBody>
      </p:sp>
      <p:sp>
        <p:nvSpPr>
          <p:cNvPr id="5" name="Date Placeholder 4">
            <a:extLst>
              <a:ext uri="{FF2B5EF4-FFF2-40B4-BE49-F238E27FC236}">
                <a16:creationId xmlns:a16="http://schemas.microsoft.com/office/drawing/2014/main" id="{8828C0DE-E149-4608-9DE0-3B5AB274E563}"/>
              </a:ext>
            </a:extLst>
          </p:cNvPr>
          <p:cNvSpPr>
            <a:spLocks noGrp="1"/>
          </p:cNvSpPr>
          <p:nvPr>
            <p:ph type="dt" sz="half" idx="13"/>
          </p:nvPr>
        </p:nvSpPr>
        <p:spPr>
          <a:xfrm>
            <a:off x="5093334" y="6498000"/>
            <a:ext cx="1679425" cy="360000"/>
          </a:xfrm>
        </p:spPr>
        <p:txBody>
          <a:bodyPr anchor="t">
            <a:normAutofit/>
          </a:bodyPr>
          <a:lstStyle/>
          <a:p>
            <a:pPr>
              <a:spcAft>
                <a:spcPts val="600"/>
              </a:spcAft>
            </a:pPr>
            <a:r>
              <a:rPr lang="de-DE"/>
              <a:t>Luther | </a:t>
            </a:r>
            <a:fld id="{16824C48-A346-47AF-A028-A69AC37F700C}" type="datetime1">
              <a:rPr lang="de-DE" smtClean="0"/>
              <a:pPr>
                <a:spcAft>
                  <a:spcPts val="600"/>
                </a:spcAft>
              </a:pPr>
              <a:t>10.03.2022</a:t>
            </a:fld>
            <a:r>
              <a:rPr lang="de-DE"/>
              <a:t> |</a:t>
            </a:r>
          </a:p>
        </p:txBody>
      </p:sp>
      <p:sp>
        <p:nvSpPr>
          <p:cNvPr id="6" name="Slide Number Placeholder 5">
            <a:extLst>
              <a:ext uri="{FF2B5EF4-FFF2-40B4-BE49-F238E27FC236}">
                <a16:creationId xmlns:a16="http://schemas.microsoft.com/office/drawing/2014/main" id="{EFD57D6C-D695-4177-9D32-D7485475EF8F}"/>
              </a:ext>
            </a:extLst>
          </p:cNvPr>
          <p:cNvSpPr>
            <a:spLocks noGrp="1"/>
          </p:cNvSpPr>
          <p:nvPr>
            <p:ph type="sldNum" sz="quarter" idx="14"/>
          </p:nvPr>
        </p:nvSpPr>
        <p:spPr>
          <a:xfrm>
            <a:off x="6401570" y="6498000"/>
            <a:ext cx="360000" cy="360000"/>
          </a:xfrm>
        </p:spPr>
        <p:txBody>
          <a:bodyPr anchor="t">
            <a:normAutofit/>
          </a:bodyPr>
          <a:lstStyle/>
          <a:p>
            <a:pPr>
              <a:spcAft>
                <a:spcPts val="600"/>
              </a:spcAft>
            </a:pPr>
            <a:fld id="{8ED280B2-FD19-491D-8746-6B7D39E89A7F}" type="slidenum">
              <a:rPr lang="de-DE" smtClean="0"/>
              <a:pPr>
                <a:spcAft>
                  <a:spcPts val="600"/>
                </a:spcAft>
              </a:pPr>
              <a:t>7</a:t>
            </a:fld>
            <a:endParaRPr lang="de-DE"/>
          </a:p>
        </p:txBody>
      </p:sp>
      <p:graphicFrame>
        <p:nvGraphicFramePr>
          <p:cNvPr id="9" name="Content Placeholder 6">
            <a:extLst>
              <a:ext uri="{FF2B5EF4-FFF2-40B4-BE49-F238E27FC236}">
                <a16:creationId xmlns:a16="http://schemas.microsoft.com/office/drawing/2014/main" id="{BED1B40D-2F56-43DD-833B-DD91AFFB695D}"/>
              </a:ext>
            </a:extLst>
          </p:cNvPr>
          <p:cNvGraphicFramePr>
            <a:graphicFrameLocks noGrp="1"/>
          </p:cNvGraphicFramePr>
          <p:nvPr>
            <p:ph sz="quarter" idx="12"/>
            <p:extLst>
              <p:ext uri="{D42A27DB-BD31-4B8C-83A1-F6EECF244321}">
                <p14:modId xmlns:p14="http://schemas.microsoft.com/office/powerpoint/2010/main" val="2091930415"/>
              </p:ext>
            </p:extLst>
          </p:nvPr>
        </p:nvGraphicFramePr>
        <p:xfrm>
          <a:off x="586800" y="1810800"/>
          <a:ext cx="11016000" cy="450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2745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D34B8C-3FA9-4A60-A2E7-89E74DF43DEC}"/>
              </a:ext>
            </a:extLst>
          </p:cNvPr>
          <p:cNvSpPr>
            <a:spLocks noGrp="1"/>
          </p:cNvSpPr>
          <p:nvPr>
            <p:ph type="title"/>
          </p:nvPr>
        </p:nvSpPr>
        <p:spPr/>
        <p:txBody>
          <a:bodyPr/>
          <a:lstStyle/>
          <a:p>
            <a:r>
              <a:rPr lang="de-DE" dirty="0"/>
              <a:t>Behinderung der Betriebsratsarbeit</a:t>
            </a:r>
          </a:p>
        </p:txBody>
      </p:sp>
      <p:sp>
        <p:nvSpPr>
          <p:cNvPr id="6" name="Content Placeholder 5">
            <a:extLst>
              <a:ext uri="{FF2B5EF4-FFF2-40B4-BE49-F238E27FC236}">
                <a16:creationId xmlns:a16="http://schemas.microsoft.com/office/drawing/2014/main" id="{B1A69AD1-F266-4CB4-9B3B-8DD2C7DC7F73}"/>
              </a:ext>
            </a:extLst>
          </p:cNvPr>
          <p:cNvSpPr>
            <a:spLocks noGrp="1"/>
          </p:cNvSpPr>
          <p:nvPr>
            <p:ph sz="quarter" idx="12"/>
          </p:nvPr>
        </p:nvSpPr>
        <p:spPr>
          <a:xfrm>
            <a:off x="586800" y="1599368"/>
            <a:ext cx="11016000" cy="4711432"/>
          </a:xfrm>
        </p:spPr>
        <p:txBody>
          <a:bodyPr/>
          <a:lstStyle/>
          <a:p>
            <a:pPr marL="285750" indent="-285750">
              <a:buFont typeface="Wingdings" panose="05000000000000000000" pitchFamily="2" charset="2"/>
              <a:buChar char="§"/>
            </a:pPr>
            <a:r>
              <a:rPr lang="de-DE" b="0" i="0" dirty="0">
                <a:effectLst/>
              </a:rPr>
              <a:t>Keine Störung oder Behinderung der Tätigkeit der Mitglieder des Betriebsrats (§ 78 BetrVG).</a:t>
            </a:r>
          </a:p>
          <a:p>
            <a:pPr marL="285750" indent="-285750">
              <a:buFont typeface="Wingdings" panose="05000000000000000000" pitchFamily="2" charset="2"/>
              <a:buChar char="§"/>
            </a:pPr>
            <a:r>
              <a:rPr lang="de-DE" b="1" i="0" dirty="0">
                <a:effectLst/>
              </a:rPr>
              <a:t>Behinderung</a:t>
            </a:r>
            <a:r>
              <a:rPr lang="de-DE" b="0" i="0" dirty="0">
                <a:effectLst/>
              </a:rPr>
              <a:t> der </a:t>
            </a:r>
            <a:r>
              <a:rPr lang="de-DE" b="1" i="0" dirty="0">
                <a:effectLst/>
              </a:rPr>
              <a:t>Tätigkeit</a:t>
            </a:r>
            <a:r>
              <a:rPr lang="de-DE" b="0" i="0" dirty="0">
                <a:effectLst/>
              </a:rPr>
              <a:t> des Betriebsrats oder auch der </a:t>
            </a:r>
            <a:r>
              <a:rPr lang="de-DE" b="1" i="0" dirty="0">
                <a:effectLst/>
              </a:rPr>
              <a:t>Wahl</a:t>
            </a:r>
            <a:r>
              <a:rPr lang="de-DE" b="0" i="0" dirty="0">
                <a:effectLst/>
              </a:rPr>
              <a:t> des Betriebsrats ist </a:t>
            </a:r>
            <a:r>
              <a:rPr lang="de-DE" b="1" i="0" dirty="0">
                <a:effectLst/>
              </a:rPr>
              <a:t>strafbewährt</a:t>
            </a:r>
            <a:r>
              <a:rPr lang="de-DE" b="0" i="0" dirty="0">
                <a:effectLst/>
              </a:rPr>
              <a:t>        (§ 119 Abs. </a:t>
            </a:r>
            <a:r>
              <a:rPr lang="de-DE" dirty="0"/>
              <a:t>1 Nrn. 1 und 2 BetrVG)</a:t>
            </a:r>
            <a:r>
              <a:rPr lang="de-DE" b="0" i="0" dirty="0">
                <a:effectLst/>
              </a:rPr>
              <a:t> und wird mit einer Geld- oder Freiheitsstrafe von bis zu einem Jahr verfolgt.</a:t>
            </a:r>
          </a:p>
          <a:p>
            <a:pPr marL="285750" indent="-285750">
              <a:buFont typeface="Wingdings" panose="05000000000000000000" pitchFamily="2" charset="2"/>
              <a:buChar char="§"/>
            </a:pPr>
            <a:r>
              <a:rPr lang="de-DE" dirty="0">
                <a:solidFill>
                  <a:srgbClr val="252525"/>
                </a:solidFill>
              </a:rPr>
              <a:t>Nach Presseberichten will B</a:t>
            </a:r>
            <a:r>
              <a:rPr lang="de-DE" b="0" i="0" dirty="0">
                <a:solidFill>
                  <a:srgbClr val="252525"/>
                </a:solidFill>
                <a:effectLst/>
              </a:rPr>
              <a:t>undesarbeitsminister </a:t>
            </a:r>
            <a:r>
              <a:rPr lang="de-DE" dirty="0"/>
              <a:t>Hubertus Heil</a:t>
            </a:r>
            <a:r>
              <a:rPr lang="de-DE" b="0" i="0" dirty="0">
                <a:solidFill>
                  <a:srgbClr val="252525"/>
                </a:solidFill>
                <a:effectLst/>
              </a:rPr>
              <a:t> mit einer </a:t>
            </a:r>
            <a:r>
              <a:rPr lang="de-DE" b="1" i="0" dirty="0">
                <a:solidFill>
                  <a:srgbClr val="252525"/>
                </a:solidFill>
                <a:effectLst/>
              </a:rPr>
              <a:t>Verschärfung des Strafrechts </a:t>
            </a:r>
            <a:r>
              <a:rPr lang="de-DE" b="0" i="0" dirty="0">
                <a:solidFill>
                  <a:srgbClr val="252525"/>
                </a:solidFill>
                <a:effectLst/>
              </a:rPr>
              <a:t>die Bildung von </a:t>
            </a:r>
            <a:r>
              <a:rPr lang="de-DE" dirty="0"/>
              <a:t>Betriebsräten</a:t>
            </a:r>
            <a:r>
              <a:rPr lang="de-DE" b="0" i="0" dirty="0">
                <a:solidFill>
                  <a:srgbClr val="252525"/>
                </a:solidFill>
                <a:effectLst/>
              </a:rPr>
              <a:t> auch gegen den Widerstand von Arbeitgebern erleichtern. Die Störung oder Behinderung von Betriebsratsgründungen solle künftig von der Justiz </a:t>
            </a:r>
            <a:r>
              <a:rPr lang="de-DE" b="1" i="0" dirty="0">
                <a:solidFill>
                  <a:srgbClr val="252525"/>
                </a:solidFill>
                <a:effectLst/>
              </a:rPr>
              <a:t>auf Verdacht von Amts wegen auch ohne vorliegende Anzeige als </a:t>
            </a:r>
            <a:r>
              <a:rPr lang="de-DE" b="1" dirty="0">
                <a:solidFill>
                  <a:srgbClr val="252525"/>
                </a:solidFill>
              </a:rPr>
              <a:t>Straftat </a:t>
            </a:r>
            <a:r>
              <a:rPr lang="de-DE" b="1" i="0" dirty="0">
                <a:solidFill>
                  <a:srgbClr val="252525"/>
                </a:solidFill>
                <a:effectLst/>
              </a:rPr>
              <a:t>verfolgt werden.</a:t>
            </a:r>
            <a:endParaRPr lang="de-DE" dirty="0">
              <a:solidFill>
                <a:srgbClr val="252525"/>
              </a:solidFill>
            </a:endParaRPr>
          </a:p>
          <a:p>
            <a:endParaRPr lang="de-DE" dirty="0"/>
          </a:p>
        </p:txBody>
      </p:sp>
      <p:sp>
        <p:nvSpPr>
          <p:cNvPr id="3" name="Date Placeholder 2">
            <a:extLst>
              <a:ext uri="{FF2B5EF4-FFF2-40B4-BE49-F238E27FC236}">
                <a16:creationId xmlns:a16="http://schemas.microsoft.com/office/drawing/2014/main" id="{23057F8F-71B8-48FF-9B81-AEE0C8A341DD}"/>
              </a:ext>
            </a:extLst>
          </p:cNvPr>
          <p:cNvSpPr>
            <a:spLocks noGrp="1"/>
          </p:cNvSpPr>
          <p:nvPr>
            <p:ph type="dt" sz="half" idx="13"/>
          </p:nvPr>
        </p:nvSpPr>
        <p:spPr/>
        <p:txBody>
          <a:bodyPr/>
          <a:lstStyle/>
          <a:p>
            <a:r>
              <a:rPr lang="de-DE"/>
              <a:t>Luther | </a:t>
            </a:r>
            <a:fld id="{534A4AE2-99FA-44BC-96E8-A499C63C858F}" type="datetime1">
              <a:rPr lang="de-DE" smtClean="0"/>
              <a:t>10.03.2022</a:t>
            </a:fld>
            <a:r>
              <a:rPr lang="de-DE"/>
              <a:t> |</a:t>
            </a:r>
            <a:endParaRPr lang="de-DE" dirty="0"/>
          </a:p>
        </p:txBody>
      </p:sp>
      <p:sp>
        <p:nvSpPr>
          <p:cNvPr id="4" name="Slide Number Placeholder 3">
            <a:extLst>
              <a:ext uri="{FF2B5EF4-FFF2-40B4-BE49-F238E27FC236}">
                <a16:creationId xmlns:a16="http://schemas.microsoft.com/office/drawing/2014/main" id="{97ECEE83-A74E-4447-966D-E85930C69749}"/>
              </a:ext>
            </a:extLst>
          </p:cNvPr>
          <p:cNvSpPr>
            <a:spLocks noGrp="1"/>
          </p:cNvSpPr>
          <p:nvPr>
            <p:ph type="sldNum" sz="quarter" idx="14"/>
          </p:nvPr>
        </p:nvSpPr>
        <p:spPr/>
        <p:txBody>
          <a:bodyPr/>
          <a:lstStyle/>
          <a:p>
            <a:fld id="{8ED280B2-FD19-491D-8746-6B7D39E89A7F}" type="slidenum">
              <a:rPr lang="de-DE" smtClean="0"/>
              <a:pPr/>
              <a:t>70</a:t>
            </a:fld>
            <a:endParaRPr lang="de-DE" dirty="0"/>
          </a:p>
        </p:txBody>
      </p:sp>
    </p:spTree>
    <p:extLst>
      <p:ext uri="{BB962C8B-B14F-4D97-AF65-F5344CB8AC3E}">
        <p14:creationId xmlns:p14="http://schemas.microsoft.com/office/powerpoint/2010/main" val="38400744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de-DE" dirty="0"/>
              <a:t>IV. Umsetzung von </a:t>
            </a:r>
            <a:br>
              <a:rPr lang="de-DE" dirty="0"/>
            </a:br>
            <a:r>
              <a:rPr lang="de-DE" dirty="0"/>
              <a:t>Compliance-Maßnahmen</a:t>
            </a:r>
          </a:p>
        </p:txBody>
      </p:sp>
      <p:sp>
        <p:nvSpPr>
          <p:cNvPr id="3" name="Date Placeholder 2"/>
          <p:cNvSpPr>
            <a:spLocks noGrp="1"/>
          </p:cNvSpPr>
          <p:nvPr>
            <p:ph type="dt" sz="half" idx="10"/>
          </p:nvPr>
        </p:nvSpPr>
        <p:spPr/>
        <p:txBody>
          <a:bodyPr/>
          <a:lstStyle/>
          <a:p>
            <a:r>
              <a:rPr lang="de-DE"/>
              <a:t>Luther | </a:t>
            </a:r>
            <a:fld id="{EE244EF8-D9E5-44B7-84ED-C7E413010EC5}"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71</a:t>
            </a:fld>
            <a:endParaRPr lang="de-DE" dirty="0"/>
          </a:p>
        </p:txBody>
      </p:sp>
    </p:spTree>
    <p:extLst>
      <p:ext uri="{BB962C8B-B14F-4D97-AF65-F5344CB8AC3E}">
        <p14:creationId xmlns:p14="http://schemas.microsoft.com/office/powerpoint/2010/main" val="14665828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7375" y="555367"/>
            <a:ext cx="11017249" cy="1044000"/>
          </a:xfrm>
        </p:spPr>
        <p:txBody>
          <a:bodyPr anchor="t">
            <a:normAutofit/>
          </a:bodyPr>
          <a:lstStyle/>
          <a:p>
            <a:r>
              <a:rPr lang="de-DE" dirty="0"/>
              <a:t>Umsetzung von Compliance-Maßnahmen</a:t>
            </a:r>
          </a:p>
        </p:txBody>
      </p:sp>
      <p:sp>
        <p:nvSpPr>
          <p:cNvPr id="3" name="Inhaltsplatzhalter 2"/>
          <p:cNvSpPr>
            <a:spLocks noGrp="1"/>
          </p:cNvSpPr>
          <p:nvPr>
            <p:ph sz="quarter" idx="12"/>
          </p:nvPr>
        </p:nvSpPr>
        <p:spPr>
          <a:xfrm>
            <a:off x="586800" y="1359388"/>
            <a:ext cx="11016000" cy="4500000"/>
          </a:xfrm>
        </p:spPr>
        <p:txBody>
          <a:bodyPr>
            <a:normAutofit/>
          </a:bodyPr>
          <a:lstStyle/>
          <a:p>
            <a:pPr>
              <a:lnSpc>
                <a:spcPct val="110000"/>
              </a:lnSpc>
            </a:pPr>
            <a:r>
              <a:rPr lang="de-DE" b="1" dirty="0"/>
              <a:t>Verpflichtung zur Einführung einer vorbeugenden Compliance-Organisation?</a:t>
            </a:r>
          </a:p>
          <a:p>
            <a:pPr marL="523875" lvl="1" indent="-342900">
              <a:lnSpc>
                <a:spcPct val="110000"/>
              </a:lnSpc>
            </a:pPr>
            <a:r>
              <a:rPr lang="de-DE" dirty="0"/>
              <a:t>Keine ausdrückliche gesetzliche Pflicht - aber: Ableitung einer Pflicht zur vorbeugenden Prävention durch die Rechtsprechung aus dem Gesamtgefüge gesetzlicher Pflichten​</a:t>
            </a:r>
          </a:p>
          <a:p>
            <a:pPr marL="752475" lvl="2" indent="-342900">
              <a:lnSpc>
                <a:spcPct val="110000"/>
              </a:lnSpc>
              <a:buFont typeface="Wingdings" panose="05000000000000000000" pitchFamily="2" charset="2"/>
              <a:buChar char="Ø"/>
            </a:pPr>
            <a:r>
              <a:rPr lang="de-DE" b="1" dirty="0"/>
              <a:t>LG München I</a:t>
            </a:r>
            <a:r>
              <a:rPr lang="de-DE" dirty="0"/>
              <a:t>, Urteil vom 10. Dezember 2013 - 5 HKO 1387/10 (sog. </a:t>
            </a:r>
            <a:r>
              <a:rPr lang="de-DE"/>
              <a:t>Neubürger-Entscheidung , Korruptionsskandal-Siemens</a:t>
            </a:r>
            <a:r>
              <a:rPr lang="de-DE" dirty="0"/>
              <a:t>); ein Vergleich beendete die zweite Instanz OLG München, Az.: 7 U 113/14)); grundlegend auch: </a:t>
            </a:r>
            <a:r>
              <a:rPr lang="de-DE" b="1" dirty="0"/>
              <a:t>BGH</a:t>
            </a:r>
            <a:r>
              <a:rPr lang="de-DE" dirty="0"/>
              <a:t> Urteil vom 17. Juli 2009 - 5 StR 394/08 (sog. BSR-Entscheidung - „Berliner Stadtreinigung“)​</a:t>
            </a:r>
          </a:p>
          <a:p>
            <a:pPr marL="523875" lvl="1" indent="-342900">
              <a:lnSpc>
                <a:spcPct val="110000"/>
              </a:lnSpc>
            </a:pPr>
            <a:r>
              <a:rPr lang="de-DE" dirty="0"/>
              <a:t>Das konkrete Pflichtenprogramm wird im Einzelfall überwiegend aus den jeweils relevanten Sanktionsnormen abgeleitet</a:t>
            </a:r>
          </a:p>
          <a:p>
            <a:pPr marL="523875" lvl="1" indent="-342900">
              <a:lnSpc>
                <a:spcPct val="110000"/>
              </a:lnSpc>
            </a:pPr>
            <a:r>
              <a:rPr lang="de-DE" dirty="0"/>
              <a:t>Keine konkreten rechtlichen Vorgaben für die Ausgestaltung der Compliance-Organisation</a:t>
            </a:r>
          </a:p>
          <a:p>
            <a:pPr marL="752475" lvl="2" indent="-342900">
              <a:lnSpc>
                <a:spcPct val="110000"/>
              </a:lnSpc>
              <a:buFont typeface="Wingdings" panose="05000000000000000000" pitchFamily="2" charset="2"/>
              <a:buChar char="Ø"/>
            </a:pPr>
            <a:r>
              <a:rPr lang="de-DE" dirty="0"/>
              <a:t>Freiwillige Zertifizierung: ISO 19600</a:t>
            </a:r>
          </a:p>
          <a:p>
            <a:pPr marL="752475" lvl="2" indent="-342900">
              <a:lnSpc>
                <a:spcPct val="110000"/>
              </a:lnSpc>
              <a:buFont typeface="Wingdings" panose="05000000000000000000" pitchFamily="2" charset="2"/>
              <a:buChar char="Ø"/>
            </a:pPr>
            <a:r>
              <a:rPr lang="de-DE" dirty="0"/>
              <a:t>Compliance-Officer</a:t>
            </a:r>
          </a:p>
        </p:txBody>
      </p:sp>
      <p:sp>
        <p:nvSpPr>
          <p:cNvPr id="10" name="Date Placeholder 3">
            <a:extLst>
              <a:ext uri="{FF2B5EF4-FFF2-40B4-BE49-F238E27FC236}">
                <a16:creationId xmlns:a16="http://schemas.microsoft.com/office/drawing/2014/main" id="{5E53283C-E077-4043-ACE9-F696D87C8F07}"/>
              </a:ext>
            </a:extLst>
          </p:cNvPr>
          <p:cNvSpPr>
            <a:spLocks noGrp="1"/>
          </p:cNvSpPr>
          <p:nvPr>
            <p:ph type="dt" sz="half" idx="13"/>
          </p:nvPr>
        </p:nvSpPr>
        <p:spPr>
          <a:xfrm>
            <a:off x="5093334" y="6498000"/>
            <a:ext cx="1679425" cy="360000"/>
          </a:xfrm>
        </p:spPr>
        <p:txBody>
          <a:bodyPr/>
          <a:lstStyle/>
          <a:p>
            <a:pPr>
              <a:spcAft>
                <a:spcPts val="600"/>
              </a:spcAft>
            </a:pPr>
            <a:r>
              <a:rPr lang="de-DE"/>
              <a:t>Luther | </a:t>
            </a:r>
            <a:fld id="{77BFF74E-5B1B-4767-B575-E35907464062}" type="datetime1">
              <a:rPr lang="de-DE" smtClean="0"/>
              <a:pPr>
                <a:spcAft>
                  <a:spcPts val="600"/>
                </a:spcAft>
              </a:pPr>
              <a:t>10.03.2022</a:t>
            </a:fld>
            <a:r>
              <a:rPr lang="de-DE"/>
              <a:t> |</a:t>
            </a:r>
          </a:p>
        </p:txBody>
      </p:sp>
      <p:sp>
        <p:nvSpPr>
          <p:cNvPr id="4" name="Foliennummernplatzhalter 3"/>
          <p:cNvSpPr>
            <a:spLocks noGrp="1"/>
          </p:cNvSpPr>
          <p:nvPr>
            <p:ph type="sldNum" sz="quarter" idx="14"/>
          </p:nvPr>
        </p:nvSpPr>
        <p:spPr>
          <a:xfrm>
            <a:off x="6401570" y="6498000"/>
            <a:ext cx="360000" cy="360000"/>
          </a:xfrm>
        </p:spPr>
        <p:txBody>
          <a:bodyPr anchor="t">
            <a:normAutofit/>
          </a:bodyPr>
          <a:lstStyle/>
          <a:p>
            <a:pPr>
              <a:spcAft>
                <a:spcPts val="600"/>
              </a:spcAft>
            </a:pPr>
            <a:fld id="{3779A239-8147-4E1A-B4EE-E3A857F70027}" type="slidenum">
              <a:rPr lang="de-DE" smtClean="0"/>
              <a:pPr>
                <a:spcAft>
                  <a:spcPts val="600"/>
                </a:spcAft>
              </a:pPr>
              <a:t>72</a:t>
            </a:fld>
            <a:endParaRPr lang="de-DE"/>
          </a:p>
        </p:txBody>
      </p:sp>
    </p:spTree>
    <p:extLst>
      <p:ext uri="{BB962C8B-B14F-4D97-AF65-F5344CB8AC3E}">
        <p14:creationId xmlns:p14="http://schemas.microsoft.com/office/powerpoint/2010/main" val="11587544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p>
        </p:txBody>
      </p:sp>
      <p:sp>
        <p:nvSpPr>
          <p:cNvPr id="8" name="Content Placeholder 7"/>
          <p:cNvSpPr>
            <a:spLocks noGrp="1"/>
          </p:cNvSpPr>
          <p:nvPr>
            <p:ph sz="quarter" idx="12"/>
          </p:nvPr>
        </p:nvSpPr>
        <p:spPr/>
        <p:txBody>
          <a:bodyPr>
            <a:normAutofit fontScale="92500" lnSpcReduction="20000"/>
          </a:bodyPr>
          <a:lstStyle/>
          <a:p>
            <a:r>
              <a:rPr lang="de-DE" dirty="0"/>
              <a:t>Gesamtverantwortlichkeit der Leitungsorgane​ bei Rechtsverstößen </a:t>
            </a:r>
          </a:p>
          <a:p>
            <a:pPr lvl="1"/>
            <a:r>
              <a:rPr lang="de-DE" dirty="0"/>
              <a:t>Bezugspunkt: Organisation und Aufsicht, Überwachung und Kontrolle ​</a:t>
            </a:r>
          </a:p>
          <a:p>
            <a:pPr lvl="2"/>
            <a:r>
              <a:rPr lang="de-DE" dirty="0"/>
              <a:t>Ein Unterlassen von Aufsichtsmaßnahmen kann den Tatbestand des §130 OWiG erfüllen und ein zivilrechtliches Organisationsverschulden (gemäß § 831 BGB) darstellen​.</a:t>
            </a:r>
          </a:p>
          <a:p>
            <a:pPr lvl="2"/>
            <a:r>
              <a:rPr lang="de-DE" dirty="0"/>
              <a:t>Im Rahmen der persönlichen Pflichtenzurechnung des unmittelbare Verhaltens (gemäß §§ 14 StGB, 9, 30 OWiG) wird an die interne Aufgabenverteilung angeknüpft​. </a:t>
            </a:r>
          </a:p>
          <a:p>
            <a:pPr lvl="1"/>
            <a:r>
              <a:rPr lang="de-DE" dirty="0"/>
              <a:t>Ein „Verschwinden“ der verantwortlichen natürlichen Person innerhalb des Unternehmens soll dadurch verhindert werden.</a:t>
            </a:r>
          </a:p>
          <a:p>
            <a:pPr lvl="2">
              <a:buFont typeface="Wingdings" panose="05000000000000000000" pitchFamily="2" charset="2"/>
              <a:buChar char="è"/>
            </a:pPr>
            <a:r>
              <a:rPr lang="de-DE" b="1" dirty="0">
                <a:sym typeface="Wingdings" panose="05000000000000000000" pitchFamily="2" charset="2"/>
              </a:rPr>
              <a:t> </a:t>
            </a:r>
            <a:r>
              <a:rPr lang="de-DE" b="1" dirty="0"/>
              <a:t>Sorgfältige Organisation reduziert Haftungsrisiken</a:t>
            </a:r>
          </a:p>
          <a:p>
            <a:pPr lvl="1"/>
            <a:r>
              <a:rPr lang="de-DE" dirty="0"/>
              <a:t>Delegation möglich?</a:t>
            </a:r>
          </a:p>
          <a:p>
            <a:pPr lvl="2"/>
            <a:r>
              <a:rPr lang="de-DE" dirty="0"/>
              <a:t>Ja, z. B. Compliance-Officer oder für Teilbereiche (HR, Lohnsteuerbüro).</a:t>
            </a:r>
          </a:p>
          <a:p>
            <a:pPr lvl="2"/>
            <a:r>
              <a:rPr lang="de-DE" dirty="0"/>
              <a:t>Entbindet nicht von stichprobenartiger Kontrolle.</a:t>
            </a:r>
          </a:p>
          <a:p>
            <a:pPr lvl="1"/>
            <a:r>
              <a:rPr lang="de-DE" dirty="0"/>
              <a:t>Achtung: de lege ferenda – zusätzlich Unternehmensstrafbarkeit?</a:t>
            </a:r>
          </a:p>
          <a:p>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73</a:t>
            </a:fld>
            <a:endParaRPr lang="de-DE"/>
          </a:p>
        </p:txBody>
      </p:sp>
    </p:spTree>
    <p:extLst>
      <p:ext uri="{BB962C8B-B14F-4D97-AF65-F5344CB8AC3E}">
        <p14:creationId xmlns:p14="http://schemas.microsoft.com/office/powerpoint/2010/main" val="17337435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p>
        </p:txBody>
      </p:sp>
      <p:sp>
        <p:nvSpPr>
          <p:cNvPr id="8" name="Content Placeholder 7"/>
          <p:cNvSpPr>
            <a:spLocks noGrp="1"/>
          </p:cNvSpPr>
          <p:nvPr>
            <p:ph sz="quarter" idx="12"/>
          </p:nvPr>
        </p:nvSpPr>
        <p:spPr/>
        <p:txBody>
          <a:bodyPr/>
          <a:lstStyle/>
          <a:p>
            <a:r>
              <a:rPr lang="de-DE" dirty="0"/>
              <a:t>Elemente der Compliance-Organisation</a:t>
            </a:r>
          </a:p>
          <a:p>
            <a:pPr lvl="1"/>
            <a:r>
              <a:rPr lang="de-DE" dirty="0"/>
              <a:t>Risikomanagement​</a:t>
            </a:r>
          </a:p>
          <a:p>
            <a:pPr lvl="2"/>
            <a:r>
              <a:rPr lang="de-DE" dirty="0"/>
              <a:t>präventive und strukturierte Begrenzung von (insb. rechtlichen) Risiken​.</a:t>
            </a:r>
          </a:p>
          <a:p>
            <a:pPr lvl="1"/>
            <a:r>
              <a:rPr lang="de-DE" dirty="0"/>
              <a:t>Wertemanagement​</a:t>
            </a:r>
          </a:p>
          <a:p>
            <a:pPr lvl="2"/>
            <a:r>
              <a:rPr lang="de-DE" dirty="0"/>
              <a:t>Förderung</a:t>
            </a:r>
            <a:r>
              <a:rPr lang="en-US" dirty="0"/>
              <a:t> der </a:t>
            </a:r>
            <a:r>
              <a:rPr lang="de-DE" dirty="0"/>
              <a:t>Unternehmenskultur</a:t>
            </a:r>
            <a:r>
              <a:rPr lang="en-US" dirty="0"/>
              <a:t> und </a:t>
            </a:r>
            <a:r>
              <a:rPr lang="de-DE" dirty="0"/>
              <a:t>Akzeptanz von Compliance-Maßnahmen</a:t>
            </a:r>
            <a:r>
              <a:rPr lang="en-US" dirty="0"/>
              <a:t> (z. B. „Code of Conduct“ </a:t>
            </a:r>
            <a:r>
              <a:rPr lang="de-DE" dirty="0"/>
              <a:t>oder “gute Unternehmenspraxis”) ggf. auch gegenüber Dritten.</a:t>
            </a:r>
          </a:p>
          <a:p>
            <a:pPr lvl="1"/>
            <a:r>
              <a:rPr lang="de-DE" dirty="0"/>
              <a:t>Prozessoptimierung</a:t>
            </a:r>
          </a:p>
          <a:p>
            <a:pPr lvl="2"/>
            <a:r>
              <a:rPr lang="de-DE" dirty="0"/>
              <a:t>Vielfach entstehen Synergien (z. B. Vertragsmanagement).</a:t>
            </a:r>
          </a:p>
          <a:p>
            <a:pPr lvl="2"/>
            <a:r>
              <a:rPr lang="de-DE" dirty="0"/>
              <a:t>Dokumentation („</a:t>
            </a:r>
            <a:r>
              <a:rPr lang="de-DE" dirty="0" err="1"/>
              <a:t>Papertrail</a:t>
            </a:r>
            <a:r>
              <a:rPr lang="de-DE" dirty="0"/>
              <a:t>“)</a:t>
            </a:r>
          </a:p>
          <a:p>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74</a:t>
            </a:fld>
            <a:endParaRPr lang="de-DE"/>
          </a:p>
        </p:txBody>
      </p:sp>
      <p:sp>
        <p:nvSpPr>
          <p:cNvPr id="9" name="Freeform 532">
            <a:extLst>
              <a:ext uri="{FF2B5EF4-FFF2-40B4-BE49-F238E27FC236}">
                <a16:creationId xmlns:a16="http://schemas.microsoft.com/office/drawing/2014/main" id="{7E4ED8B7-8C1F-4541-A0AE-5B33BE7BB9E8}"/>
              </a:ext>
            </a:extLst>
          </p:cNvPr>
          <p:cNvSpPr>
            <a:spLocks noChangeAspect="1" noEditPoints="1"/>
          </p:cNvSpPr>
          <p:nvPr/>
        </p:nvSpPr>
        <p:spPr bwMode="auto">
          <a:xfrm>
            <a:off x="10544325" y="5301558"/>
            <a:ext cx="1001075" cy="1001075"/>
          </a:xfrm>
          <a:custGeom>
            <a:avLst/>
            <a:gdLst>
              <a:gd name="T0" fmla="*/ 154 w 154"/>
              <a:gd name="T1" fmla="*/ 130 h 154"/>
              <a:gd name="T2" fmla="*/ 26 w 154"/>
              <a:gd name="T3" fmla="*/ 132 h 154"/>
              <a:gd name="T4" fmla="*/ 24 w 154"/>
              <a:gd name="T5" fmla="*/ 154 h 154"/>
              <a:gd name="T6" fmla="*/ 22 w 154"/>
              <a:gd name="T7" fmla="*/ 132 h 154"/>
              <a:gd name="T8" fmla="*/ 0 w 154"/>
              <a:gd name="T9" fmla="*/ 130 h 154"/>
              <a:gd name="T10" fmla="*/ 22 w 154"/>
              <a:gd name="T11" fmla="*/ 128 h 154"/>
              <a:gd name="T12" fmla="*/ 24 w 154"/>
              <a:gd name="T13" fmla="*/ 0 h 154"/>
              <a:gd name="T14" fmla="*/ 26 w 154"/>
              <a:gd name="T15" fmla="*/ 128 h 154"/>
              <a:gd name="T16" fmla="*/ 41 w 154"/>
              <a:gd name="T17" fmla="*/ 100 h 154"/>
              <a:gd name="T18" fmla="*/ 43 w 154"/>
              <a:gd name="T19" fmla="*/ 109 h 154"/>
              <a:gd name="T20" fmla="*/ 53 w 154"/>
              <a:gd name="T21" fmla="*/ 114 h 154"/>
              <a:gd name="T22" fmla="*/ 80 w 154"/>
              <a:gd name="T23" fmla="*/ 82 h 154"/>
              <a:gd name="T24" fmla="*/ 116 w 154"/>
              <a:gd name="T25" fmla="*/ 81 h 154"/>
              <a:gd name="T26" fmla="*/ 131 w 154"/>
              <a:gd name="T27" fmla="*/ 58 h 154"/>
              <a:gd name="T28" fmla="*/ 149 w 154"/>
              <a:gd name="T29" fmla="*/ 60 h 154"/>
              <a:gd name="T30" fmla="*/ 150 w 154"/>
              <a:gd name="T31" fmla="*/ 58 h 154"/>
              <a:gd name="T32" fmla="*/ 150 w 154"/>
              <a:gd name="T33" fmla="*/ 6 h 154"/>
              <a:gd name="T34" fmla="*/ 103 w 154"/>
              <a:gd name="T35" fmla="*/ 29 h 154"/>
              <a:gd name="T36" fmla="*/ 102 w 154"/>
              <a:gd name="T37" fmla="*/ 31 h 154"/>
              <a:gd name="T38" fmla="*/ 111 w 154"/>
              <a:gd name="T39" fmla="*/ 46 h 154"/>
              <a:gd name="T40" fmla="*/ 104 w 154"/>
              <a:gd name="T41" fmla="*/ 63 h 154"/>
              <a:gd name="T42" fmla="*/ 70 w 154"/>
              <a:gd name="T43" fmla="*/ 63 h 154"/>
              <a:gd name="T44" fmla="*/ 72 w 154"/>
              <a:gd name="T45" fmla="*/ 66 h 154"/>
              <a:gd name="T46" fmla="*/ 44 w 154"/>
              <a:gd name="T47" fmla="*/ 104 h 154"/>
              <a:gd name="T48" fmla="*/ 45 w 154"/>
              <a:gd name="T49" fmla="*/ 106 h 154"/>
              <a:gd name="T50" fmla="*/ 52 w 154"/>
              <a:gd name="T51" fmla="*/ 111 h 154"/>
              <a:gd name="T52" fmla="*/ 77 w 154"/>
              <a:gd name="T53" fmla="*/ 79 h 154"/>
              <a:gd name="T54" fmla="*/ 114 w 154"/>
              <a:gd name="T55" fmla="*/ 78 h 154"/>
              <a:gd name="T56" fmla="*/ 132 w 154"/>
              <a:gd name="T57" fmla="*/ 47 h 154"/>
              <a:gd name="T58" fmla="*/ 135 w 154"/>
              <a:gd name="T59" fmla="*/ 56 h 154"/>
              <a:gd name="T60" fmla="*/ 147 w 154"/>
              <a:gd name="T61" fmla="*/ 10 h 154"/>
              <a:gd name="T62" fmla="*/ 111 w 154"/>
              <a:gd name="T63" fmla="*/ 42 h 154"/>
              <a:gd name="T64" fmla="*/ 120 w 154"/>
              <a:gd name="T65" fmla="*/ 39 h 154"/>
              <a:gd name="T66" fmla="*/ 107 w 154"/>
              <a:gd name="T67" fmla="*/ 65 h 154"/>
              <a:gd name="T68" fmla="*/ 72 w 154"/>
              <a:gd name="T69" fmla="*/ 6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4" h="154">
                <a:moveTo>
                  <a:pt x="152" y="128"/>
                </a:moveTo>
                <a:cubicBezTo>
                  <a:pt x="153" y="128"/>
                  <a:pt x="154" y="129"/>
                  <a:pt x="154" y="130"/>
                </a:cubicBezTo>
                <a:cubicBezTo>
                  <a:pt x="154" y="131"/>
                  <a:pt x="153" y="132"/>
                  <a:pt x="152" y="132"/>
                </a:cubicBezTo>
                <a:lnTo>
                  <a:pt x="26" y="132"/>
                </a:lnTo>
                <a:lnTo>
                  <a:pt x="26" y="152"/>
                </a:lnTo>
                <a:cubicBezTo>
                  <a:pt x="26" y="153"/>
                  <a:pt x="25" y="154"/>
                  <a:pt x="24" y="154"/>
                </a:cubicBezTo>
                <a:cubicBezTo>
                  <a:pt x="23" y="154"/>
                  <a:pt x="22" y="153"/>
                  <a:pt x="22" y="152"/>
                </a:cubicBezTo>
                <a:lnTo>
                  <a:pt x="22" y="132"/>
                </a:lnTo>
                <a:lnTo>
                  <a:pt x="2" y="132"/>
                </a:lnTo>
                <a:cubicBezTo>
                  <a:pt x="1" y="132"/>
                  <a:pt x="0" y="131"/>
                  <a:pt x="0" y="130"/>
                </a:cubicBezTo>
                <a:cubicBezTo>
                  <a:pt x="0" y="129"/>
                  <a:pt x="1" y="128"/>
                  <a:pt x="2" y="128"/>
                </a:cubicBezTo>
                <a:lnTo>
                  <a:pt x="22" y="128"/>
                </a:lnTo>
                <a:lnTo>
                  <a:pt x="22" y="2"/>
                </a:lnTo>
                <a:cubicBezTo>
                  <a:pt x="22" y="1"/>
                  <a:pt x="23" y="0"/>
                  <a:pt x="24" y="0"/>
                </a:cubicBezTo>
                <a:cubicBezTo>
                  <a:pt x="25" y="0"/>
                  <a:pt x="26" y="1"/>
                  <a:pt x="26" y="2"/>
                </a:cubicBezTo>
                <a:lnTo>
                  <a:pt x="26" y="128"/>
                </a:lnTo>
                <a:lnTo>
                  <a:pt x="152" y="128"/>
                </a:lnTo>
                <a:close/>
                <a:moveTo>
                  <a:pt x="41" y="100"/>
                </a:moveTo>
                <a:cubicBezTo>
                  <a:pt x="40" y="101"/>
                  <a:pt x="40" y="103"/>
                  <a:pt x="40" y="105"/>
                </a:cubicBezTo>
                <a:cubicBezTo>
                  <a:pt x="40" y="107"/>
                  <a:pt x="41" y="108"/>
                  <a:pt x="43" y="109"/>
                </a:cubicBezTo>
                <a:lnTo>
                  <a:pt x="48" y="113"/>
                </a:lnTo>
                <a:cubicBezTo>
                  <a:pt x="49" y="114"/>
                  <a:pt x="51" y="115"/>
                  <a:pt x="53" y="114"/>
                </a:cubicBezTo>
                <a:cubicBezTo>
                  <a:pt x="54" y="114"/>
                  <a:pt x="56" y="113"/>
                  <a:pt x="57" y="112"/>
                </a:cubicBezTo>
                <a:lnTo>
                  <a:pt x="80" y="82"/>
                </a:lnTo>
                <a:lnTo>
                  <a:pt x="115" y="82"/>
                </a:lnTo>
                <a:cubicBezTo>
                  <a:pt x="115" y="82"/>
                  <a:pt x="116" y="82"/>
                  <a:pt x="116" y="81"/>
                </a:cubicBezTo>
                <a:lnTo>
                  <a:pt x="131" y="56"/>
                </a:lnTo>
                <a:lnTo>
                  <a:pt x="131" y="58"/>
                </a:lnTo>
                <a:cubicBezTo>
                  <a:pt x="131" y="59"/>
                  <a:pt x="132" y="60"/>
                  <a:pt x="133" y="60"/>
                </a:cubicBezTo>
                <a:lnTo>
                  <a:pt x="149" y="60"/>
                </a:lnTo>
                <a:lnTo>
                  <a:pt x="149" y="60"/>
                </a:lnTo>
                <a:cubicBezTo>
                  <a:pt x="150" y="60"/>
                  <a:pt x="150" y="59"/>
                  <a:pt x="150" y="58"/>
                </a:cubicBezTo>
                <a:lnTo>
                  <a:pt x="150" y="6"/>
                </a:lnTo>
                <a:cubicBezTo>
                  <a:pt x="150" y="6"/>
                  <a:pt x="150" y="6"/>
                  <a:pt x="150" y="6"/>
                </a:cubicBezTo>
                <a:cubicBezTo>
                  <a:pt x="150" y="5"/>
                  <a:pt x="149" y="4"/>
                  <a:pt x="148" y="5"/>
                </a:cubicBezTo>
                <a:lnTo>
                  <a:pt x="103" y="29"/>
                </a:lnTo>
                <a:lnTo>
                  <a:pt x="103" y="29"/>
                </a:lnTo>
                <a:cubicBezTo>
                  <a:pt x="102" y="29"/>
                  <a:pt x="101" y="31"/>
                  <a:pt x="102" y="31"/>
                </a:cubicBezTo>
                <a:lnTo>
                  <a:pt x="109" y="46"/>
                </a:lnTo>
                <a:cubicBezTo>
                  <a:pt x="109" y="47"/>
                  <a:pt x="110" y="47"/>
                  <a:pt x="111" y="46"/>
                </a:cubicBezTo>
                <a:lnTo>
                  <a:pt x="114" y="45"/>
                </a:lnTo>
                <a:lnTo>
                  <a:pt x="104" y="63"/>
                </a:lnTo>
                <a:lnTo>
                  <a:pt x="71" y="63"/>
                </a:lnTo>
                <a:cubicBezTo>
                  <a:pt x="71" y="63"/>
                  <a:pt x="70" y="63"/>
                  <a:pt x="70" y="63"/>
                </a:cubicBezTo>
                <a:lnTo>
                  <a:pt x="41" y="100"/>
                </a:lnTo>
                <a:close/>
                <a:moveTo>
                  <a:pt x="72" y="66"/>
                </a:moveTo>
                <a:lnTo>
                  <a:pt x="44" y="102"/>
                </a:lnTo>
                <a:cubicBezTo>
                  <a:pt x="44" y="103"/>
                  <a:pt x="44" y="104"/>
                  <a:pt x="44" y="104"/>
                </a:cubicBezTo>
                <a:cubicBezTo>
                  <a:pt x="44" y="105"/>
                  <a:pt x="44" y="106"/>
                  <a:pt x="45" y="106"/>
                </a:cubicBezTo>
                <a:lnTo>
                  <a:pt x="45" y="106"/>
                </a:lnTo>
                <a:lnTo>
                  <a:pt x="50" y="110"/>
                </a:lnTo>
                <a:cubicBezTo>
                  <a:pt x="51" y="111"/>
                  <a:pt x="51" y="111"/>
                  <a:pt x="52" y="111"/>
                </a:cubicBezTo>
                <a:cubicBezTo>
                  <a:pt x="53" y="111"/>
                  <a:pt x="53" y="110"/>
                  <a:pt x="54" y="110"/>
                </a:cubicBezTo>
                <a:lnTo>
                  <a:pt x="77" y="79"/>
                </a:lnTo>
                <a:cubicBezTo>
                  <a:pt x="78" y="79"/>
                  <a:pt x="78" y="78"/>
                  <a:pt x="79" y="78"/>
                </a:cubicBezTo>
                <a:lnTo>
                  <a:pt x="114" y="78"/>
                </a:lnTo>
                <a:lnTo>
                  <a:pt x="131" y="48"/>
                </a:lnTo>
                <a:cubicBezTo>
                  <a:pt x="131" y="47"/>
                  <a:pt x="132" y="47"/>
                  <a:pt x="132" y="47"/>
                </a:cubicBezTo>
                <a:cubicBezTo>
                  <a:pt x="133" y="47"/>
                  <a:pt x="134" y="48"/>
                  <a:pt x="134" y="49"/>
                </a:cubicBezTo>
                <a:lnTo>
                  <a:pt x="135" y="56"/>
                </a:lnTo>
                <a:lnTo>
                  <a:pt x="147" y="56"/>
                </a:lnTo>
                <a:lnTo>
                  <a:pt x="147" y="10"/>
                </a:lnTo>
                <a:lnTo>
                  <a:pt x="106" y="31"/>
                </a:lnTo>
                <a:lnTo>
                  <a:pt x="111" y="42"/>
                </a:lnTo>
                <a:lnTo>
                  <a:pt x="118" y="39"/>
                </a:lnTo>
                <a:cubicBezTo>
                  <a:pt x="119" y="39"/>
                  <a:pt x="119" y="39"/>
                  <a:pt x="120" y="39"/>
                </a:cubicBezTo>
                <a:cubicBezTo>
                  <a:pt x="121" y="39"/>
                  <a:pt x="121" y="41"/>
                  <a:pt x="121" y="41"/>
                </a:cubicBezTo>
                <a:lnTo>
                  <a:pt x="107" y="65"/>
                </a:lnTo>
                <a:cubicBezTo>
                  <a:pt x="107" y="66"/>
                  <a:pt x="106" y="66"/>
                  <a:pt x="106" y="66"/>
                </a:cubicBezTo>
                <a:lnTo>
                  <a:pt x="72" y="6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10842270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p>
        </p:txBody>
      </p:sp>
      <p:sp>
        <p:nvSpPr>
          <p:cNvPr id="8" name="Content Placeholder 7"/>
          <p:cNvSpPr>
            <a:spLocks noGrp="1"/>
          </p:cNvSpPr>
          <p:nvPr>
            <p:ph sz="quarter" idx="12"/>
          </p:nvPr>
        </p:nvSpPr>
        <p:spPr/>
        <p:txBody>
          <a:bodyPr/>
          <a:lstStyle/>
          <a:p>
            <a:r>
              <a:rPr lang="de-DE" dirty="0"/>
              <a:t>Strukturelle Maßnahmen (Arbeitsrecht)</a:t>
            </a:r>
          </a:p>
          <a:p>
            <a:pPr lvl="1"/>
            <a:r>
              <a:rPr lang="de-DE" dirty="0"/>
              <a:t>Strategische Grundentscheidungen über Risiken (z. B. freiberufliche Mitarbeiter? Arbeitnehmerüberlassung?).</a:t>
            </a:r>
          </a:p>
          <a:p>
            <a:pPr lvl="1"/>
            <a:r>
              <a:rPr lang="de-DE" dirty="0"/>
              <a:t>Erarbeitung von internen Regelwerken. </a:t>
            </a:r>
          </a:p>
          <a:p>
            <a:pPr lvl="1"/>
            <a:r>
              <a:rPr lang="de-DE" dirty="0"/>
              <a:t>Mitwirkung bei der Erarbeitung externer Regelwerke (Entwicklung von „Branchenstandards“ etc.).</a:t>
            </a:r>
          </a:p>
          <a:p>
            <a:pPr lvl="1"/>
            <a:r>
              <a:rPr lang="de-DE" dirty="0"/>
              <a:t>Standardisierte Informationen, Informationswege und Meldesysteme (Sonderthema: </a:t>
            </a:r>
            <a:r>
              <a:rPr lang="de-DE" dirty="0" err="1"/>
              <a:t>Whistleblowing</a:t>
            </a:r>
            <a:r>
              <a:rPr lang="de-DE" dirty="0"/>
              <a:t>).</a:t>
            </a:r>
          </a:p>
          <a:p>
            <a:pPr lvl="1"/>
            <a:r>
              <a:rPr lang="de-DE" dirty="0"/>
              <a:t>Vertragsmanagement.</a:t>
            </a:r>
          </a:p>
          <a:p>
            <a:pPr lvl="1"/>
            <a:r>
              <a:rPr lang="de-DE" dirty="0"/>
              <a:t>Weiterentwicklung und Evaluierung der Maßnahmen.</a:t>
            </a:r>
          </a:p>
          <a:p>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75</a:t>
            </a:fld>
            <a:endParaRPr lang="de-DE"/>
          </a:p>
        </p:txBody>
      </p:sp>
    </p:spTree>
    <p:extLst>
      <p:ext uri="{BB962C8B-B14F-4D97-AF65-F5344CB8AC3E}">
        <p14:creationId xmlns:p14="http://schemas.microsoft.com/office/powerpoint/2010/main" val="3609518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p>
        </p:txBody>
      </p:sp>
      <p:sp>
        <p:nvSpPr>
          <p:cNvPr id="8" name="Content Placeholder 7"/>
          <p:cNvSpPr>
            <a:spLocks noGrp="1"/>
          </p:cNvSpPr>
          <p:nvPr>
            <p:ph sz="quarter" idx="12"/>
          </p:nvPr>
        </p:nvSpPr>
        <p:spPr/>
        <p:txBody>
          <a:bodyPr/>
          <a:lstStyle/>
          <a:p>
            <a:r>
              <a:rPr lang="de-DE" dirty="0"/>
              <a:t>Praktische arbeitsrechtliche Handlungsformen</a:t>
            </a:r>
          </a:p>
          <a:p>
            <a:pPr lvl="1"/>
            <a:r>
              <a:rPr lang="de-DE" dirty="0"/>
              <a:t>(Dynamische) Einbeziehung von internen Regelwerken und Unternehmensrichtlinien in den Arbeitsvertrag.</a:t>
            </a:r>
          </a:p>
          <a:p>
            <a:pPr lvl="1"/>
            <a:r>
              <a:rPr lang="de-DE" dirty="0"/>
              <a:t>Aktuelle Stellenbeschreibungen (ggf. auch bei Versetzungen etc.).</a:t>
            </a:r>
          </a:p>
          <a:p>
            <a:pPr lvl="1"/>
            <a:r>
              <a:rPr lang="de-DE" dirty="0"/>
              <a:t>Dienstanweisungen.</a:t>
            </a:r>
          </a:p>
          <a:p>
            <a:pPr lvl="1"/>
            <a:r>
              <a:rPr lang="de-DE" dirty="0"/>
              <a:t>Steuerung von Arbeitsprozessen durch Informationen (z. B. Merkblätter; Formulare, (regelmäßige) Mitarbeiterschulungen, Intranet).</a:t>
            </a:r>
          </a:p>
          <a:p>
            <a:pPr lvl="1"/>
            <a:r>
              <a:rPr lang="de-DE" dirty="0"/>
              <a:t>Bei Compliance-Verstößen: (fristlose) Kündigung, Abmahnung, Ermahnung, Dienstanweisung, Schulung.</a:t>
            </a:r>
          </a:p>
          <a:p>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76</a:t>
            </a:fld>
            <a:endParaRPr lang="de-DE"/>
          </a:p>
        </p:txBody>
      </p:sp>
    </p:spTree>
    <p:extLst>
      <p:ext uri="{BB962C8B-B14F-4D97-AF65-F5344CB8AC3E}">
        <p14:creationId xmlns:p14="http://schemas.microsoft.com/office/powerpoint/2010/main" val="32841348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br>
              <a:rPr lang="de-DE" dirty="0"/>
            </a:br>
            <a:endParaRPr lang="de-DE" dirty="0"/>
          </a:p>
        </p:txBody>
      </p:sp>
      <p:sp>
        <p:nvSpPr>
          <p:cNvPr id="8" name="Content Placeholder 7"/>
          <p:cNvSpPr>
            <a:spLocks noGrp="1"/>
          </p:cNvSpPr>
          <p:nvPr>
            <p:ph sz="quarter" idx="12"/>
          </p:nvPr>
        </p:nvSpPr>
        <p:spPr/>
        <p:txBody>
          <a:bodyPr/>
          <a:lstStyle/>
          <a:p>
            <a:r>
              <a:rPr lang="de-DE" dirty="0"/>
              <a:t>Korruptionsvermeidungsregeln - Einhaltung folgender Prinzipien </a:t>
            </a:r>
          </a:p>
          <a:p>
            <a:pPr lvl="1"/>
            <a:r>
              <a:rPr lang="de-DE" dirty="0"/>
              <a:t>Äquivalenzprinzip (Anpassung der Honorarstrukturen an vergleichbare Gehaltsgestaltungen).</a:t>
            </a:r>
          </a:p>
          <a:p>
            <a:pPr lvl="1"/>
            <a:r>
              <a:rPr lang="de-DE" dirty="0"/>
              <a:t>Transparenzprinzip (begründet durch sachliche Gründe z. B. keine Behandlungsalternativen, Expertise).</a:t>
            </a:r>
          </a:p>
          <a:p>
            <a:pPr lvl="1"/>
            <a:r>
              <a:rPr lang="de-DE" dirty="0"/>
              <a:t>Dokumentationsprinzip („Paper-Trail“).</a:t>
            </a:r>
          </a:p>
          <a:p>
            <a:pPr lvl="1"/>
            <a:r>
              <a:rPr lang="de-DE" dirty="0"/>
              <a:t>Trennungsprinzip (Vermeidung von Koppelungsvereinbarungen).</a:t>
            </a:r>
          </a:p>
          <a:p>
            <a:endParaRPr lang="de-DE" dirty="0"/>
          </a:p>
        </p:txBody>
      </p:sp>
      <p:sp>
        <p:nvSpPr>
          <p:cNvPr id="5" name="Date Placeholder 4"/>
          <p:cNvSpPr>
            <a:spLocks noGrp="1"/>
          </p:cNvSpPr>
          <p:nvPr>
            <p:ph type="dt" sz="half" idx="13"/>
          </p:nvPr>
        </p:nvSpPr>
        <p:spPr/>
        <p:txBody>
          <a:bodyPr/>
          <a:lstStyle/>
          <a:p>
            <a:pPr lvl="0"/>
            <a:r>
              <a:rPr lang="de-DE" noProof="0"/>
              <a:t>Luther | </a:t>
            </a:r>
            <a:fld id="{16824C48-A346-47AF-A028-A69AC37F700C}" type="datetime1">
              <a:rPr lang="de-DE" noProof="0" smtClean="0"/>
              <a:pPr lvl="0"/>
              <a:t>10.03.2022</a:t>
            </a:fld>
            <a:r>
              <a:rPr lang="de-DE" noProof="0"/>
              <a:t> |</a:t>
            </a:r>
          </a:p>
        </p:txBody>
      </p:sp>
      <p:sp>
        <p:nvSpPr>
          <p:cNvPr id="6" name="Slide Number Placeholder 5"/>
          <p:cNvSpPr>
            <a:spLocks noGrp="1"/>
          </p:cNvSpPr>
          <p:nvPr>
            <p:ph type="sldNum" sz="quarter" idx="14"/>
          </p:nvPr>
        </p:nvSpPr>
        <p:spPr/>
        <p:txBody>
          <a:bodyPr/>
          <a:lstStyle/>
          <a:p>
            <a:pPr lvl="0"/>
            <a:fld id="{8ED280B2-FD19-491D-8746-6B7D39E89A7F}" type="slidenum">
              <a:rPr lang="de-DE" noProof="0" smtClean="0"/>
              <a:pPr lvl="0"/>
              <a:t>77</a:t>
            </a:fld>
            <a:endParaRPr lang="de-DE" noProof="0"/>
          </a:p>
        </p:txBody>
      </p:sp>
    </p:spTree>
    <p:extLst>
      <p:ext uri="{BB962C8B-B14F-4D97-AF65-F5344CB8AC3E}">
        <p14:creationId xmlns:p14="http://schemas.microsoft.com/office/powerpoint/2010/main" val="2767582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Umsetzung von Compliance-Maßnahmen</a:t>
            </a:r>
          </a:p>
        </p:txBody>
      </p:sp>
      <p:sp>
        <p:nvSpPr>
          <p:cNvPr id="8" name="Content Placeholder 7"/>
          <p:cNvSpPr>
            <a:spLocks noGrp="1"/>
          </p:cNvSpPr>
          <p:nvPr>
            <p:ph sz="quarter" idx="12"/>
          </p:nvPr>
        </p:nvSpPr>
        <p:spPr/>
        <p:txBody>
          <a:bodyPr/>
          <a:lstStyle/>
          <a:p>
            <a:r>
              <a:rPr lang="de-DE" dirty="0"/>
              <a:t>Maßnahmen im Medizinrecht</a:t>
            </a:r>
          </a:p>
          <a:p>
            <a:pPr lvl="1"/>
            <a:r>
              <a:rPr lang="de-DE" dirty="0"/>
              <a:t>Liegen alle erforderlichen Genehmigungen für die Beschäftigung von Angestellten, Assistenten etc. vor?</a:t>
            </a:r>
          </a:p>
          <a:p>
            <a:pPr lvl="1"/>
            <a:r>
              <a:rPr lang="de-DE" dirty="0"/>
              <a:t>Werden alle verschwiegenheits- und datenschutzrechtlichen Anforderungen beachtet?</a:t>
            </a:r>
          </a:p>
          <a:p>
            <a:pPr lvl="1"/>
            <a:r>
              <a:rPr lang="de-DE" dirty="0"/>
              <a:t>Bestehende Kooperationen auf Zulässigkeit hin überprüfen.</a:t>
            </a:r>
          </a:p>
          <a:p>
            <a:pPr lvl="1"/>
            <a:r>
              <a:rPr lang="de-DE" dirty="0"/>
              <a:t>Erarbeitung von internen Regelwerken (insbesondere „Sponsoring“).</a:t>
            </a:r>
          </a:p>
          <a:p>
            <a:pPr lvl="1"/>
            <a:r>
              <a:rPr lang="de-DE" dirty="0"/>
              <a:t>Klare Trennung des eingesetzten Personals des Krankenhauses im Krankenhaus-MVZ.</a:t>
            </a:r>
          </a:p>
          <a:p>
            <a:endParaRPr lang="de-DE" dirty="0"/>
          </a:p>
        </p:txBody>
      </p:sp>
      <p:sp>
        <p:nvSpPr>
          <p:cNvPr id="5" name="Date Placeholder 4"/>
          <p:cNvSpPr>
            <a:spLocks noGrp="1"/>
          </p:cNvSpPr>
          <p:nvPr>
            <p:ph type="dt" sz="half" idx="13"/>
          </p:nvPr>
        </p:nvSpPr>
        <p:spPr/>
        <p:txBody>
          <a:bodyPr/>
          <a:lstStyle/>
          <a:p>
            <a:r>
              <a:rPr lang="de-DE"/>
              <a:t>Luther | </a:t>
            </a:r>
            <a:fld id="{16824C48-A346-47AF-A028-A69AC37F700C}" type="datetime1">
              <a:rPr lang="de-DE" smtClean="0"/>
              <a:pPr/>
              <a:t>10.03.2022</a:t>
            </a:fld>
            <a:r>
              <a:rPr lang="de-DE"/>
              <a:t> |</a:t>
            </a:r>
          </a:p>
        </p:txBody>
      </p:sp>
      <p:sp>
        <p:nvSpPr>
          <p:cNvPr id="6" name="Slide Number Placeholder 5"/>
          <p:cNvSpPr>
            <a:spLocks noGrp="1"/>
          </p:cNvSpPr>
          <p:nvPr>
            <p:ph type="sldNum" sz="quarter" idx="14"/>
          </p:nvPr>
        </p:nvSpPr>
        <p:spPr/>
        <p:txBody>
          <a:bodyPr/>
          <a:lstStyle/>
          <a:p>
            <a:fld id="{8ED280B2-FD19-491D-8746-6B7D39E89A7F}" type="slidenum">
              <a:rPr lang="de-DE" smtClean="0"/>
              <a:pPr/>
              <a:t>78</a:t>
            </a:fld>
            <a:endParaRPr lang="de-DE"/>
          </a:p>
        </p:txBody>
      </p:sp>
      <p:sp>
        <p:nvSpPr>
          <p:cNvPr id="9" name="Freeform 578">
            <a:extLst>
              <a:ext uri="{FF2B5EF4-FFF2-40B4-BE49-F238E27FC236}">
                <a16:creationId xmlns:a16="http://schemas.microsoft.com/office/drawing/2014/main" id="{021202AD-223F-41B9-977B-B053865C0929}"/>
              </a:ext>
            </a:extLst>
          </p:cNvPr>
          <p:cNvSpPr>
            <a:spLocks noChangeAspect="1" noEditPoints="1"/>
          </p:cNvSpPr>
          <p:nvPr/>
        </p:nvSpPr>
        <p:spPr bwMode="auto">
          <a:xfrm>
            <a:off x="10423826" y="5277550"/>
            <a:ext cx="1180799" cy="1054848"/>
          </a:xfrm>
          <a:custGeom>
            <a:avLst/>
            <a:gdLst>
              <a:gd name="T0" fmla="*/ 155 w 200"/>
              <a:gd name="T1" fmla="*/ 167 h 178"/>
              <a:gd name="T2" fmla="*/ 185 w 200"/>
              <a:gd name="T3" fmla="*/ 98 h 178"/>
              <a:gd name="T4" fmla="*/ 162 w 200"/>
              <a:gd name="T5" fmla="*/ 95 h 178"/>
              <a:gd name="T6" fmla="*/ 155 w 200"/>
              <a:gd name="T7" fmla="*/ 100 h 178"/>
              <a:gd name="T8" fmla="*/ 145 w 200"/>
              <a:gd name="T9" fmla="*/ 115 h 178"/>
              <a:gd name="T10" fmla="*/ 137 w 200"/>
              <a:gd name="T11" fmla="*/ 101 h 178"/>
              <a:gd name="T12" fmla="*/ 128 w 200"/>
              <a:gd name="T13" fmla="*/ 95 h 178"/>
              <a:gd name="T14" fmla="*/ 105 w 200"/>
              <a:gd name="T15" fmla="*/ 98 h 178"/>
              <a:gd name="T16" fmla="*/ 100 w 200"/>
              <a:gd name="T17" fmla="*/ 137 h 178"/>
              <a:gd name="T18" fmla="*/ 116 w 200"/>
              <a:gd name="T19" fmla="*/ 152 h 178"/>
              <a:gd name="T20" fmla="*/ 135 w 200"/>
              <a:gd name="T21" fmla="*/ 167 h 178"/>
              <a:gd name="T22" fmla="*/ 152 w 200"/>
              <a:gd name="T23" fmla="*/ 97 h 178"/>
              <a:gd name="T24" fmla="*/ 140 w 200"/>
              <a:gd name="T25" fmla="*/ 98 h 178"/>
              <a:gd name="T26" fmla="*/ 138 w 200"/>
              <a:gd name="T27" fmla="*/ 16 h 178"/>
              <a:gd name="T28" fmla="*/ 16 w 200"/>
              <a:gd name="T29" fmla="*/ 18 h 178"/>
              <a:gd name="T30" fmla="*/ 18 w 200"/>
              <a:gd name="T31" fmla="*/ 140 h 178"/>
              <a:gd name="T32" fmla="*/ 110 w 200"/>
              <a:gd name="T33" fmla="*/ 152 h 178"/>
              <a:gd name="T34" fmla="*/ 6 w 200"/>
              <a:gd name="T35" fmla="*/ 150 h 178"/>
              <a:gd name="T36" fmla="*/ 4 w 200"/>
              <a:gd name="T37" fmla="*/ 12 h 178"/>
              <a:gd name="T38" fmla="*/ 6 w 200"/>
              <a:gd name="T39" fmla="*/ 6 h 178"/>
              <a:gd name="T40" fmla="*/ 144 w 200"/>
              <a:gd name="T41" fmla="*/ 4 h 178"/>
              <a:gd name="T42" fmla="*/ 152 w 200"/>
              <a:gd name="T43" fmla="*/ 12 h 178"/>
              <a:gd name="T44" fmla="*/ 152 w 200"/>
              <a:gd name="T45" fmla="*/ 97 h 178"/>
              <a:gd name="T46" fmla="*/ 11 w 200"/>
              <a:gd name="T47" fmla="*/ 156 h 178"/>
              <a:gd name="T48" fmla="*/ 0 w 200"/>
              <a:gd name="T49" fmla="*/ 145 h 178"/>
              <a:gd name="T50" fmla="*/ 3 w 200"/>
              <a:gd name="T51" fmla="*/ 4 h 178"/>
              <a:gd name="T52" fmla="*/ 3 w 200"/>
              <a:gd name="T53" fmla="*/ 4 h 178"/>
              <a:gd name="T54" fmla="*/ 11 w 200"/>
              <a:gd name="T55" fmla="*/ 0 h 178"/>
              <a:gd name="T56" fmla="*/ 152 w 200"/>
              <a:gd name="T57" fmla="*/ 4 h 178"/>
              <a:gd name="T58" fmla="*/ 155 w 200"/>
              <a:gd name="T59" fmla="*/ 94 h 178"/>
              <a:gd name="T60" fmla="*/ 175 w 200"/>
              <a:gd name="T61" fmla="*/ 90 h 178"/>
              <a:gd name="T62" fmla="*/ 200 w 200"/>
              <a:gd name="T63" fmla="*/ 120 h 178"/>
              <a:gd name="T64" fmla="*/ 146 w 200"/>
              <a:gd name="T65" fmla="*/ 178 h 178"/>
              <a:gd name="T66" fmla="*/ 133 w 200"/>
              <a:gd name="T67" fmla="*/ 170 h 178"/>
              <a:gd name="T68" fmla="*/ 136 w 200"/>
              <a:gd name="T69" fmla="*/ 95 h 178"/>
              <a:gd name="T70" fmla="*/ 116 w 200"/>
              <a:gd name="T71" fmla="*/ 90 h 178"/>
              <a:gd name="T72" fmla="*/ 90 w 200"/>
              <a:gd name="T73" fmla="*/ 120 h 178"/>
              <a:gd name="T74" fmla="*/ 20 w 200"/>
              <a:gd name="T75" fmla="*/ 136 h 178"/>
              <a:gd name="T76" fmla="*/ 45 w 200"/>
              <a:gd name="T77" fmla="*/ 80 h 178"/>
              <a:gd name="T78" fmla="*/ 57 w 200"/>
              <a:gd name="T79" fmla="*/ 48 h 178"/>
              <a:gd name="T80" fmla="*/ 75 w 200"/>
              <a:gd name="T81" fmla="*/ 121 h 178"/>
              <a:gd name="T82" fmla="*/ 92 w 200"/>
              <a:gd name="T83" fmla="*/ 66 h 178"/>
              <a:gd name="T84" fmla="*/ 98 w 200"/>
              <a:gd name="T85" fmla="*/ 80 h 178"/>
              <a:gd name="T86" fmla="*/ 136 w 200"/>
              <a:gd name="T87" fmla="*/ 80 h 178"/>
              <a:gd name="T88" fmla="*/ 136 w 200"/>
              <a:gd name="T89" fmla="*/ 95 h 178"/>
              <a:gd name="T90" fmla="*/ 99 w 200"/>
              <a:gd name="T91" fmla="*/ 76 h 178"/>
              <a:gd name="T92" fmla="*/ 93 w 200"/>
              <a:gd name="T93" fmla="*/ 57 h 178"/>
              <a:gd name="T94" fmla="*/ 75 w 200"/>
              <a:gd name="T95" fmla="*/ 111 h 178"/>
              <a:gd name="T96" fmla="*/ 58 w 200"/>
              <a:gd name="T97" fmla="*/ 39 h 178"/>
              <a:gd name="T98" fmla="*/ 43 w 200"/>
              <a:gd name="T99" fmla="*/ 76 h 178"/>
              <a:gd name="T100" fmla="*/ 20 w 200"/>
              <a:gd name="T101" fmla="*/ 20 h 178"/>
              <a:gd name="T102" fmla="*/ 136 w 200"/>
              <a:gd name="T103" fmla="*/ 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0" h="178">
                <a:moveTo>
                  <a:pt x="145" y="174"/>
                </a:moveTo>
                <a:cubicBezTo>
                  <a:pt x="148" y="172"/>
                  <a:pt x="151" y="169"/>
                  <a:pt x="155" y="167"/>
                </a:cubicBezTo>
                <a:cubicBezTo>
                  <a:pt x="173" y="154"/>
                  <a:pt x="197" y="138"/>
                  <a:pt x="197" y="120"/>
                </a:cubicBezTo>
                <a:cubicBezTo>
                  <a:pt x="197" y="110"/>
                  <a:pt x="192" y="102"/>
                  <a:pt x="185" y="98"/>
                </a:cubicBezTo>
                <a:cubicBezTo>
                  <a:pt x="182" y="95"/>
                  <a:pt x="178" y="94"/>
                  <a:pt x="174" y="93"/>
                </a:cubicBezTo>
                <a:cubicBezTo>
                  <a:pt x="170" y="93"/>
                  <a:pt x="166" y="93"/>
                  <a:pt x="162" y="95"/>
                </a:cubicBezTo>
                <a:cubicBezTo>
                  <a:pt x="160" y="96"/>
                  <a:pt x="157" y="97"/>
                  <a:pt x="155" y="99"/>
                </a:cubicBezTo>
                <a:cubicBezTo>
                  <a:pt x="155" y="99"/>
                  <a:pt x="155" y="99"/>
                  <a:pt x="155" y="100"/>
                </a:cubicBezTo>
                <a:cubicBezTo>
                  <a:pt x="151" y="103"/>
                  <a:pt x="148" y="108"/>
                  <a:pt x="147" y="114"/>
                </a:cubicBezTo>
                <a:cubicBezTo>
                  <a:pt x="147" y="115"/>
                  <a:pt x="146" y="115"/>
                  <a:pt x="145" y="115"/>
                </a:cubicBezTo>
                <a:cubicBezTo>
                  <a:pt x="144" y="115"/>
                  <a:pt x="143" y="114"/>
                  <a:pt x="143" y="114"/>
                </a:cubicBezTo>
                <a:cubicBezTo>
                  <a:pt x="142" y="108"/>
                  <a:pt x="140" y="104"/>
                  <a:pt x="137" y="101"/>
                </a:cubicBezTo>
                <a:cubicBezTo>
                  <a:pt x="136" y="101"/>
                  <a:pt x="136" y="101"/>
                  <a:pt x="136" y="100"/>
                </a:cubicBezTo>
                <a:cubicBezTo>
                  <a:pt x="134" y="98"/>
                  <a:pt x="131" y="96"/>
                  <a:pt x="128" y="95"/>
                </a:cubicBezTo>
                <a:cubicBezTo>
                  <a:pt x="124" y="93"/>
                  <a:pt x="120" y="93"/>
                  <a:pt x="116" y="93"/>
                </a:cubicBezTo>
                <a:cubicBezTo>
                  <a:pt x="112" y="94"/>
                  <a:pt x="108" y="95"/>
                  <a:pt x="105" y="98"/>
                </a:cubicBezTo>
                <a:cubicBezTo>
                  <a:pt x="98" y="102"/>
                  <a:pt x="94" y="110"/>
                  <a:pt x="94" y="120"/>
                </a:cubicBezTo>
                <a:cubicBezTo>
                  <a:pt x="94" y="126"/>
                  <a:pt x="96" y="132"/>
                  <a:pt x="100" y="137"/>
                </a:cubicBezTo>
                <a:cubicBezTo>
                  <a:pt x="100" y="137"/>
                  <a:pt x="100" y="137"/>
                  <a:pt x="101" y="137"/>
                </a:cubicBezTo>
                <a:cubicBezTo>
                  <a:pt x="105" y="143"/>
                  <a:pt x="110" y="148"/>
                  <a:pt x="116" y="152"/>
                </a:cubicBezTo>
                <a:cubicBezTo>
                  <a:pt x="116" y="153"/>
                  <a:pt x="116" y="153"/>
                  <a:pt x="116" y="153"/>
                </a:cubicBezTo>
                <a:cubicBezTo>
                  <a:pt x="122" y="158"/>
                  <a:pt x="129" y="163"/>
                  <a:pt x="135" y="167"/>
                </a:cubicBezTo>
                <a:cubicBezTo>
                  <a:pt x="139" y="169"/>
                  <a:pt x="142" y="172"/>
                  <a:pt x="145" y="174"/>
                </a:cubicBezTo>
                <a:close/>
                <a:moveTo>
                  <a:pt x="152" y="97"/>
                </a:moveTo>
                <a:cubicBezTo>
                  <a:pt x="149" y="100"/>
                  <a:pt x="147" y="103"/>
                  <a:pt x="145" y="107"/>
                </a:cubicBezTo>
                <a:cubicBezTo>
                  <a:pt x="144" y="104"/>
                  <a:pt x="142" y="101"/>
                  <a:pt x="140" y="98"/>
                </a:cubicBezTo>
                <a:lnTo>
                  <a:pt x="140" y="18"/>
                </a:lnTo>
                <a:cubicBezTo>
                  <a:pt x="140" y="17"/>
                  <a:pt x="139" y="16"/>
                  <a:pt x="138" y="16"/>
                </a:cubicBezTo>
                <a:lnTo>
                  <a:pt x="18" y="16"/>
                </a:lnTo>
                <a:cubicBezTo>
                  <a:pt x="17" y="16"/>
                  <a:pt x="16" y="17"/>
                  <a:pt x="16" y="18"/>
                </a:cubicBezTo>
                <a:lnTo>
                  <a:pt x="16" y="138"/>
                </a:lnTo>
                <a:cubicBezTo>
                  <a:pt x="16" y="139"/>
                  <a:pt x="17" y="140"/>
                  <a:pt x="18" y="140"/>
                </a:cubicBezTo>
                <a:lnTo>
                  <a:pt x="98" y="140"/>
                </a:lnTo>
                <a:cubicBezTo>
                  <a:pt x="101" y="144"/>
                  <a:pt x="105" y="148"/>
                  <a:pt x="110" y="152"/>
                </a:cubicBezTo>
                <a:lnTo>
                  <a:pt x="11" y="152"/>
                </a:lnTo>
                <a:cubicBezTo>
                  <a:pt x="9" y="152"/>
                  <a:pt x="7" y="151"/>
                  <a:pt x="6" y="150"/>
                </a:cubicBezTo>
                <a:cubicBezTo>
                  <a:pt x="5" y="149"/>
                  <a:pt x="4" y="147"/>
                  <a:pt x="4" y="145"/>
                </a:cubicBezTo>
                <a:lnTo>
                  <a:pt x="4" y="12"/>
                </a:lnTo>
                <a:cubicBezTo>
                  <a:pt x="4" y="10"/>
                  <a:pt x="5" y="8"/>
                  <a:pt x="6" y="6"/>
                </a:cubicBezTo>
                <a:lnTo>
                  <a:pt x="6" y="6"/>
                </a:lnTo>
                <a:cubicBezTo>
                  <a:pt x="7" y="5"/>
                  <a:pt x="9" y="4"/>
                  <a:pt x="11" y="4"/>
                </a:cubicBezTo>
                <a:lnTo>
                  <a:pt x="144" y="4"/>
                </a:lnTo>
                <a:cubicBezTo>
                  <a:pt x="146" y="4"/>
                  <a:pt x="148" y="5"/>
                  <a:pt x="149" y="6"/>
                </a:cubicBezTo>
                <a:cubicBezTo>
                  <a:pt x="151" y="8"/>
                  <a:pt x="152" y="10"/>
                  <a:pt x="152" y="12"/>
                </a:cubicBezTo>
                <a:lnTo>
                  <a:pt x="152" y="97"/>
                </a:lnTo>
                <a:lnTo>
                  <a:pt x="152" y="97"/>
                </a:lnTo>
                <a:close/>
                <a:moveTo>
                  <a:pt x="114" y="156"/>
                </a:moveTo>
                <a:lnTo>
                  <a:pt x="11" y="156"/>
                </a:lnTo>
                <a:cubicBezTo>
                  <a:pt x="8" y="156"/>
                  <a:pt x="5" y="155"/>
                  <a:pt x="3" y="153"/>
                </a:cubicBezTo>
                <a:cubicBezTo>
                  <a:pt x="1" y="151"/>
                  <a:pt x="0" y="148"/>
                  <a:pt x="0" y="145"/>
                </a:cubicBezTo>
                <a:lnTo>
                  <a:pt x="0" y="12"/>
                </a:lnTo>
                <a:cubicBezTo>
                  <a:pt x="0" y="9"/>
                  <a:pt x="1" y="6"/>
                  <a:pt x="3" y="4"/>
                </a:cubicBezTo>
                <a:lnTo>
                  <a:pt x="3" y="4"/>
                </a:lnTo>
                <a:lnTo>
                  <a:pt x="3" y="4"/>
                </a:lnTo>
                <a:lnTo>
                  <a:pt x="3" y="4"/>
                </a:lnTo>
                <a:cubicBezTo>
                  <a:pt x="5" y="2"/>
                  <a:pt x="8" y="0"/>
                  <a:pt x="11" y="0"/>
                </a:cubicBezTo>
                <a:lnTo>
                  <a:pt x="144" y="0"/>
                </a:lnTo>
                <a:cubicBezTo>
                  <a:pt x="147" y="0"/>
                  <a:pt x="150" y="2"/>
                  <a:pt x="152" y="4"/>
                </a:cubicBezTo>
                <a:cubicBezTo>
                  <a:pt x="154" y="6"/>
                  <a:pt x="155" y="9"/>
                  <a:pt x="155" y="12"/>
                </a:cubicBezTo>
                <a:lnTo>
                  <a:pt x="155" y="94"/>
                </a:lnTo>
                <a:cubicBezTo>
                  <a:pt x="157" y="93"/>
                  <a:pt x="159" y="92"/>
                  <a:pt x="161" y="91"/>
                </a:cubicBezTo>
                <a:cubicBezTo>
                  <a:pt x="165" y="90"/>
                  <a:pt x="170" y="89"/>
                  <a:pt x="175" y="90"/>
                </a:cubicBezTo>
                <a:cubicBezTo>
                  <a:pt x="179" y="90"/>
                  <a:pt x="183" y="92"/>
                  <a:pt x="187" y="94"/>
                </a:cubicBezTo>
                <a:cubicBezTo>
                  <a:pt x="195" y="99"/>
                  <a:pt x="200" y="108"/>
                  <a:pt x="200" y="120"/>
                </a:cubicBezTo>
                <a:cubicBezTo>
                  <a:pt x="200" y="140"/>
                  <a:pt x="175" y="157"/>
                  <a:pt x="157" y="170"/>
                </a:cubicBezTo>
                <a:cubicBezTo>
                  <a:pt x="153" y="173"/>
                  <a:pt x="149" y="175"/>
                  <a:pt x="146" y="178"/>
                </a:cubicBezTo>
                <a:cubicBezTo>
                  <a:pt x="146" y="178"/>
                  <a:pt x="145" y="178"/>
                  <a:pt x="144" y="178"/>
                </a:cubicBezTo>
                <a:cubicBezTo>
                  <a:pt x="141" y="175"/>
                  <a:pt x="137" y="173"/>
                  <a:pt x="133" y="170"/>
                </a:cubicBezTo>
                <a:cubicBezTo>
                  <a:pt x="127" y="166"/>
                  <a:pt x="120" y="161"/>
                  <a:pt x="114" y="156"/>
                </a:cubicBezTo>
                <a:close/>
                <a:moveTo>
                  <a:pt x="136" y="95"/>
                </a:moveTo>
                <a:cubicBezTo>
                  <a:pt x="134" y="93"/>
                  <a:pt x="131" y="92"/>
                  <a:pt x="129" y="91"/>
                </a:cubicBezTo>
                <a:cubicBezTo>
                  <a:pt x="125" y="90"/>
                  <a:pt x="120" y="89"/>
                  <a:pt x="116" y="90"/>
                </a:cubicBezTo>
                <a:cubicBezTo>
                  <a:pt x="111" y="90"/>
                  <a:pt x="107" y="92"/>
                  <a:pt x="103" y="94"/>
                </a:cubicBezTo>
                <a:cubicBezTo>
                  <a:pt x="95" y="99"/>
                  <a:pt x="90" y="108"/>
                  <a:pt x="90" y="120"/>
                </a:cubicBezTo>
                <a:cubicBezTo>
                  <a:pt x="90" y="126"/>
                  <a:pt x="92" y="131"/>
                  <a:pt x="95" y="136"/>
                </a:cubicBezTo>
                <a:lnTo>
                  <a:pt x="20" y="136"/>
                </a:lnTo>
                <a:lnTo>
                  <a:pt x="20" y="80"/>
                </a:lnTo>
                <a:lnTo>
                  <a:pt x="45" y="80"/>
                </a:lnTo>
                <a:cubicBezTo>
                  <a:pt x="45" y="80"/>
                  <a:pt x="46" y="79"/>
                  <a:pt x="46" y="79"/>
                </a:cubicBezTo>
                <a:lnTo>
                  <a:pt x="57" y="48"/>
                </a:lnTo>
                <a:lnTo>
                  <a:pt x="72" y="119"/>
                </a:lnTo>
                <a:cubicBezTo>
                  <a:pt x="73" y="120"/>
                  <a:pt x="74" y="121"/>
                  <a:pt x="75" y="121"/>
                </a:cubicBezTo>
                <a:cubicBezTo>
                  <a:pt x="75" y="120"/>
                  <a:pt x="76" y="120"/>
                  <a:pt x="76" y="119"/>
                </a:cubicBezTo>
                <a:lnTo>
                  <a:pt x="92" y="66"/>
                </a:lnTo>
                <a:lnTo>
                  <a:pt x="96" y="79"/>
                </a:lnTo>
                <a:cubicBezTo>
                  <a:pt x="96" y="80"/>
                  <a:pt x="97" y="80"/>
                  <a:pt x="98" y="80"/>
                </a:cubicBezTo>
                <a:lnTo>
                  <a:pt x="98" y="80"/>
                </a:lnTo>
                <a:lnTo>
                  <a:pt x="136" y="80"/>
                </a:lnTo>
                <a:lnTo>
                  <a:pt x="136" y="95"/>
                </a:lnTo>
                <a:lnTo>
                  <a:pt x="136" y="95"/>
                </a:lnTo>
                <a:close/>
                <a:moveTo>
                  <a:pt x="136" y="76"/>
                </a:moveTo>
                <a:lnTo>
                  <a:pt x="99" y="76"/>
                </a:lnTo>
                <a:lnTo>
                  <a:pt x="94" y="58"/>
                </a:lnTo>
                <a:cubicBezTo>
                  <a:pt x="94" y="58"/>
                  <a:pt x="94" y="57"/>
                  <a:pt x="93" y="57"/>
                </a:cubicBezTo>
                <a:cubicBezTo>
                  <a:pt x="92" y="57"/>
                  <a:pt x="91" y="57"/>
                  <a:pt x="91" y="58"/>
                </a:cubicBezTo>
                <a:lnTo>
                  <a:pt x="75" y="111"/>
                </a:lnTo>
                <a:lnTo>
                  <a:pt x="59" y="40"/>
                </a:lnTo>
                <a:cubicBezTo>
                  <a:pt x="59" y="39"/>
                  <a:pt x="59" y="39"/>
                  <a:pt x="58" y="39"/>
                </a:cubicBezTo>
                <a:cubicBezTo>
                  <a:pt x="57" y="38"/>
                  <a:pt x="56" y="39"/>
                  <a:pt x="56" y="40"/>
                </a:cubicBezTo>
                <a:lnTo>
                  <a:pt x="43" y="76"/>
                </a:lnTo>
                <a:lnTo>
                  <a:pt x="20" y="76"/>
                </a:lnTo>
                <a:lnTo>
                  <a:pt x="20" y="20"/>
                </a:lnTo>
                <a:lnTo>
                  <a:pt x="136" y="20"/>
                </a:lnTo>
                <a:lnTo>
                  <a:pt x="136" y="76"/>
                </a:lnTo>
                <a:lnTo>
                  <a:pt x="136" y="7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20135617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Ihre Fragen</a:t>
            </a:r>
            <a:br>
              <a:rPr lang="de-DE"/>
            </a:br>
            <a:endParaRPr lang="de-DE" dirty="0"/>
          </a:p>
        </p:txBody>
      </p:sp>
      <p:sp>
        <p:nvSpPr>
          <p:cNvPr id="10" name="Date Placeholder 9"/>
          <p:cNvSpPr>
            <a:spLocks noGrp="1"/>
          </p:cNvSpPr>
          <p:nvPr>
            <p:ph type="dt" sz="half" idx="10"/>
          </p:nvPr>
        </p:nvSpPr>
        <p:spPr/>
        <p:txBody>
          <a:bodyPr/>
          <a:lstStyle/>
          <a:p>
            <a:r>
              <a:rPr lang="de-DE"/>
              <a:t>Luther | </a:t>
            </a:r>
            <a:fld id="{4522545D-6A4D-4545-B428-5D6B580FD97C}" type="datetime1">
              <a:rPr lang="de-DE" smtClean="0"/>
              <a:t>10.03.2022</a:t>
            </a:fld>
            <a:r>
              <a:rPr lang="de-DE"/>
              <a:t> |</a:t>
            </a:r>
            <a:endParaRPr lang="de-DE" dirty="0"/>
          </a:p>
        </p:txBody>
      </p:sp>
      <p:sp>
        <p:nvSpPr>
          <p:cNvPr id="11" name="Slide Number Placeholder 10"/>
          <p:cNvSpPr>
            <a:spLocks noGrp="1"/>
          </p:cNvSpPr>
          <p:nvPr>
            <p:ph type="sldNum" sz="quarter" idx="11"/>
          </p:nvPr>
        </p:nvSpPr>
        <p:spPr/>
        <p:txBody>
          <a:bodyPr/>
          <a:lstStyle/>
          <a:p>
            <a:fld id="{8ED280B2-FD19-491D-8746-6B7D39E89A7F}" type="slidenum">
              <a:rPr lang="de-DE" smtClean="0"/>
              <a:pPr/>
              <a:t>79</a:t>
            </a:fld>
            <a:endParaRPr lang="de-DE" dirty="0"/>
          </a:p>
        </p:txBody>
      </p:sp>
      <p:pic>
        <p:nvPicPr>
          <p:cNvPr id="6" name="Grafik 15">
            <a:extLst>
              <a:ext uri="{FF2B5EF4-FFF2-40B4-BE49-F238E27FC236}">
                <a16:creationId xmlns:a16="http://schemas.microsoft.com/office/drawing/2014/main" id="{857BD4EF-4502-C74F-B305-39C66BEB6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7" name="Title 1"/>
          <p:cNvSpPr txBox="1">
            <a:spLocks/>
          </p:cNvSpPr>
          <p:nvPr/>
        </p:nvSpPr>
        <p:spPr>
          <a:xfrm>
            <a:off x="587376" y="2891900"/>
            <a:ext cx="11017249" cy="1074202"/>
          </a:xfrm>
          <a:prstGeom prst="rect">
            <a:avLst/>
          </a:prstGeom>
        </p:spPr>
        <p:txBody>
          <a:bodyPr anchor="ctr"/>
          <a:lst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a:lstStyle>
          <a:p>
            <a:endParaRPr lang="de-DE" dirty="0"/>
          </a:p>
        </p:txBody>
      </p:sp>
    </p:spTree>
    <p:extLst>
      <p:ext uri="{BB962C8B-B14F-4D97-AF65-F5344CB8AC3E}">
        <p14:creationId xmlns:p14="http://schemas.microsoft.com/office/powerpoint/2010/main" val="6741407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D2A5E8C0-0A10-6149-A7C8-2C93A347A4C2}"/>
              </a:ext>
            </a:extLst>
          </p:cNvPr>
          <p:cNvSpPr>
            <a:spLocks noGrp="1"/>
          </p:cNvSpPr>
          <p:nvPr>
            <p:ph type="title"/>
          </p:nvPr>
        </p:nvSpPr>
        <p:spPr/>
        <p:txBody>
          <a:bodyPr/>
          <a:lstStyle/>
          <a:p>
            <a:r>
              <a:rPr lang="de-DE" dirty="0"/>
              <a:t>II. Medizinrechtliche Risikoexposition</a:t>
            </a:r>
            <a:br>
              <a:rPr lang="de-DE" dirty="0"/>
            </a:br>
            <a:endParaRPr lang="de-DE" dirty="0"/>
          </a:p>
        </p:txBody>
      </p:sp>
      <p:sp>
        <p:nvSpPr>
          <p:cNvPr id="3" name="Date Placeholder 2"/>
          <p:cNvSpPr>
            <a:spLocks noGrp="1"/>
          </p:cNvSpPr>
          <p:nvPr>
            <p:ph type="dt" sz="half" idx="10"/>
          </p:nvPr>
        </p:nvSpPr>
        <p:spPr/>
        <p:txBody>
          <a:bodyPr/>
          <a:lstStyle/>
          <a:p>
            <a:r>
              <a:rPr lang="de-DE"/>
              <a:t>Luther | </a:t>
            </a:r>
            <a:fld id="{EE244EF8-D9E5-44B7-84ED-C7E413010EC5}" type="datetime1">
              <a:rPr lang="de-DE" smtClean="0"/>
              <a:t>10.03.2022</a:t>
            </a:fld>
            <a:r>
              <a:rPr lang="de-DE"/>
              <a:t> |</a:t>
            </a:r>
            <a:endParaRPr lang="de-DE" dirty="0"/>
          </a:p>
        </p:txBody>
      </p:sp>
      <p:sp>
        <p:nvSpPr>
          <p:cNvPr id="4" name="Slide Number Placeholder 3"/>
          <p:cNvSpPr>
            <a:spLocks noGrp="1"/>
          </p:cNvSpPr>
          <p:nvPr>
            <p:ph type="sldNum" sz="quarter" idx="11"/>
          </p:nvPr>
        </p:nvSpPr>
        <p:spPr/>
        <p:txBody>
          <a:bodyPr/>
          <a:lstStyle/>
          <a:p>
            <a:fld id="{8ED280B2-FD19-491D-8746-6B7D39E89A7F}" type="slidenum">
              <a:rPr lang="de-DE" smtClean="0"/>
              <a:pPr/>
              <a:t>8</a:t>
            </a:fld>
            <a:endParaRPr lang="de-DE" dirty="0"/>
          </a:p>
        </p:txBody>
      </p:sp>
    </p:spTree>
    <p:extLst>
      <p:ext uri="{BB962C8B-B14F-4D97-AF65-F5344CB8AC3E}">
        <p14:creationId xmlns:p14="http://schemas.microsoft.com/office/powerpoint/2010/main" val="23135795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de-DE" dirty="0"/>
              <a:t>Dr. Eva Rütz, LL.M.</a:t>
            </a:r>
          </a:p>
          <a:p>
            <a:pPr algn="just"/>
            <a:r>
              <a:rPr lang="de-DE" sz="1300" b="0" dirty="0">
                <a:solidFill>
                  <a:schemeClr val="tx1"/>
                </a:solidFill>
              </a:rPr>
              <a:t>Dr. Eva Rütz studierte Rechtswissenschaften in Köln von 2001 bis 2006. Während ihres Studiums und auch während der Promotion war sie Stipendiatin der Begabtenförderung der Friedrich-Naumann-Stiftung. Im Jahr 2007 wurde sie von der Universität Mannheim (Professor </a:t>
            </a:r>
            <a:r>
              <a:rPr lang="de-DE" sz="1300" b="0" dirty="0" err="1">
                <a:solidFill>
                  <a:schemeClr val="tx1"/>
                </a:solidFill>
              </a:rPr>
              <a:t>Taupitz</a:t>
            </a:r>
            <a:r>
              <a:rPr lang="de-DE" sz="1300" b="0" dirty="0">
                <a:solidFill>
                  <a:schemeClr val="tx1"/>
                </a:solidFill>
              </a:rPr>
              <a:t>) zu einem medizinrechtlichen Thema promoviert und mit dem Promotionspreis der Universität ausgezeichnet. Das Masterstudium Medizinrecht an der Heinrich-Heine-Universität in Düsseldorf schloss sie anschließend im Jahr 2009 ab. </a:t>
            </a:r>
          </a:p>
          <a:p>
            <a:pPr algn="just"/>
            <a:endParaRPr lang="de-DE" sz="1300" b="0" dirty="0">
              <a:solidFill>
                <a:schemeClr val="tx1"/>
              </a:solidFill>
            </a:endParaRPr>
          </a:p>
          <a:p>
            <a:pPr algn="just"/>
            <a:r>
              <a:rPr lang="de-DE" sz="1300" b="0" dirty="0">
                <a:solidFill>
                  <a:schemeClr val="tx1"/>
                </a:solidFill>
              </a:rPr>
              <a:t>Seit 2010 ist Frau Dr. Rütz als Anwältin zugelassen und war zunächst für Möller &amp; Partner in Düsseldorf tätig, bevor sie 2011 zu Luther wechselte. Bei Luther wurde sie 2016 zur Partnerin ernannt. Wissenschaftlich engagiert sich Dr. Eva Rütz u.a. als Lehrbeauftragte an der Bucerius Law School in Hamburg und hält dort v.a. Vorlesungen zu Themen an der Schnittstelle zwischen Arbeits- und Medizinrecht. 2020 und auch 2021 wurde sie von JUVE ausgezeichnet als „Aufsteigerin“ im Bereich Arbeitsrecht, insb. wegen der besonderen Expertise bei arbeitsrechtlichen Fragestellungen im Gesundheitswesens.</a:t>
            </a:r>
          </a:p>
          <a:p>
            <a:pPr lvl="2"/>
            <a:r>
              <a:rPr lang="de-DE" dirty="0"/>
              <a:t>Inhaltliche Schwerpunkte der Beratung </a:t>
            </a:r>
          </a:p>
          <a:p>
            <a:pPr algn="just"/>
            <a:r>
              <a:rPr lang="de-DE" sz="1300" b="0" dirty="0">
                <a:solidFill>
                  <a:schemeClr val="tx1"/>
                </a:solidFill>
              </a:rPr>
              <a:t>Dr. Eva Rütz berät in sämtlichen Bereichen des individuellen und kollektiven Arbeitsrechts, häufig mit internationalem Bezug. Ihr wesentlicher Beratungsschwerpunkt liegt hier bei der Restrukturierung von Unternehmen und im Transaktionsbereich sowie bei der Beratung an der Schnittstelle zwischen Arbeits- und Medizinrecht für Unternehmen der Gesundheitsbranche. Im Bereich des Medizinrechts ist sie auf die wirtschaftsmedizinrechtliche Beratung von sämtlichen Leistungserbringern spezialisiert (Krankenhäuser, Universitätsklinika, Vertragsärzte/MVZ, Apotheker). Sie leitet bei Luther bundesweit den Bereich „Stationäre und ambulante Leistungserbringer" zusammen mit Dr. Hendrik Bernd Sehy.</a:t>
            </a:r>
          </a:p>
          <a:p>
            <a:endParaRPr lang="de-DE" dirty="0"/>
          </a:p>
        </p:txBody>
      </p:sp>
      <p:sp>
        <p:nvSpPr>
          <p:cNvPr id="4" name="Text Placeholder 3"/>
          <p:cNvSpPr>
            <a:spLocks noGrp="1"/>
          </p:cNvSpPr>
          <p:nvPr>
            <p:ph type="body" sz="quarter" idx="14"/>
          </p:nvPr>
        </p:nvSpPr>
        <p:spPr/>
        <p:txBody>
          <a:bodyPr/>
          <a:lstStyle/>
          <a:p>
            <a:pPr lvl="1"/>
            <a:r>
              <a:rPr lang="de-DE" b="1" dirty="0"/>
              <a:t>Rechtsanwältin, Partnerin</a:t>
            </a:r>
          </a:p>
          <a:p>
            <a:pPr lvl="1"/>
            <a:r>
              <a:rPr lang="de-DE" b="1" dirty="0"/>
              <a:t>Fachanwältin für Arbeits-recht und Fachanwältin für Medizinrecht</a:t>
            </a:r>
            <a:br>
              <a:rPr lang="de-DE" b="1" dirty="0"/>
            </a:br>
            <a:endParaRPr lang="de-DE" dirty="0"/>
          </a:p>
          <a:p>
            <a:pPr marL="0" marR="0" lvl="2" indent="0" algn="l" defTabSz="360000" rtl="0" eaLnBrk="1" fontAlgn="auto" latinLnBrk="0" hangingPunct="1">
              <a:lnSpc>
                <a:spcPct val="90000"/>
              </a:lnSpc>
              <a:spcBef>
                <a:spcPts val="200"/>
              </a:spcBef>
              <a:spcAft>
                <a:spcPts val="200"/>
              </a:spcAft>
              <a:buClr>
                <a:srgbClr val="C7114A"/>
              </a:buClr>
              <a:buSzTx/>
              <a:buFontTx/>
              <a:buNone/>
              <a:tabLst/>
              <a:defRPr/>
            </a:pPr>
            <a: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t>Düsseldorf</a:t>
            </a:r>
            <a:b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br>
            <a: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t>T + 49 211 5660 </a:t>
            </a:r>
            <a:r>
              <a:rPr lang="de-DE" sz="1400" dirty="0"/>
              <a:t>27048</a:t>
            </a:r>
            <a: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t> </a:t>
            </a:r>
          </a:p>
          <a:p>
            <a:pPr marL="0" marR="0" lvl="2" indent="0" algn="l" defTabSz="360000" rtl="0" eaLnBrk="1" fontAlgn="auto" latinLnBrk="0" hangingPunct="1">
              <a:lnSpc>
                <a:spcPct val="90000"/>
              </a:lnSpc>
              <a:spcBef>
                <a:spcPts val="200"/>
              </a:spcBef>
              <a:spcAft>
                <a:spcPts val="200"/>
              </a:spcAft>
              <a:buClr>
                <a:srgbClr val="C7114A"/>
              </a:buClr>
              <a:buSzTx/>
              <a:buFontTx/>
              <a:buNone/>
              <a:tabLst/>
              <a:defRPr/>
            </a:pPr>
            <a:r>
              <a:rPr kumimoji="0" lang="de-DE" sz="1400" b="0" i="0" u="none" strike="noStrike" kern="1200" cap="none" spc="0" normalizeH="0" baseline="0" noProof="0" dirty="0" err="1">
                <a:ln>
                  <a:noFill/>
                </a:ln>
                <a:solidFill>
                  <a:srgbClr val="000000"/>
                </a:solidFill>
                <a:effectLst/>
                <a:uLnTx/>
                <a:uFillTx/>
                <a:latin typeface="Arial" panose="020B0604020202020204"/>
                <a:ea typeface="+mn-ea"/>
                <a:cs typeface="+mn-cs"/>
              </a:rPr>
              <a:t>Eva.Ruetz</a:t>
            </a:r>
            <a: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t>@</a:t>
            </a:r>
            <a:b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br>
            <a:r>
              <a:rPr kumimoji="0" lang="de-DE" sz="1400" b="0" i="0" u="none" strike="noStrike" kern="1200" cap="none" spc="0" normalizeH="0" baseline="0" noProof="0" dirty="0">
                <a:ln>
                  <a:noFill/>
                </a:ln>
                <a:solidFill>
                  <a:srgbClr val="000000"/>
                </a:solidFill>
                <a:effectLst/>
                <a:uLnTx/>
                <a:uFillTx/>
                <a:latin typeface="Arial" panose="020B0604020202020204"/>
                <a:ea typeface="+mn-ea"/>
                <a:cs typeface="+mn-cs"/>
              </a:rPr>
              <a:t>luther-lawfirm.com</a:t>
            </a:r>
          </a:p>
          <a:p>
            <a:endParaRPr lang="de-DE" dirty="0"/>
          </a:p>
        </p:txBody>
      </p:sp>
      <p:sp>
        <p:nvSpPr>
          <p:cNvPr id="6" name="Title 5"/>
          <p:cNvSpPr>
            <a:spLocks noGrp="1"/>
          </p:cNvSpPr>
          <p:nvPr>
            <p:ph type="title"/>
          </p:nvPr>
        </p:nvSpPr>
        <p:spPr/>
        <p:txBody>
          <a:bodyPr/>
          <a:lstStyle/>
          <a:p>
            <a:r>
              <a:rPr lang="de-DE" dirty="0"/>
              <a:t>Ihre Ansprechpartnerin</a:t>
            </a:r>
          </a:p>
        </p:txBody>
      </p:sp>
      <p:sp>
        <p:nvSpPr>
          <p:cNvPr id="7" name="Date Placeholder 6"/>
          <p:cNvSpPr>
            <a:spLocks noGrp="1"/>
          </p:cNvSpPr>
          <p:nvPr>
            <p:ph type="dt" sz="half" idx="15"/>
          </p:nvPr>
        </p:nvSpPr>
        <p:spPr/>
        <p:txBody>
          <a:bodyPr/>
          <a:lstStyle/>
          <a:p>
            <a:r>
              <a:rPr lang="de-DE" dirty="0"/>
              <a:t>Luther | </a:t>
            </a:r>
            <a:fld id="{3DE6CB19-C48F-4296-B1FA-43F3AF97A5AF}" type="datetime1">
              <a:rPr lang="de-DE" smtClean="0"/>
              <a:t>10.03.2022</a:t>
            </a:fld>
            <a:r>
              <a:rPr lang="de-DE" dirty="0"/>
              <a:t> |</a:t>
            </a:r>
          </a:p>
        </p:txBody>
      </p:sp>
      <p:sp>
        <p:nvSpPr>
          <p:cNvPr id="8" name="Slide Number Placeholder 7"/>
          <p:cNvSpPr>
            <a:spLocks noGrp="1"/>
          </p:cNvSpPr>
          <p:nvPr>
            <p:ph type="sldNum" sz="quarter" idx="16"/>
          </p:nvPr>
        </p:nvSpPr>
        <p:spPr/>
        <p:txBody>
          <a:bodyPr/>
          <a:lstStyle/>
          <a:p>
            <a:fld id="{8ED280B2-FD19-491D-8746-6B7D39E89A7F}" type="slidenum">
              <a:rPr lang="de-DE" smtClean="0"/>
              <a:pPr/>
              <a:t>80</a:t>
            </a:fld>
            <a:endParaRPr lang="de-DE" dirty="0"/>
          </a:p>
        </p:txBody>
      </p:sp>
      <p:pic>
        <p:nvPicPr>
          <p:cNvPr id="9" name="Picture 5">
            <a:extLst>
              <a:ext uri="{FF2B5EF4-FFF2-40B4-BE49-F238E27FC236}">
                <a16:creationId xmlns:a16="http://schemas.microsoft.com/office/drawing/2014/main" id="{7BE57FF1-BB48-4849-90E5-0D90C51DB641}"/>
              </a:ext>
            </a:extLst>
          </p:cNvPr>
          <p:cNvPicPr>
            <a:picLocks noGrp="1" noChangeAspect="1" noChangeArrowheads="1"/>
          </p:cNvPicPr>
          <p:nvPr>
            <p:ph type="pic" sz="quarter" idx="13"/>
          </p:nvPr>
        </p:nvPicPr>
        <p:blipFill rotWithShape="1">
          <a:blip r:embed="rId2"/>
          <a:srcRect t="2014" b="11698"/>
          <a:stretch/>
        </p:blipFill>
        <p:spPr bwMode="auto">
          <a:xfrm>
            <a:off x="587375" y="1874838"/>
            <a:ext cx="2230438" cy="2427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77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de-DE"/>
              <a:t>Vielen Dank!</a:t>
            </a:r>
            <a:br>
              <a:rPr lang="de-DE"/>
            </a:br>
            <a:endParaRPr lang="de-DE" dirty="0"/>
          </a:p>
        </p:txBody>
      </p:sp>
      <p:sp>
        <p:nvSpPr>
          <p:cNvPr id="14" name="Date Placeholder 13"/>
          <p:cNvSpPr>
            <a:spLocks noGrp="1"/>
          </p:cNvSpPr>
          <p:nvPr>
            <p:ph type="dt" sz="half" idx="10"/>
          </p:nvPr>
        </p:nvSpPr>
        <p:spPr/>
        <p:txBody>
          <a:bodyPr/>
          <a:lstStyle/>
          <a:p>
            <a:r>
              <a:rPr lang="de-DE"/>
              <a:t>Luther | </a:t>
            </a:r>
            <a:fld id="{ED2FD0C7-45BE-4100-A7E2-9AFDE94183F6}" type="datetime1">
              <a:rPr lang="de-DE" smtClean="0"/>
              <a:t>10.03.2022</a:t>
            </a:fld>
            <a:r>
              <a:rPr lang="de-DE"/>
              <a:t> |</a:t>
            </a:r>
            <a:endParaRPr lang="de-DE" dirty="0"/>
          </a:p>
        </p:txBody>
      </p:sp>
      <p:sp>
        <p:nvSpPr>
          <p:cNvPr id="15" name="Slide Number Placeholder 14"/>
          <p:cNvSpPr>
            <a:spLocks noGrp="1"/>
          </p:cNvSpPr>
          <p:nvPr>
            <p:ph type="sldNum" sz="quarter" idx="11"/>
          </p:nvPr>
        </p:nvSpPr>
        <p:spPr/>
        <p:txBody>
          <a:bodyPr/>
          <a:lstStyle/>
          <a:p>
            <a:fld id="{8ED280B2-FD19-491D-8746-6B7D39E89A7F}" type="slidenum">
              <a:rPr lang="de-DE" smtClean="0"/>
              <a:pPr/>
              <a:t>81</a:t>
            </a:fld>
            <a:endParaRPr lang="de-DE" dirty="0"/>
          </a:p>
        </p:txBody>
      </p:sp>
      <p:pic>
        <p:nvPicPr>
          <p:cNvPr id="6" name="Grafik 15">
            <a:extLst>
              <a:ext uri="{FF2B5EF4-FFF2-40B4-BE49-F238E27FC236}">
                <a16:creationId xmlns:a16="http://schemas.microsoft.com/office/drawing/2014/main" id="{857BD4EF-4502-C74F-B305-39C66BEB6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Tree>
    <p:extLst>
      <p:ext uri="{BB962C8B-B14F-4D97-AF65-F5344CB8AC3E}">
        <p14:creationId xmlns:p14="http://schemas.microsoft.com/office/powerpoint/2010/main" val="18088511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8">
            <a:extLst>
              <a:ext uri="{FF2B5EF4-FFF2-40B4-BE49-F238E27FC236}">
                <a16:creationId xmlns:a16="http://schemas.microsoft.com/office/drawing/2014/main" id="{36FEB01F-B943-DE48-BD2B-5A09A9EBC54C}"/>
              </a:ext>
            </a:extLst>
          </p:cNvPr>
          <p:cNvSpPr/>
          <p:nvPr/>
        </p:nvSpPr>
        <p:spPr>
          <a:xfrm>
            <a:off x="587376" y="549276"/>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15">
            <a:extLst>
              <a:ext uri="{FF2B5EF4-FFF2-40B4-BE49-F238E27FC236}">
                <a16:creationId xmlns:a16="http://schemas.microsoft.com/office/drawing/2014/main" id="{857BD4EF-4502-C74F-B305-39C66BEB6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8" name="Textfeld 5">
            <a:extLst>
              <a:ext uri="{FF2B5EF4-FFF2-40B4-BE49-F238E27FC236}">
                <a16:creationId xmlns:a16="http://schemas.microsoft.com/office/drawing/2014/main" id="{16183EC4-AA8C-604A-B9A3-B448BD8776BD}"/>
              </a:ext>
            </a:extLst>
          </p:cNvPr>
          <p:cNvSpPr txBox="1"/>
          <p:nvPr/>
        </p:nvSpPr>
        <p:spPr>
          <a:xfrm>
            <a:off x="1127325" y="1815576"/>
            <a:ext cx="10277857" cy="2935718"/>
          </a:xfrm>
          <a:prstGeom prst="rect">
            <a:avLst/>
          </a:prstGeom>
          <a:noFill/>
        </p:spPr>
        <p:txBody>
          <a:bodyPr wrap="square" lIns="0" tIns="0" rIns="0" bIns="0" rtlCol="0">
            <a:noAutofit/>
          </a:bodyPr>
          <a:lstStyle/>
          <a:p>
            <a:pPr algn="l" latinLnBrk="0" hangingPunct="0">
              <a:spcAft>
                <a:spcPts val="1200"/>
              </a:spcAft>
            </a:pPr>
            <a:r>
              <a:rPr lang="de-DE" sz="1800" dirty="0">
                <a:solidFill>
                  <a:schemeClr val="bg1"/>
                </a:solidFill>
              </a:rPr>
              <a:t>Die Angaben in dieser Präsentation sind ausschließlich für die genannte Veranstaltung </a:t>
            </a:r>
            <a:br>
              <a:rPr lang="de-DE" sz="1800" dirty="0">
                <a:solidFill>
                  <a:schemeClr val="bg1"/>
                </a:solidFill>
              </a:rPr>
            </a:br>
            <a:r>
              <a:rPr lang="de-DE" sz="1800" dirty="0">
                <a:solidFill>
                  <a:schemeClr val="bg1"/>
                </a:solidFill>
              </a:rPr>
              <a:t>bestimmt. Die Überlassung der Präsentation erfolgt nur für den internen Gebrauch des </a:t>
            </a:r>
            <a:br>
              <a:rPr lang="de-DE" sz="1800" dirty="0">
                <a:solidFill>
                  <a:schemeClr val="bg1"/>
                </a:solidFill>
              </a:rPr>
            </a:br>
            <a:r>
              <a:rPr lang="de-DE" sz="1800" dirty="0">
                <a:solidFill>
                  <a:schemeClr val="bg1"/>
                </a:solidFill>
              </a:rPr>
              <a:t>Empfängers. Die hier zusammengestellten Texte und Grafiken dienen allein der Darstellung </a:t>
            </a:r>
            <a:br>
              <a:rPr lang="de-DE" sz="1800" dirty="0">
                <a:solidFill>
                  <a:schemeClr val="bg1"/>
                </a:solidFill>
              </a:rPr>
            </a:br>
            <a:r>
              <a:rPr lang="de-DE" sz="1800" dirty="0">
                <a:solidFill>
                  <a:schemeClr val="bg1"/>
                </a:solidFill>
              </a:rPr>
              <a:t>im Rahmen dieser Veranstaltung und dokumentieren die Thematik ggf. nicht vollständig.   </a:t>
            </a:r>
            <a:br>
              <a:rPr lang="de-DE" sz="1800" dirty="0">
                <a:solidFill>
                  <a:schemeClr val="bg1"/>
                </a:solidFill>
              </a:rPr>
            </a:br>
            <a:br>
              <a:rPr lang="de-DE" sz="1800" dirty="0">
                <a:solidFill>
                  <a:schemeClr val="bg1"/>
                </a:solidFill>
              </a:rPr>
            </a:br>
            <a:r>
              <a:rPr lang="de-DE" sz="1800" dirty="0">
                <a:solidFill>
                  <a:schemeClr val="bg1"/>
                </a:solidFill>
              </a:rPr>
              <a:t>Die Präsentation stellt keine Rechts- oder Steuerberatung dar und wir haften daher nicht für </a:t>
            </a:r>
            <a:br>
              <a:rPr lang="de-DE" sz="1800" dirty="0">
                <a:solidFill>
                  <a:schemeClr val="bg1"/>
                </a:solidFill>
              </a:rPr>
            </a:br>
            <a:r>
              <a:rPr lang="de-DE" sz="1800" dirty="0">
                <a:solidFill>
                  <a:schemeClr val="bg1"/>
                </a:solidFill>
              </a:rPr>
              <a:t>den Inhalt. Diese erfolgt individuell unter Berücksichtigung der Umstände des Einzelfalls auf </a:t>
            </a:r>
            <a:br>
              <a:rPr lang="de-DE" sz="1800" dirty="0">
                <a:solidFill>
                  <a:schemeClr val="bg1"/>
                </a:solidFill>
              </a:rPr>
            </a:br>
            <a:r>
              <a:rPr lang="de-DE" sz="1800" dirty="0">
                <a:solidFill>
                  <a:schemeClr val="bg1"/>
                </a:solidFill>
              </a:rPr>
              <a:t>der Grundlage unserer Mandatsvereinbarung. Die Verteilung, Zitierung und Vervielfältigung – </a:t>
            </a:r>
            <a:br>
              <a:rPr lang="de-DE" sz="1800" dirty="0">
                <a:solidFill>
                  <a:schemeClr val="bg1"/>
                </a:solidFill>
              </a:rPr>
            </a:br>
            <a:r>
              <a:rPr lang="de-DE" sz="1800" dirty="0">
                <a:solidFill>
                  <a:schemeClr val="bg1"/>
                </a:solidFill>
              </a:rPr>
              <a:t>auch auszugsweise – des Inhalts zum Zwecke der Weitergabe an Dritte ist nur nach vorheriger Absprache gestattet.</a:t>
            </a:r>
            <a:endParaRPr lang="de-DE" sz="1800" b="0" kern="1200" dirty="0">
              <a:solidFill>
                <a:schemeClr val="bg1"/>
              </a:solidFill>
              <a:effectLst/>
              <a:latin typeface="+mn-lt"/>
              <a:ea typeface="+mn-ea"/>
              <a:cs typeface="+mn-cs"/>
            </a:endParaRPr>
          </a:p>
        </p:txBody>
      </p:sp>
      <p:sp>
        <p:nvSpPr>
          <p:cNvPr id="4" name="Date Placeholder 3"/>
          <p:cNvSpPr>
            <a:spLocks noGrp="1"/>
          </p:cNvSpPr>
          <p:nvPr>
            <p:ph type="dt" sz="half" idx="10"/>
          </p:nvPr>
        </p:nvSpPr>
        <p:spPr/>
        <p:txBody>
          <a:bodyPr/>
          <a:lstStyle/>
          <a:p>
            <a:r>
              <a:rPr lang="de-DE"/>
              <a:t>Luther | </a:t>
            </a:r>
            <a:fld id="{641DD8E3-4302-434C-8D85-8B9BE5C02B99}" type="datetime1">
              <a:rPr lang="de-DE" smtClean="0"/>
              <a:t>10.03.2022</a:t>
            </a:fld>
            <a:r>
              <a:rPr lang="de-DE"/>
              <a:t> |</a:t>
            </a:r>
            <a:endParaRPr lang="de-DE" dirty="0"/>
          </a:p>
        </p:txBody>
      </p:sp>
      <p:sp>
        <p:nvSpPr>
          <p:cNvPr id="5" name="Slide Number Placeholder 4"/>
          <p:cNvSpPr>
            <a:spLocks noGrp="1"/>
          </p:cNvSpPr>
          <p:nvPr>
            <p:ph type="sldNum" sz="quarter" idx="11"/>
          </p:nvPr>
        </p:nvSpPr>
        <p:spPr/>
        <p:txBody>
          <a:bodyPr/>
          <a:lstStyle/>
          <a:p>
            <a:fld id="{8ED280B2-FD19-491D-8746-6B7D39E89A7F}" type="slidenum">
              <a:rPr lang="de-DE" smtClean="0"/>
              <a:pPr/>
              <a:t>82</a:t>
            </a:fld>
            <a:endParaRPr lang="de-DE" dirty="0"/>
          </a:p>
        </p:txBody>
      </p:sp>
    </p:spTree>
    <p:extLst>
      <p:ext uri="{BB962C8B-B14F-4D97-AF65-F5344CB8AC3E}">
        <p14:creationId xmlns:p14="http://schemas.microsoft.com/office/powerpoint/2010/main" val="31636109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8">
            <a:extLst>
              <a:ext uri="{FF2B5EF4-FFF2-40B4-BE49-F238E27FC236}">
                <a16:creationId xmlns:a16="http://schemas.microsoft.com/office/drawing/2014/main" id="{36FEB01F-B943-DE48-BD2B-5A09A9EBC54C}"/>
              </a:ext>
            </a:extLst>
          </p:cNvPr>
          <p:cNvSpPr/>
          <p:nvPr/>
        </p:nvSpPr>
        <p:spPr>
          <a:xfrm>
            <a:off x="587376" y="549276"/>
            <a:ext cx="11017250" cy="57594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10">
            <a:extLst>
              <a:ext uri="{FF2B5EF4-FFF2-40B4-BE49-F238E27FC236}">
                <a16:creationId xmlns:a16="http://schemas.microsoft.com/office/drawing/2014/main" id="{BD9793D0-7059-2341-8896-893972A07443}"/>
              </a:ext>
            </a:extLst>
          </p:cNvPr>
          <p:cNvSpPr txBox="1"/>
          <p:nvPr/>
        </p:nvSpPr>
        <p:spPr>
          <a:xfrm>
            <a:off x="1127325" y="2027013"/>
            <a:ext cx="8483694" cy="1675843"/>
          </a:xfrm>
          <a:prstGeom prst="rect">
            <a:avLst/>
          </a:prstGeom>
          <a:noFill/>
        </p:spPr>
        <p:txBody>
          <a:bodyPr wrap="square" lIns="0" tIns="0" rIns="0" bIns="0" rtlCol="0">
            <a:spAutoFit/>
          </a:bodyPr>
          <a:lstStyle/>
          <a:p>
            <a:pPr>
              <a:lnSpc>
                <a:spcPct val="120000"/>
              </a:lnSpc>
              <a:spcAft>
                <a:spcPts val="300"/>
              </a:spcAft>
            </a:pPr>
            <a:r>
              <a:rPr lang="de-DE" sz="1400" b="1" i="0" u="none" strike="noStrike" kern="1200" baseline="0" dirty="0">
                <a:solidFill>
                  <a:schemeClr val="bg1"/>
                </a:solidFill>
                <a:latin typeface="+mn-lt"/>
                <a:ea typeface="+mn-ea"/>
                <a:cs typeface="+mn-cs"/>
              </a:rPr>
              <a:t>Bangkok, Berlin, Brüssel, Delhi-</a:t>
            </a:r>
            <a:r>
              <a:rPr lang="de-DE" sz="1400" b="1" i="0" u="none" strike="noStrike" kern="1200" baseline="0" dirty="0" err="1">
                <a:solidFill>
                  <a:schemeClr val="bg1"/>
                </a:solidFill>
                <a:latin typeface="+mn-lt"/>
                <a:ea typeface="+mn-ea"/>
                <a:cs typeface="+mn-cs"/>
              </a:rPr>
              <a:t>Gurugram</a:t>
            </a:r>
            <a:r>
              <a:rPr lang="de-DE" sz="1400" b="1" i="0" u="none" strike="noStrike" kern="1200" baseline="0" dirty="0">
                <a:solidFill>
                  <a:schemeClr val="bg1"/>
                </a:solidFill>
                <a:latin typeface="+mn-lt"/>
                <a:ea typeface="+mn-ea"/>
                <a:cs typeface="+mn-cs"/>
              </a:rPr>
              <a:t>, Düsseldorf, Essen, Frankfurt a. M., Hamburg, </a:t>
            </a:r>
            <a:br>
              <a:rPr lang="de-DE" sz="1400" b="1" i="0" u="none" strike="noStrike" kern="1200" baseline="0" dirty="0">
                <a:solidFill>
                  <a:schemeClr val="bg1"/>
                </a:solidFill>
                <a:latin typeface="+mn-lt"/>
                <a:ea typeface="+mn-ea"/>
                <a:cs typeface="+mn-cs"/>
              </a:rPr>
            </a:br>
            <a:r>
              <a:rPr lang="de-DE" sz="1400" b="1" i="0" u="none" strike="noStrike" kern="1200" baseline="0" dirty="0">
                <a:solidFill>
                  <a:schemeClr val="bg1"/>
                </a:solidFill>
                <a:latin typeface="+mn-lt"/>
                <a:ea typeface="+mn-ea"/>
                <a:cs typeface="+mn-cs"/>
              </a:rPr>
              <a:t>Hannover, Jakarta, Köln, Kuala Lumpur, Leipzig, London, Luxemburg, München, Shanghai, Singapur, Stuttgart, </a:t>
            </a:r>
            <a:r>
              <a:rPr lang="de-DE" sz="1400" b="1" i="0" u="none" strike="noStrike" kern="1200" baseline="0" dirty="0" err="1">
                <a:solidFill>
                  <a:schemeClr val="bg1"/>
                </a:solidFill>
                <a:latin typeface="+mn-lt"/>
                <a:ea typeface="+mn-ea"/>
                <a:cs typeface="+mn-cs"/>
              </a:rPr>
              <a:t>Yangon</a:t>
            </a:r>
            <a:r>
              <a:rPr lang="de-DE" sz="1400" b="1" i="0" u="none" strike="noStrike" kern="1200" baseline="0" dirty="0">
                <a:solidFill>
                  <a:schemeClr val="bg1"/>
                </a:solidFill>
                <a:latin typeface="+mn-lt"/>
                <a:ea typeface="+mn-ea"/>
                <a:cs typeface="+mn-cs"/>
              </a:rPr>
              <a:t> </a:t>
            </a:r>
          </a:p>
          <a:p>
            <a:endParaRPr lang="de-DE" sz="1400" b="1" i="0" u="none" strike="noStrike" kern="1200" baseline="0" dirty="0">
              <a:solidFill>
                <a:schemeClr val="bg1"/>
              </a:solidFill>
              <a:latin typeface="+mn-lt"/>
              <a:ea typeface="+mn-ea"/>
              <a:cs typeface="+mn-cs"/>
            </a:endParaRPr>
          </a:p>
          <a:p>
            <a:r>
              <a:rPr lang="de-DE" sz="1400" b="0" i="0" u="none" strike="noStrike" kern="1200" baseline="0" dirty="0">
                <a:solidFill>
                  <a:schemeClr val="bg1"/>
                </a:solidFill>
                <a:latin typeface="+mn-lt"/>
                <a:ea typeface="+mn-ea"/>
                <a:cs typeface="+mn-cs"/>
              </a:rPr>
              <a:t>Weitere Informationen finden Sie unter </a:t>
            </a:r>
            <a:br>
              <a:rPr lang="de-DE" sz="1400" b="0" i="0" u="none" strike="noStrike" kern="1200" baseline="0" dirty="0">
                <a:solidFill>
                  <a:schemeClr val="bg1"/>
                </a:solidFill>
                <a:latin typeface="+mn-lt"/>
                <a:ea typeface="+mn-ea"/>
                <a:cs typeface="+mn-cs"/>
              </a:rPr>
            </a:br>
            <a:r>
              <a:rPr lang="de-DE" sz="1400" b="0" i="0" u="none" strike="noStrike" kern="1200" baseline="0" dirty="0">
                <a:solidFill>
                  <a:schemeClr val="bg1"/>
                </a:solidFill>
                <a:latin typeface="+mn-lt"/>
                <a:ea typeface="+mn-ea"/>
                <a:cs typeface="+mn-cs"/>
              </a:rPr>
              <a:t>www.luther-lawfirm.com</a:t>
            </a:r>
            <a:br>
              <a:rPr lang="de-DE" sz="1400" b="0" i="0" u="none" strike="noStrike" kern="1200" baseline="0" dirty="0">
                <a:solidFill>
                  <a:schemeClr val="bg1"/>
                </a:solidFill>
                <a:latin typeface="+mn-lt"/>
                <a:ea typeface="+mn-ea"/>
                <a:cs typeface="+mn-cs"/>
              </a:rPr>
            </a:br>
            <a:r>
              <a:rPr lang="de-DE" sz="1400" b="0" i="0" u="none" strike="noStrike" kern="1200" baseline="0" dirty="0">
                <a:solidFill>
                  <a:schemeClr val="bg1"/>
                </a:solidFill>
                <a:latin typeface="+mn-lt"/>
                <a:ea typeface="+mn-ea"/>
                <a:cs typeface="+mn-cs"/>
              </a:rPr>
              <a:t>www.luther-services.com</a:t>
            </a:r>
          </a:p>
        </p:txBody>
      </p:sp>
      <p:pic>
        <p:nvPicPr>
          <p:cNvPr id="6" name="Grafik 15">
            <a:extLst>
              <a:ext uri="{FF2B5EF4-FFF2-40B4-BE49-F238E27FC236}">
                <a16:creationId xmlns:a16="http://schemas.microsoft.com/office/drawing/2014/main" id="{857BD4EF-4502-C74F-B305-39C66BEB63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325" y="981671"/>
            <a:ext cx="1803400" cy="469107"/>
          </a:xfrm>
          <a:prstGeom prst="rect">
            <a:avLst/>
          </a:prstGeom>
          <a:noFill/>
        </p:spPr>
      </p:pic>
      <p:sp>
        <p:nvSpPr>
          <p:cNvPr id="5" name="Date Placeholder 4"/>
          <p:cNvSpPr>
            <a:spLocks noGrp="1"/>
          </p:cNvSpPr>
          <p:nvPr>
            <p:ph type="dt" sz="half" idx="10"/>
          </p:nvPr>
        </p:nvSpPr>
        <p:spPr/>
        <p:txBody>
          <a:bodyPr/>
          <a:lstStyle/>
          <a:p>
            <a:r>
              <a:rPr lang="de-DE"/>
              <a:t>Luther | </a:t>
            </a:r>
            <a:fld id="{9975F834-5F93-4105-9A97-5DBCF258F7DA}" type="datetime1">
              <a:rPr lang="de-DE" smtClean="0"/>
              <a:t>10.03.2022</a:t>
            </a:fld>
            <a:r>
              <a:rPr lang="de-DE"/>
              <a:t> |</a:t>
            </a:r>
            <a:endParaRPr lang="de-DE" dirty="0"/>
          </a:p>
        </p:txBody>
      </p:sp>
      <p:sp>
        <p:nvSpPr>
          <p:cNvPr id="7" name="Slide Number Placeholder 6"/>
          <p:cNvSpPr>
            <a:spLocks noGrp="1"/>
          </p:cNvSpPr>
          <p:nvPr>
            <p:ph type="sldNum" sz="quarter" idx="11"/>
          </p:nvPr>
        </p:nvSpPr>
        <p:spPr/>
        <p:txBody>
          <a:bodyPr/>
          <a:lstStyle/>
          <a:p>
            <a:fld id="{8ED280B2-FD19-491D-8746-6B7D39E89A7F}" type="slidenum">
              <a:rPr lang="de-DE" smtClean="0"/>
              <a:pPr/>
              <a:t>83</a:t>
            </a:fld>
            <a:endParaRPr lang="de-DE" dirty="0"/>
          </a:p>
        </p:txBody>
      </p:sp>
    </p:spTree>
    <p:extLst>
      <p:ext uri="{BB962C8B-B14F-4D97-AF65-F5344CB8AC3E}">
        <p14:creationId xmlns:p14="http://schemas.microsoft.com/office/powerpoint/2010/main" val="56126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de-DE" dirty="0"/>
              <a:t>Rechtliche Grundlagen (Auszug)</a:t>
            </a:r>
          </a:p>
        </p:txBody>
      </p:sp>
      <p:sp>
        <p:nvSpPr>
          <p:cNvPr id="5" name="Date Placeholder 4"/>
          <p:cNvSpPr>
            <a:spLocks noGrp="1"/>
          </p:cNvSpPr>
          <p:nvPr>
            <p:ph type="dt" sz="half" idx="10"/>
          </p:nvPr>
        </p:nvSpPr>
        <p:spPr/>
        <p:txBody>
          <a:bodyPr/>
          <a:lstStyle/>
          <a:p>
            <a:r>
              <a:rPr lang="de-DE"/>
              <a:t>Luther | </a:t>
            </a:r>
            <a:fld id="{16824C48-A346-47AF-A028-A69AC37F700C}" type="datetime1">
              <a:rPr lang="de-DE" smtClean="0"/>
              <a:t>10.03.2022</a:t>
            </a:fld>
            <a:r>
              <a:rPr lang="de-DE"/>
              <a:t> |</a:t>
            </a:r>
            <a:endParaRPr lang="de-DE" dirty="0"/>
          </a:p>
        </p:txBody>
      </p:sp>
      <p:sp>
        <p:nvSpPr>
          <p:cNvPr id="6" name="Slide Number Placeholder 5"/>
          <p:cNvSpPr>
            <a:spLocks noGrp="1"/>
          </p:cNvSpPr>
          <p:nvPr>
            <p:ph type="sldNum" sz="quarter" idx="11"/>
          </p:nvPr>
        </p:nvSpPr>
        <p:spPr/>
        <p:txBody>
          <a:bodyPr/>
          <a:lstStyle/>
          <a:p>
            <a:fld id="{8ED280B2-FD19-491D-8746-6B7D39E89A7F}" type="slidenum">
              <a:rPr lang="de-DE" smtClean="0"/>
              <a:pPr/>
              <a:t>9</a:t>
            </a:fld>
            <a:endParaRPr lang="de-DE" dirty="0"/>
          </a:p>
        </p:txBody>
      </p:sp>
      <p:graphicFrame>
        <p:nvGraphicFramePr>
          <p:cNvPr id="2" name="Table 1"/>
          <p:cNvGraphicFramePr>
            <a:graphicFrameLocks noGrp="1"/>
          </p:cNvGraphicFramePr>
          <p:nvPr/>
        </p:nvGraphicFramePr>
        <p:xfrm>
          <a:off x="587375" y="1801682"/>
          <a:ext cx="11017248" cy="2031523"/>
        </p:xfrm>
        <a:graphic>
          <a:graphicData uri="http://schemas.openxmlformats.org/drawingml/2006/table">
            <a:tbl>
              <a:tblPr firstRow="1" bandRow="1">
                <a:tableStyleId>{5C22544A-7EE6-4342-B048-85BDC9FD1C3A}</a:tableStyleId>
              </a:tblPr>
              <a:tblGrid>
                <a:gridCol w="2754312">
                  <a:extLst>
                    <a:ext uri="{9D8B030D-6E8A-4147-A177-3AD203B41FA5}">
                      <a16:colId xmlns:a16="http://schemas.microsoft.com/office/drawing/2014/main" val="922118425"/>
                    </a:ext>
                  </a:extLst>
                </a:gridCol>
                <a:gridCol w="2612546">
                  <a:extLst>
                    <a:ext uri="{9D8B030D-6E8A-4147-A177-3AD203B41FA5}">
                      <a16:colId xmlns:a16="http://schemas.microsoft.com/office/drawing/2014/main" val="73824713"/>
                    </a:ext>
                  </a:extLst>
                </a:gridCol>
                <a:gridCol w="2896078">
                  <a:extLst>
                    <a:ext uri="{9D8B030D-6E8A-4147-A177-3AD203B41FA5}">
                      <a16:colId xmlns:a16="http://schemas.microsoft.com/office/drawing/2014/main" val="1117148294"/>
                    </a:ext>
                  </a:extLst>
                </a:gridCol>
                <a:gridCol w="2754312">
                  <a:extLst>
                    <a:ext uri="{9D8B030D-6E8A-4147-A177-3AD203B41FA5}">
                      <a16:colId xmlns:a16="http://schemas.microsoft.com/office/drawing/2014/main" val="2735458567"/>
                    </a:ext>
                  </a:extLst>
                </a:gridCol>
              </a:tblGrid>
              <a:tr h="6599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1" dirty="0"/>
                        <a:t>Strafrechtliche Normen</a:t>
                      </a:r>
                      <a:endParaRPr lang="de-DE" sz="1800" dirty="0">
                        <a:solidFill>
                          <a:srgbClr val="000000"/>
                        </a:solidFill>
                        <a:uFill>
                          <a:solidFill>
                            <a:srgbClr val="000000"/>
                          </a:solidFill>
                        </a:uFill>
                        <a:ea typeface="Times New Roman" panose="02020603050405020304" pitchFamily="18" charset="0"/>
                        <a:cs typeface="Times New Roman" panose="02020603050405020304" pitchFamily="18" charset="0"/>
                      </a:endParaRPr>
                    </a:p>
                  </a:txBody>
                  <a:tcPr anchor="ctr"/>
                </a:tc>
                <a:tc>
                  <a:txBody>
                    <a:bodyPr/>
                    <a:lstStyle/>
                    <a:p>
                      <a:r>
                        <a:rPr lang="de-DE" sz="1800" dirty="0"/>
                        <a:t>Berufsrecht</a:t>
                      </a:r>
                    </a:p>
                  </a:txBody>
                  <a:tcPr anchor="ctr"/>
                </a:tc>
                <a:tc>
                  <a:txBody>
                    <a:bodyPr/>
                    <a:lstStyle/>
                    <a:p>
                      <a:r>
                        <a:rPr lang="de-DE" sz="1800" dirty="0"/>
                        <a:t>Vertragsarztrecht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1" dirty="0"/>
                        <a:t>Krankenhaus-planungsrecht</a:t>
                      </a:r>
                    </a:p>
                  </a:txBody>
                  <a:tcPr anchor="ctr"/>
                </a:tc>
                <a:extLst>
                  <a:ext uri="{0D108BD9-81ED-4DB2-BD59-A6C34878D82A}">
                    <a16:rowId xmlns:a16="http://schemas.microsoft.com/office/drawing/2014/main" val="3601002956"/>
                  </a:ext>
                </a:extLst>
              </a:tr>
              <a:tr h="370840">
                <a:tc>
                  <a:txBody>
                    <a:bodyPr/>
                    <a:lstStyle/>
                    <a:p>
                      <a:pPr marL="180000" indent="-180000">
                        <a:spcBef>
                          <a:spcPts val="300"/>
                        </a:spcBef>
                        <a:spcAft>
                          <a:spcPts val="600"/>
                        </a:spcAft>
                        <a:buClr>
                          <a:schemeClr val="accent1"/>
                        </a:buClr>
                        <a:buFont typeface="Wingdings" panose="05000000000000000000" pitchFamily="2" charset="2"/>
                        <a:buChar char="§"/>
                      </a:pPr>
                      <a:r>
                        <a:rPr lang="de-DE" sz="1600" dirty="0">
                          <a:latin typeface="+mn-lt"/>
                        </a:rPr>
                        <a:t>§§ </a:t>
                      </a:r>
                      <a:r>
                        <a:rPr lang="de-DE" sz="1600" dirty="0">
                          <a:solidFill>
                            <a:srgbClr val="000000"/>
                          </a:solidFill>
                          <a:uFill>
                            <a:solidFill>
                              <a:srgbClr val="000000"/>
                            </a:solidFill>
                          </a:uFill>
                          <a:latin typeface="+mn-lt"/>
                          <a:ea typeface="Times New Roman" panose="02020603050405020304" pitchFamily="18" charset="0"/>
                          <a:cs typeface="Arial" panose="020B0604020202020204" pitchFamily="34" charset="0"/>
                        </a:rPr>
                        <a:t>299a, b StGB</a:t>
                      </a:r>
                    </a:p>
                    <a:p>
                      <a:pPr marL="180000" indent="-180000">
                        <a:spcBef>
                          <a:spcPts val="300"/>
                        </a:spcBef>
                        <a:spcAft>
                          <a:spcPts val="600"/>
                        </a:spcAft>
                        <a:buClr>
                          <a:schemeClr val="accent1"/>
                        </a:buClr>
                        <a:buFont typeface="Wingdings" panose="05000000000000000000" pitchFamily="2" charset="2"/>
                        <a:buChar char="§"/>
                      </a:pPr>
                      <a:r>
                        <a:rPr lang="de-DE" sz="1600" dirty="0">
                          <a:solidFill>
                            <a:srgbClr val="000000"/>
                          </a:solidFill>
                          <a:uFill>
                            <a:solidFill>
                              <a:srgbClr val="000000"/>
                            </a:solidFill>
                          </a:uFill>
                          <a:latin typeface="+mn-lt"/>
                          <a:ea typeface="Times New Roman" panose="02020603050405020304" pitchFamily="18" charset="0"/>
                          <a:cs typeface="Arial" panose="020B0604020202020204" pitchFamily="34" charset="0"/>
                        </a:rPr>
                        <a:t>Ggf. </a:t>
                      </a:r>
                      <a:r>
                        <a:rPr lang="de-DE" sz="1600" dirty="0">
                          <a:latin typeface="+mn-lt"/>
                        </a:rPr>
                        <a:t>§§</a:t>
                      </a:r>
                      <a:r>
                        <a:rPr lang="de-DE" sz="1600" dirty="0">
                          <a:solidFill>
                            <a:srgbClr val="000000"/>
                          </a:solidFill>
                          <a:uFill>
                            <a:solidFill>
                              <a:srgbClr val="000000"/>
                            </a:solidFill>
                          </a:uFill>
                          <a:latin typeface="+mn-lt"/>
                          <a:ea typeface="Times New Roman" panose="02020603050405020304" pitchFamily="18" charset="0"/>
                          <a:cs typeface="Arial" panose="020B0604020202020204" pitchFamily="34" charset="0"/>
                        </a:rPr>
                        <a:t> 331 ff. StGB</a:t>
                      </a:r>
                    </a:p>
                    <a:p>
                      <a:pPr marL="180000" indent="-180000">
                        <a:spcBef>
                          <a:spcPts val="300"/>
                        </a:spcBef>
                        <a:spcAft>
                          <a:spcPts val="600"/>
                        </a:spcAft>
                        <a:buClr>
                          <a:schemeClr val="accent1"/>
                        </a:buClr>
                        <a:buFont typeface="Wingdings" panose="05000000000000000000" pitchFamily="2" charset="2"/>
                        <a:buChar char="§"/>
                      </a:pPr>
                      <a:r>
                        <a:rPr lang="de-DE" sz="1600" dirty="0">
                          <a:latin typeface="+mn-lt"/>
                        </a:rPr>
                        <a:t>§</a:t>
                      </a:r>
                      <a:r>
                        <a:rPr lang="de-DE" sz="1600" dirty="0">
                          <a:solidFill>
                            <a:srgbClr val="000000"/>
                          </a:solidFill>
                          <a:uFill>
                            <a:solidFill>
                              <a:srgbClr val="000000"/>
                            </a:solidFill>
                          </a:uFill>
                          <a:latin typeface="+mn-lt"/>
                          <a:ea typeface="Times New Roman" panose="02020603050405020304" pitchFamily="18" charset="0"/>
                          <a:cs typeface="Arial" panose="020B0604020202020204" pitchFamily="34" charset="0"/>
                        </a:rPr>
                        <a:t> 263 Abs. 1 StGB</a:t>
                      </a:r>
                    </a:p>
                    <a:p>
                      <a:endParaRPr lang="de-DE" sz="1600"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 </a:t>
                      </a:r>
                      <a:r>
                        <a:rPr lang="de-DE" sz="1600" dirty="0">
                          <a:solidFill>
                            <a:srgbClr val="000000"/>
                          </a:solidFill>
                          <a:uFill>
                            <a:solidFill>
                              <a:srgbClr val="000000"/>
                            </a:solidFill>
                          </a:uFill>
                          <a:ea typeface="Times New Roman" panose="02020603050405020304" pitchFamily="18" charset="0"/>
                          <a:cs typeface="Times New Roman" panose="02020603050405020304" pitchFamily="18" charset="0"/>
                        </a:rPr>
                        <a:t>31 MBO-Ä</a:t>
                      </a:r>
                    </a:p>
                    <a:p>
                      <a:endParaRPr lang="de-DE" sz="1600"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 </a:t>
                      </a:r>
                      <a:r>
                        <a:rPr lang="de-DE" sz="1600" dirty="0">
                          <a:solidFill>
                            <a:srgbClr val="000000"/>
                          </a:solidFill>
                          <a:uFill>
                            <a:solidFill>
                              <a:srgbClr val="000000"/>
                            </a:solidFill>
                          </a:uFill>
                          <a:ea typeface="Times New Roman" panose="02020603050405020304" pitchFamily="18" charset="0"/>
                          <a:cs typeface="Times New Roman" panose="02020603050405020304" pitchFamily="18" charset="0"/>
                        </a:rPr>
                        <a:t>73 Abs. 7 Satz 1 SGB V</a:t>
                      </a:r>
                    </a:p>
                    <a:p>
                      <a:endParaRPr lang="de-DE" sz="1600" dirty="0"/>
                    </a:p>
                  </a:txBody>
                  <a:tcPr>
                    <a:solidFill>
                      <a:schemeClr val="bg1">
                        <a:lumMod val="95000"/>
                      </a:schemeClr>
                    </a:solidFill>
                  </a:tcPr>
                </a:tc>
                <a:tc>
                  <a:txBody>
                    <a:bodyPr/>
                    <a:lstStyle/>
                    <a:p>
                      <a:pPr marL="0" indent="0">
                        <a:spcBef>
                          <a:spcPts val="300"/>
                        </a:spcBef>
                        <a:spcAft>
                          <a:spcPts val="600"/>
                        </a:spcAft>
                        <a:buFont typeface="Arial" panose="020B0604020202020204" pitchFamily="34" charset="0"/>
                        <a:buNone/>
                      </a:pPr>
                      <a:r>
                        <a:rPr lang="de-DE" sz="1600" dirty="0">
                          <a:solidFill>
                            <a:srgbClr val="000000"/>
                          </a:solidFill>
                          <a:uFill>
                            <a:solidFill>
                              <a:srgbClr val="000000"/>
                            </a:solidFill>
                          </a:uFill>
                          <a:ea typeface="Times New Roman" panose="02020603050405020304" pitchFamily="18" charset="0"/>
                          <a:cs typeface="Times New Roman" panose="02020603050405020304" pitchFamily="18" charset="0"/>
                        </a:rPr>
                        <a:t>z. B. </a:t>
                      </a:r>
                      <a:r>
                        <a:rPr lang="de-DE" sz="1600" dirty="0"/>
                        <a:t>§ </a:t>
                      </a:r>
                      <a:r>
                        <a:rPr lang="de-DE" sz="1600" dirty="0">
                          <a:solidFill>
                            <a:srgbClr val="000000"/>
                          </a:solidFill>
                          <a:uFill>
                            <a:solidFill>
                              <a:srgbClr val="000000"/>
                            </a:solidFill>
                          </a:uFill>
                          <a:ea typeface="Times New Roman" panose="02020603050405020304" pitchFamily="18" charset="0"/>
                          <a:cs typeface="Times New Roman" panose="02020603050405020304" pitchFamily="18" charset="0"/>
                        </a:rPr>
                        <a:t>31a KHGG </a:t>
                      </a:r>
                      <a:endParaRPr lang="de-DE" sz="1600" dirty="0"/>
                    </a:p>
                  </a:txBody>
                  <a:tcPr>
                    <a:solidFill>
                      <a:schemeClr val="bg1">
                        <a:lumMod val="95000"/>
                      </a:schemeClr>
                    </a:solidFill>
                  </a:tcPr>
                </a:tc>
                <a:extLst>
                  <a:ext uri="{0D108BD9-81ED-4DB2-BD59-A6C34878D82A}">
                    <a16:rowId xmlns:a16="http://schemas.microsoft.com/office/drawing/2014/main" val="2472003864"/>
                  </a:ext>
                </a:extLst>
              </a:tr>
            </a:tbl>
          </a:graphicData>
        </a:graphic>
      </p:graphicFrame>
    </p:spTree>
    <p:extLst>
      <p:ext uri="{BB962C8B-B14F-4D97-AF65-F5344CB8AC3E}">
        <p14:creationId xmlns:p14="http://schemas.microsoft.com/office/powerpoint/2010/main" val="626195377"/>
      </p:ext>
    </p:extLst>
  </p:cSld>
  <p:clrMapOvr>
    <a:masterClrMapping/>
  </p:clrMapOvr>
</p:sld>
</file>

<file path=ppt/theme/theme1.xml><?xml version="1.0" encoding="utf-8"?>
<a:theme xmlns:a="http://schemas.openxmlformats.org/drawingml/2006/main" name="Luther Format Vorlagen">
  <a:themeElements>
    <a:clrScheme name="LutherStandard">
      <a:dk1>
        <a:srgbClr val="000000"/>
      </a:dk1>
      <a:lt1>
        <a:srgbClr val="FFFFFF"/>
      </a:lt1>
      <a:dk2>
        <a:srgbClr val="000000"/>
      </a:dk2>
      <a:lt2>
        <a:srgbClr val="B2B2B2"/>
      </a:lt2>
      <a:accent1>
        <a:srgbClr val="C7114A"/>
      </a:accent1>
      <a:accent2>
        <a:srgbClr val="858585"/>
      </a:accent2>
      <a:accent3>
        <a:srgbClr val="000000"/>
      </a:accent3>
      <a:accent4>
        <a:srgbClr val="D0D0D0"/>
      </a:accent4>
      <a:accent5>
        <a:srgbClr val="F69DB9"/>
      </a:accent5>
      <a:accent6>
        <a:srgbClr val="F15C8B"/>
      </a:accent6>
      <a:hlink>
        <a:srgbClr val="C7114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36000" tIns="36000" rIns="36000" bIns="36000" rtlCol="0" anchor="ctr"/>
      <a:lstStyle>
        <a:defPPr algn="ctr">
          <a:defRPr b="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lank.potx" id="{70856723-B77C-4BB4-B9F7-A4F958A42CDC}" vid="{DEF20174-8ACC-4BD0-BFAC-2DEC96D74084}"/>
    </a:ext>
  </a:extLst>
</a:theme>
</file>

<file path=ppt/theme/theme2.xml><?xml version="1.0" encoding="utf-8"?>
<a:theme xmlns:a="http://schemas.openxmlformats.org/drawingml/2006/main" name="1_Luther Format Vorlagen">
  <a:themeElements>
    <a:clrScheme name="LutherStandard">
      <a:dk1>
        <a:srgbClr val="000000"/>
      </a:dk1>
      <a:lt1>
        <a:srgbClr val="FFFFFF"/>
      </a:lt1>
      <a:dk2>
        <a:srgbClr val="000000"/>
      </a:dk2>
      <a:lt2>
        <a:srgbClr val="B2B2B2"/>
      </a:lt2>
      <a:accent1>
        <a:srgbClr val="C7114A"/>
      </a:accent1>
      <a:accent2>
        <a:srgbClr val="858585"/>
      </a:accent2>
      <a:accent3>
        <a:srgbClr val="000000"/>
      </a:accent3>
      <a:accent4>
        <a:srgbClr val="D0D0D0"/>
      </a:accent4>
      <a:accent5>
        <a:srgbClr val="F69DB9"/>
      </a:accent5>
      <a:accent6>
        <a:srgbClr val="F15C8B"/>
      </a:accent6>
      <a:hlink>
        <a:srgbClr val="C7114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36000" tIns="36000" rIns="36000" bIns="36000" rtlCol="0" anchor="ctr"/>
      <a:lstStyle>
        <a:defPPr algn="ctr">
          <a:defRPr b="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lank.potx" id="{A62A0367-A95C-47DC-ACF1-7B75FB04AF50}" vid="{A077F038-56B1-4C2E-8185-B09F5731F423}"/>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Custom 1">
      <a:dk1>
        <a:sysClr val="windowText" lastClr="000000"/>
      </a:dk1>
      <a:lt1>
        <a:sysClr val="window" lastClr="FFFFFF"/>
      </a:lt1>
      <a:dk2>
        <a:srgbClr val="000000"/>
      </a:dk2>
      <a:lt2>
        <a:srgbClr val="B2B2B2"/>
      </a:lt2>
      <a:accent1>
        <a:srgbClr val="C7114A"/>
      </a:accent1>
      <a:accent2>
        <a:srgbClr val="858585"/>
      </a:accent2>
      <a:accent3>
        <a:srgbClr val="A5A5A5"/>
      </a:accent3>
      <a:accent4>
        <a:srgbClr val="000000"/>
      </a:accent4>
      <a:accent5>
        <a:srgbClr val="D0D0D0"/>
      </a:accent5>
      <a:accent6>
        <a:srgbClr val="F65C8B"/>
      </a:accent6>
      <a:hlink>
        <a:srgbClr val="C7114A"/>
      </a:hlink>
      <a:folHlink>
        <a:srgbClr val="96969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7757</Words>
  <Application>Microsoft Office PowerPoint</Application>
  <PresentationFormat>Widescreen</PresentationFormat>
  <Paragraphs>693</Paragraphs>
  <Slides>83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83</vt:i4>
      </vt:variant>
    </vt:vector>
  </HeadingPairs>
  <TitlesOfParts>
    <vt:vector size="90" baseType="lpstr">
      <vt:lpstr>Arial</vt:lpstr>
      <vt:lpstr>Arial</vt:lpstr>
      <vt:lpstr>Calibri</vt:lpstr>
      <vt:lpstr>Times New Roman</vt:lpstr>
      <vt:lpstr>Wingdings</vt:lpstr>
      <vt:lpstr>Luther Format Vorlagen</vt:lpstr>
      <vt:lpstr>1_Luther Format Vorlagen</vt:lpstr>
      <vt:lpstr>BDPK Bundesverband Deutscher Privatkliniken e.V.  Compliance im Gesundheitswesen</vt:lpstr>
      <vt:lpstr>Inhaltsverzeichnis</vt:lpstr>
      <vt:lpstr>I. Einleitung</vt:lpstr>
      <vt:lpstr>Was ist Compliance?</vt:lpstr>
      <vt:lpstr>Was ist Compliance?</vt:lpstr>
      <vt:lpstr>Betroffene Bereiche</vt:lpstr>
      <vt:lpstr>Typische Problemfelder</vt:lpstr>
      <vt:lpstr>II. Medizinrechtliche Risikoexposition </vt:lpstr>
      <vt:lpstr>Rechtliche Grundlagen (Auszug)</vt:lpstr>
      <vt:lpstr>Anti-Korruption</vt:lpstr>
      <vt:lpstr>Regelungen zur Korruption in den §§ 299a, b StGB</vt:lpstr>
      <vt:lpstr>Regelungen zur Korruption in den §§ 299a, b StGB</vt:lpstr>
      <vt:lpstr>Vorteilsbegriff </vt:lpstr>
      <vt:lpstr>Vergütungsgestaltung</vt:lpstr>
      <vt:lpstr>Hauptproblem: Wann ist Vergütung angemessen?  </vt:lpstr>
      <vt:lpstr>Angemessenheit bei Gehaltsfixum </vt:lpstr>
      <vt:lpstr>Rechtfertigung zur Abweichung (höhere Vergütung) </vt:lpstr>
      <vt:lpstr>Zielvereinbarungen - Konkretisierungen in § 135c SGB V </vt:lpstr>
      <vt:lpstr>Zielvereinbarungen - Konkretisierungen in § 135c SGB V </vt:lpstr>
      <vt:lpstr>Wahlleistungen und  persönliche Leistungserbringung</vt:lpstr>
      <vt:lpstr>Persönliche Leistungserbringung und Wahlleistungen</vt:lpstr>
      <vt:lpstr>Persönliche Leistungserbringung und Wahlleistungen</vt:lpstr>
      <vt:lpstr>Entgeltabrechnungen / Abrechnunsgbetrug</vt:lpstr>
      <vt:lpstr>Betrug</vt:lpstr>
      <vt:lpstr>Betrugsformen</vt:lpstr>
      <vt:lpstr>Upcoding</vt:lpstr>
      <vt:lpstr>Schadensbegriff</vt:lpstr>
      <vt:lpstr>„Abrechnungsbetrug im Fall eines MVZ bei unzulässiger Beteiligung eines Apothekers“</vt:lpstr>
      <vt:lpstr>„Abrechnungsbetrug im Fall eines MVZ bei unzulässiger Beteiligung eines Apothekers“</vt:lpstr>
      <vt:lpstr>„Außerordentliche Kündigung beim Vorwurf des Abrechnungsbetrugs“</vt:lpstr>
      <vt:lpstr>„Außerordentliche Kündigung beim Vorwurf des Abrechnungsbetrugs“</vt:lpstr>
      <vt:lpstr>Untreue (insb. Vertragsarzt)</vt:lpstr>
      <vt:lpstr>Untreue</vt:lpstr>
      <vt:lpstr>Kooperationen  (auch) im ambulanten Sektor</vt:lpstr>
      <vt:lpstr>Unzulässige Zusammenarbeit, Zuweisung </vt:lpstr>
      <vt:lpstr>Unzulässige Zusammenarbeit, Zuweisung</vt:lpstr>
      <vt:lpstr>Formen der Zusammenarbeit mit niedergelassenen (Vertrags-) Ärzten</vt:lpstr>
      <vt:lpstr>Unerlaubte Zuweisung </vt:lpstr>
      <vt:lpstr> Kooperationen zwischen Industrie und Leistungserbringern, Sponsoring</vt:lpstr>
      <vt:lpstr>Sponsoring, Zusammenarbeit mit der Industrie usw.</vt:lpstr>
      <vt:lpstr>Sponsoring, Zusammenarbeit mit der Industrie usw.</vt:lpstr>
      <vt:lpstr>Behandlungsfehler</vt:lpstr>
      <vt:lpstr>Medizinischer Standard </vt:lpstr>
      <vt:lpstr>Hygienemängel</vt:lpstr>
      <vt:lpstr>Berufsrecht</vt:lpstr>
      <vt:lpstr>Berufsrecht</vt:lpstr>
      <vt:lpstr>Weitergabe von Patientendaten</vt:lpstr>
      <vt:lpstr>Weitergabe von Patientendaten</vt:lpstr>
      <vt:lpstr>III. Arbeitsrechtliche Risikoexposition </vt:lpstr>
      <vt:lpstr>Betroffene Bereiche</vt:lpstr>
      <vt:lpstr>Sozialversicherungsrecht und Fremdpersonaleinsatz </vt:lpstr>
      <vt:lpstr>Sozialversicherungsrecht</vt:lpstr>
      <vt:lpstr>Scheinselbstständigkeit   </vt:lpstr>
      <vt:lpstr>Freie Mitarbeit im Gesundheitsbereich möglich?  </vt:lpstr>
      <vt:lpstr>„Abhängige Beschäftigung eines Honorararztes“</vt:lpstr>
      <vt:lpstr>„Abhängige Beschäftigung eines Honorararztes“</vt:lpstr>
      <vt:lpstr>„Abhängige Beschäftigung eines Hochschulprofessors/Chefarztes“</vt:lpstr>
      <vt:lpstr>„Abhängige Beschäftigung eines Hochschulprofessors/Chefarztes“</vt:lpstr>
      <vt:lpstr>Sozialversicherungsrecht</vt:lpstr>
      <vt:lpstr>Neues Statusfeststellungsverfahren ab 1. April 2022</vt:lpstr>
      <vt:lpstr>Neues Statusfeststellungsverfahren ab 1. April 2022</vt:lpstr>
      <vt:lpstr>Arbeitnehmerüberlassung   </vt:lpstr>
      <vt:lpstr>Arbeitnehmerüberlassung   </vt:lpstr>
      <vt:lpstr>Mindestlohngesetz</vt:lpstr>
      <vt:lpstr>Mindestlohngesetz </vt:lpstr>
      <vt:lpstr>Mindestlohngesetz </vt:lpstr>
      <vt:lpstr>Mindestlohngesetz </vt:lpstr>
      <vt:lpstr>Mindestlohngesetz </vt:lpstr>
      <vt:lpstr>Betriebsverfassungsrecht</vt:lpstr>
      <vt:lpstr>Behinderung der Betriebsratsarbeit</vt:lpstr>
      <vt:lpstr>IV. Umsetzung von  Compliance-Maßnahmen</vt:lpstr>
      <vt:lpstr>Umsetzung von Compliance-Maßnahmen</vt:lpstr>
      <vt:lpstr>Umsetzung von Compliance-Maßnahmen</vt:lpstr>
      <vt:lpstr>Umsetzung von Compliance-Maßnahmen</vt:lpstr>
      <vt:lpstr>Umsetzung von Compliance-Maßnahmen</vt:lpstr>
      <vt:lpstr>Umsetzung von Compliance-Maßnahmen</vt:lpstr>
      <vt:lpstr>Umsetzung von Compliance-Maßnahmen </vt:lpstr>
      <vt:lpstr>Umsetzung von Compliance-Maßnahmen</vt:lpstr>
      <vt:lpstr>Ihre Fragen </vt:lpstr>
      <vt:lpstr>Ihre Ansprechpartnerin</vt:lpstr>
      <vt:lpstr>Vielen Dank! </vt:lpstr>
      <vt:lpstr>PowerPoint Presentation</vt:lpstr>
      <vt:lpstr>PowerPoint Presentation</vt:lpstr>
    </vt:vector>
  </TitlesOfParts>
  <Company>Luther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Unsere neue Template // Our new Template</dc:title>
  <dc:creator>Luther</dc:creator>
  <cp:lastModifiedBy>Ruetz, Eva</cp:lastModifiedBy>
  <cp:revision>209</cp:revision>
  <dcterms:created xsi:type="dcterms:W3CDTF">2021-03-10T10:27:40Z</dcterms:created>
  <dcterms:modified xsi:type="dcterms:W3CDTF">2022-03-10T11:46:04Z</dcterms:modified>
</cp:coreProperties>
</file>